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16" r:id="rId2"/>
    <p:sldId id="317" r:id="rId3"/>
    <p:sldId id="319" r:id="rId4"/>
    <p:sldId id="352" r:id="rId5"/>
    <p:sldId id="320" r:id="rId6"/>
    <p:sldId id="321" r:id="rId7"/>
    <p:sldId id="322" r:id="rId8"/>
    <p:sldId id="323" r:id="rId9"/>
    <p:sldId id="328" r:id="rId10"/>
    <p:sldId id="332" r:id="rId11"/>
    <p:sldId id="333" r:id="rId12"/>
    <p:sldId id="334" r:id="rId13"/>
    <p:sldId id="335" r:id="rId14"/>
    <p:sldId id="336" r:id="rId15"/>
    <p:sldId id="362" r:id="rId16"/>
    <p:sldId id="360" r:id="rId17"/>
    <p:sldId id="364" r:id="rId18"/>
    <p:sldId id="344" r:id="rId19"/>
    <p:sldId id="355" r:id="rId20"/>
    <p:sldId id="356" r:id="rId21"/>
    <p:sldId id="346" r:id="rId22"/>
    <p:sldId id="361" r:id="rId23"/>
    <p:sldId id="315" r:id="rId24"/>
    <p:sldId id="365" r:id="rId25"/>
    <p:sldId id="363" r:id="rId26"/>
    <p:sldId id="35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7CD"/>
    <a:srgbClr val="FFFFFF"/>
    <a:srgbClr val="FC7404"/>
    <a:srgbClr val="E2AC00"/>
    <a:srgbClr val="ECDFF5"/>
    <a:srgbClr val="F5A98B"/>
    <a:srgbClr val="800000"/>
    <a:srgbClr val="3B5B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76" autoAdjust="0"/>
    <p:restoredTop sz="24051" autoAdjust="0"/>
  </p:normalViewPr>
  <p:slideViewPr>
    <p:cSldViewPr snapToGrid="0">
      <p:cViewPr>
        <p:scale>
          <a:sx n="100" d="100"/>
          <a:sy n="100" d="100"/>
        </p:scale>
        <p:origin x="43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21A51-6180-41EE-B14F-3D06FFD13BFC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АСТРОЛОГ НАСТЯ ЛЁНИНА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FD783-DDE9-43CC-8670-907A4B0F3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6300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8DAED-3880-45E5-B6C3-94AE6BA59A6A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АСТРОЛОГ НАСТЯ ЛЁНИНА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ACAF6-A545-4CA9-B7D2-1283F523D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1625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9845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8818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12" Type="http://schemas.openxmlformats.org/officeDocument/2006/relationships/image" Target="../media/image9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5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13.svg"/><Relationship Id="rId4" Type="http://schemas.openxmlformats.org/officeDocument/2006/relationships/image" Target="../media/image3.svg"/><Relationship Id="rId9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19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10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13.svg"/><Relationship Id="rId4" Type="http://schemas.openxmlformats.org/officeDocument/2006/relationships/image" Target="../media/image3.svg"/><Relationship Id="rId9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23.svg"/><Relationship Id="rId4" Type="http://schemas.openxmlformats.org/officeDocument/2006/relationships/image" Target="../media/image3.svg"/><Relationship Id="rId9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29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15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27.svg"/><Relationship Id="rId4" Type="http://schemas.openxmlformats.org/officeDocument/2006/relationships/image" Target="../media/image3.svg"/><Relationship Id="rId9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33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17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31.svg"/><Relationship Id="rId4" Type="http://schemas.openxmlformats.org/officeDocument/2006/relationships/image" Target="../media/image3.svg"/><Relationship Id="rId9" Type="http://schemas.openxmlformats.org/officeDocument/2006/relationships/image" Target="../media/image16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49.svg"/><Relationship Id="rId4" Type="http://schemas.openxmlformats.org/officeDocument/2006/relationships/image" Target="../media/image3.svg"/><Relationship Id="rId9" Type="http://schemas.openxmlformats.org/officeDocument/2006/relationships/image" Target="../media/image19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57.svg"/><Relationship Id="rId4" Type="http://schemas.openxmlformats.org/officeDocument/2006/relationships/image" Target="../media/image3.svg"/><Relationship Id="rId9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445E-772A-4781-9A3D-784060DF4A61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1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85A8C-659D-424D-A67B-4F86F8032DC0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0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A2DA-73E8-4933-9000-63D1A8D15FBF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D4FD-59A2-4CE5-B7AC-55914987F6C4}" type="datetime1">
              <a:rPr lang="ru-RU" smtClean="0"/>
              <a:t>20.09.2023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1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8F84-5E9B-4EB2-B3AA-8FAFD423DA06}" type="datetime1">
              <a:rPr lang="ru-RU" smtClean="0"/>
              <a:t>20.09.2023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6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BC0-86C4-4D95-89EA-37B50E2437DD}" type="datetime1">
              <a:rPr lang="ru-RU" smtClean="0"/>
              <a:t>20.09.2023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2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841A-2649-478D-A1BC-A765987AE1B9}" type="datetime1">
              <a:rPr lang="ru-RU" smtClean="0"/>
              <a:t>20.09.2023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54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9D80-5B49-4649-9EE6-E0CAE9707FB3}" type="datetime1">
              <a:rPr lang="ru-RU" smtClean="0"/>
              <a:t>20.09.2023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66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1CD49-39C7-4051-AD6C-77F77B2594E6}" type="datetime1">
              <a:rPr lang="ru-RU" smtClean="0"/>
              <a:t>20.09.2023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3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18DF3-1AE1-4AF0-8B89-9BC6DF477355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525D-0A11-4217-812D-5EF72162E25D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71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PTMON slide">
    <p:bg>
      <p:bgPr>
        <a:solidFill>
          <a:srgbClr val="A98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BB45F76D-7648-4C8D-8577-1E03BEE9794E}"/>
              </a:ext>
            </a:extLst>
          </p:cNvPr>
          <p:cNvSpPr/>
          <p:nvPr userDrawn="1"/>
        </p:nvSpPr>
        <p:spPr>
          <a:xfrm>
            <a:off x="6479973" y="3429000"/>
            <a:ext cx="4142254" cy="3429000"/>
          </a:xfrm>
          <a:prstGeom prst="rect">
            <a:avLst/>
          </a:prstGeom>
          <a:solidFill>
            <a:srgbClr val="FD9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F4F3F0"/>
              </a:solidFill>
              <a:latin typeface="+mj-lt"/>
            </a:endParaRPr>
          </a:p>
        </p:txBody>
      </p:sp>
      <p:pic>
        <p:nvPicPr>
          <p:cNvPr id="14" name="Graphic 3">
            <a:hlinkClick r:id="rId2"/>
            <a:extLst>
              <a:ext uri="{FF2B5EF4-FFF2-40B4-BE49-F238E27FC236}">
                <a16:creationId xmlns:a16="http://schemas.microsoft.com/office/drawing/2014/main" xmlns="" id="{C528CA7C-FB5C-45CE-855E-DDD8388B90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5" name="TextBox 14">
            <a:hlinkClick r:id="rId5"/>
            <a:extLst>
              <a:ext uri="{FF2B5EF4-FFF2-40B4-BE49-F238E27FC236}">
                <a16:creationId xmlns:a16="http://schemas.microsoft.com/office/drawing/2014/main" xmlns="" id="{3A0D2786-F55D-4B22-85EE-66DAD984CD15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그래픽 15">
            <a:extLst>
              <a:ext uri="{FF2B5EF4-FFF2-40B4-BE49-F238E27FC236}">
                <a16:creationId xmlns:a16="http://schemas.microsoft.com/office/drawing/2014/main" xmlns="" id="{4F909E85-2FEF-4125-A773-A38FCFB861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50000" t="50000"/>
          <a:stretch/>
        </p:blipFill>
        <p:spPr>
          <a:xfrm flipH="1">
            <a:off x="9258300" y="0"/>
            <a:ext cx="2933700" cy="2933700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xmlns="" id="{EE934F02-CBC8-4704-B78F-C72F013A78C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29129" y="6199804"/>
            <a:ext cx="2681288" cy="301529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xmlns="" id="{893B494A-C024-47FE-AD1E-10CD596D3C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 b="69695"/>
          <a:stretch/>
        </p:blipFill>
        <p:spPr>
          <a:xfrm flipV="1">
            <a:off x="229129" y="356667"/>
            <a:ext cx="399375" cy="693604"/>
          </a:xfrm>
          <a:prstGeom prst="rect">
            <a:avLst/>
          </a:prstGeom>
        </p:spPr>
      </p:pic>
      <p:sp>
        <p:nvSpPr>
          <p:cNvPr id="7" name="그림 개체 틀 12">
            <a:extLst>
              <a:ext uri="{FF2B5EF4-FFF2-40B4-BE49-F238E27FC236}">
                <a16:creationId xmlns:a16="http://schemas.microsoft.com/office/drawing/2014/main" xmlns="" id="{C9B3A374-F047-42BA-8EC5-7DE57F3ACB5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479973" y="1357875"/>
            <a:ext cx="4142254" cy="414225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6830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PTMON slide">
    <p:bg>
      <p:bgPr>
        <a:solidFill>
          <a:srgbClr val="FD9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">
            <a:hlinkClick r:id="rId2"/>
            <a:extLst>
              <a:ext uri="{FF2B5EF4-FFF2-40B4-BE49-F238E27FC236}">
                <a16:creationId xmlns:a16="http://schemas.microsoft.com/office/drawing/2014/main" xmlns="" id="{9730C259-9CB5-45DD-9163-7DF75CD48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35" name="TextBox 34">
            <a:hlinkClick r:id="rId5"/>
            <a:extLst>
              <a:ext uri="{FF2B5EF4-FFF2-40B4-BE49-F238E27FC236}">
                <a16:creationId xmlns:a16="http://schemas.microsoft.com/office/drawing/2014/main" xmlns="" id="{8EF41A47-F965-49BC-A248-AE45CAF008BB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그래픽 36">
            <a:extLst>
              <a:ext uri="{FF2B5EF4-FFF2-40B4-BE49-F238E27FC236}">
                <a16:creationId xmlns:a16="http://schemas.microsoft.com/office/drawing/2014/main" xmlns="" id="{1C564DD2-8C1C-4804-9D02-5F26DE8339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b="50000"/>
          <a:stretch/>
        </p:blipFill>
        <p:spPr>
          <a:xfrm>
            <a:off x="0" y="4569276"/>
            <a:ext cx="2287872" cy="2288724"/>
          </a:xfrm>
          <a:prstGeom prst="rect">
            <a:avLst/>
          </a:prstGeom>
        </p:spPr>
      </p:pic>
      <p:pic>
        <p:nvPicPr>
          <p:cNvPr id="38" name="그래픽 37">
            <a:extLst>
              <a:ext uri="{FF2B5EF4-FFF2-40B4-BE49-F238E27FC236}">
                <a16:creationId xmlns:a16="http://schemas.microsoft.com/office/drawing/2014/main" xmlns="" id="{E074D7CD-6038-48EE-903D-18A405D3B6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t="50000" b="-1"/>
          <a:stretch/>
        </p:blipFill>
        <p:spPr>
          <a:xfrm>
            <a:off x="9903276" y="0"/>
            <a:ext cx="2288724" cy="1144362"/>
          </a:xfrm>
          <a:prstGeom prst="rect">
            <a:avLst/>
          </a:prstGeom>
        </p:spPr>
      </p:pic>
      <p:pic>
        <p:nvPicPr>
          <p:cNvPr id="40" name="그래픽 39">
            <a:extLst>
              <a:ext uri="{FF2B5EF4-FFF2-40B4-BE49-F238E27FC236}">
                <a16:creationId xmlns:a16="http://schemas.microsoft.com/office/drawing/2014/main" xmlns="" id="{5C76FA81-602C-443F-9730-75EBADF5F1A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050111" y="729064"/>
            <a:ext cx="2997527" cy="78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30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3">
            <a:hlinkClick r:id="rId2"/>
            <a:extLst>
              <a:ext uri="{FF2B5EF4-FFF2-40B4-BE49-F238E27FC236}">
                <a16:creationId xmlns:a16="http://schemas.microsoft.com/office/drawing/2014/main" xmlns="" id="{310333E9-43A0-45F7-BB7E-7EABFB968E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20" name="TextBox 19">
            <a:hlinkClick r:id="rId5"/>
            <a:extLst>
              <a:ext uri="{FF2B5EF4-FFF2-40B4-BE49-F238E27FC236}">
                <a16:creationId xmlns:a16="http://schemas.microsoft.com/office/drawing/2014/main" xmlns="" id="{6F103A62-8D4F-473E-87CB-06422F1E81C2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xmlns="" id="{E68C654B-574D-4F5C-B4A8-16C4EF1D453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0" y="0"/>
            <a:ext cx="3427724" cy="6858000"/>
          </a:xfrm>
          <a:prstGeom prst="rect">
            <a:avLst/>
          </a:prstGeom>
        </p:spPr>
      </p:pic>
      <p:pic>
        <p:nvPicPr>
          <p:cNvPr id="7" name="그래픽 6">
            <a:extLst>
              <a:ext uri="{FF2B5EF4-FFF2-40B4-BE49-F238E27FC236}">
                <a16:creationId xmlns:a16="http://schemas.microsoft.com/office/drawing/2014/main" xmlns="" id="{E498BFE5-E218-411D-A6B2-7E3379005A9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434976" y="3653272"/>
            <a:ext cx="2288724" cy="2288724"/>
          </a:xfrm>
          <a:prstGeom prst="rect">
            <a:avLst/>
          </a:prstGeom>
        </p:spPr>
      </p:pic>
      <p:pic>
        <p:nvPicPr>
          <p:cNvPr id="9" name="그래픽 8">
            <a:extLst>
              <a:ext uri="{FF2B5EF4-FFF2-40B4-BE49-F238E27FC236}">
                <a16:creationId xmlns:a16="http://schemas.microsoft.com/office/drawing/2014/main" xmlns="" id="{63D0D212-624C-4915-8462-7CE3DFB4F8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764278" y="337862"/>
            <a:ext cx="2997527" cy="782405"/>
          </a:xfrm>
          <a:prstGeom prst="rect">
            <a:avLst/>
          </a:prstGeom>
        </p:spPr>
      </p:pic>
      <p:sp>
        <p:nvSpPr>
          <p:cNvPr id="30" name="그림 개체 틀 12">
            <a:extLst>
              <a:ext uri="{FF2B5EF4-FFF2-40B4-BE49-F238E27FC236}">
                <a16:creationId xmlns:a16="http://schemas.microsoft.com/office/drawing/2014/main" xmlns="" id="{5A800E03-DA16-4609-BA0B-3DC9ED709B4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953746" y="1357875"/>
            <a:ext cx="4142254" cy="414225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6550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PTMON slide">
    <p:bg>
      <p:bgPr>
        <a:solidFill>
          <a:srgbClr val="B1B2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">
            <a:hlinkClick r:id="rId2"/>
            <a:extLst>
              <a:ext uri="{FF2B5EF4-FFF2-40B4-BE49-F238E27FC236}">
                <a16:creationId xmlns:a16="http://schemas.microsoft.com/office/drawing/2014/main" xmlns="" id="{9730C259-9CB5-45DD-9163-7DF75CD48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35" name="TextBox 34">
            <a:hlinkClick r:id="rId5"/>
            <a:extLst>
              <a:ext uri="{FF2B5EF4-FFF2-40B4-BE49-F238E27FC236}">
                <a16:creationId xmlns:a16="http://schemas.microsoft.com/office/drawing/2014/main" xmlns="" id="{8EF41A47-F965-49BC-A248-AE45CAF008BB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그래픽 37">
            <a:extLst>
              <a:ext uri="{FF2B5EF4-FFF2-40B4-BE49-F238E27FC236}">
                <a16:creationId xmlns:a16="http://schemas.microsoft.com/office/drawing/2014/main" xmlns="" id="{E074D7CD-6038-48EE-903D-18A405D3B6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t="50000"/>
          <a:stretch/>
        </p:blipFill>
        <p:spPr>
          <a:xfrm>
            <a:off x="0" y="0"/>
            <a:ext cx="2288724" cy="1144362"/>
          </a:xfrm>
          <a:prstGeom prst="rect">
            <a:avLst/>
          </a:prstGeom>
        </p:spPr>
      </p:pic>
      <p:pic>
        <p:nvPicPr>
          <p:cNvPr id="42" name="그래픽 41">
            <a:extLst>
              <a:ext uri="{FF2B5EF4-FFF2-40B4-BE49-F238E27FC236}">
                <a16:creationId xmlns:a16="http://schemas.microsoft.com/office/drawing/2014/main" xmlns="" id="{BD1102AD-BFA8-407C-8297-2B6352ADBA6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 flipV="1">
            <a:off x="11152567" y="4156477"/>
            <a:ext cx="399375" cy="228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66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">
            <a:hlinkClick r:id="rId2"/>
            <a:extLst>
              <a:ext uri="{FF2B5EF4-FFF2-40B4-BE49-F238E27FC236}">
                <a16:creationId xmlns:a16="http://schemas.microsoft.com/office/drawing/2014/main" xmlns="" id="{9730C259-9CB5-45DD-9163-7DF75CD48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35" name="TextBox 34">
            <a:hlinkClick r:id="rId5"/>
            <a:extLst>
              <a:ext uri="{FF2B5EF4-FFF2-40B4-BE49-F238E27FC236}">
                <a16:creationId xmlns:a16="http://schemas.microsoft.com/office/drawing/2014/main" xmlns="" id="{8EF41A47-F965-49BC-A248-AE45CAF008BB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그래픽 35">
            <a:extLst>
              <a:ext uri="{FF2B5EF4-FFF2-40B4-BE49-F238E27FC236}">
                <a16:creationId xmlns:a16="http://schemas.microsoft.com/office/drawing/2014/main" xmlns="" id="{6DF472F2-FBD3-4953-9146-9A10B24D4B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50000" b="50000"/>
          <a:stretch/>
        </p:blipFill>
        <p:spPr>
          <a:xfrm>
            <a:off x="0" y="4826000"/>
            <a:ext cx="2032000" cy="2032000"/>
          </a:xfrm>
          <a:prstGeom prst="rect">
            <a:avLst/>
          </a:pr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xmlns="" id="{1C564DD2-8C1C-4804-9D02-5F26DE8339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t="50000"/>
          <a:stretch/>
        </p:blipFill>
        <p:spPr>
          <a:xfrm flipH="1">
            <a:off x="8764276" y="0"/>
            <a:ext cx="3427724" cy="3429000"/>
          </a:xfrm>
          <a:prstGeom prst="rect">
            <a:avLst/>
          </a:prstGeom>
        </p:spPr>
      </p:pic>
      <p:pic>
        <p:nvPicPr>
          <p:cNvPr id="43" name="그래픽 42">
            <a:extLst>
              <a:ext uri="{FF2B5EF4-FFF2-40B4-BE49-F238E27FC236}">
                <a16:creationId xmlns:a16="http://schemas.microsoft.com/office/drawing/2014/main" xmlns="" id="{7447D08D-70D5-4797-8DD1-62D9CF70D3B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961075" y="4956356"/>
            <a:ext cx="905825" cy="90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8767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">
            <a:hlinkClick r:id="rId2"/>
            <a:extLst>
              <a:ext uri="{FF2B5EF4-FFF2-40B4-BE49-F238E27FC236}">
                <a16:creationId xmlns:a16="http://schemas.microsoft.com/office/drawing/2014/main" xmlns="" id="{9730C259-9CB5-45DD-9163-7DF75CD48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35" name="TextBox 34">
            <a:hlinkClick r:id="rId5"/>
            <a:extLst>
              <a:ext uri="{FF2B5EF4-FFF2-40B4-BE49-F238E27FC236}">
                <a16:creationId xmlns:a16="http://schemas.microsoft.com/office/drawing/2014/main" xmlns="" id="{8EF41A47-F965-49BC-A248-AE45CAF008BB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그래픽 37">
            <a:extLst>
              <a:ext uri="{FF2B5EF4-FFF2-40B4-BE49-F238E27FC236}">
                <a16:creationId xmlns:a16="http://schemas.microsoft.com/office/drawing/2014/main" xmlns="" id="{E074D7CD-6038-48EE-903D-18A405D3B6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93700" y="5020704"/>
            <a:ext cx="1038733" cy="1038733"/>
          </a:xfrm>
          <a:prstGeom prst="rect">
            <a:avLst/>
          </a:prstGeom>
        </p:spPr>
      </p:pic>
      <p:pic>
        <p:nvPicPr>
          <p:cNvPr id="39" name="그래픽 38">
            <a:extLst>
              <a:ext uri="{FF2B5EF4-FFF2-40B4-BE49-F238E27FC236}">
                <a16:creationId xmlns:a16="http://schemas.microsoft.com/office/drawing/2014/main" xmlns="" id="{D5D21266-FC4C-4643-936F-3ABC0AC83FA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93700" y="6335808"/>
            <a:ext cx="2681288" cy="301529"/>
          </a:xfrm>
          <a:prstGeom prst="rect">
            <a:avLst/>
          </a:prstGeom>
        </p:spPr>
      </p:pic>
      <p:pic>
        <p:nvPicPr>
          <p:cNvPr id="41" name="그래픽 40">
            <a:extLst>
              <a:ext uri="{FF2B5EF4-FFF2-40B4-BE49-F238E27FC236}">
                <a16:creationId xmlns:a16="http://schemas.microsoft.com/office/drawing/2014/main" xmlns="" id="{4898D3C6-9882-46D7-9E84-975E0FE5C5D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1216384" y="542367"/>
            <a:ext cx="602872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14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">
            <a:hlinkClick r:id="rId2"/>
            <a:extLst>
              <a:ext uri="{FF2B5EF4-FFF2-40B4-BE49-F238E27FC236}">
                <a16:creationId xmlns:a16="http://schemas.microsoft.com/office/drawing/2014/main" xmlns="" id="{9730C259-9CB5-45DD-9163-7DF75CD48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35" name="TextBox 34">
            <a:hlinkClick r:id="rId5"/>
            <a:extLst>
              <a:ext uri="{FF2B5EF4-FFF2-40B4-BE49-F238E27FC236}">
                <a16:creationId xmlns:a16="http://schemas.microsoft.com/office/drawing/2014/main" xmlns="" id="{8EF41A47-F965-49BC-A248-AE45CAF008BB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그래픽 37">
            <a:extLst>
              <a:ext uri="{FF2B5EF4-FFF2-40B4-BE49-F238E27FC236}">
                <a16:creationId xmlns:a16="http://schemas.microsoft.com/office/drawing/2014/main" xmlns="" id="{E074D7CD-6038-48EE-903D-18A405D3B6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t="50000"/>
          <a:stretch/>
        </p:blipFill>
        <p:spPr>
          <a:xfrm>
            <a:off x="0" y="0"/>
            <a:ext cx="2288724" cy="1144362"/>
          </a:xfrm>
          <a:prstGeom prst="rect">
            <a:avLst/>
          </a:prstGeom>
        </p:spPr>
      </p:pic>
      <p:pic>
        <p:nvPicPr>
          <p:cNvPr id="42" name="그래픽 41">
            <a:extLst>
              <a:ext uri="{FF2B5EF4-FFF2-40B4-BE49-F238E27FC236}">
                <a16:creationId xmlns:a16="http://schemas.microsoft.com/office/drawing/2014/main" xmlns="" id="{BD1102AD-BFA8-407C-8297-2B6352ADBA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b="40351"/>
          <a:stretch/>
        </p:blipFill>
        <p:spPr>
          <a:xfrm flipV="1">
            <a:off x="11152567" y="5079999"/>
            <a:ext cx="399375" cy="136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07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PPTMON slide">
    <p:bg>
      <p:bgPr>
        <a:solidFill>
          <a:srgbClr val="222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xmlns="" id="{5AB4A10B-E634-4459-89E6-24E2E74BA1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5"/>
            <a:extLst>
              <a:ext uri="{FF2B5EF4-FFF2-40B4-BE49-F238E27FC236}">
                <a16:creationId xmlns:a16="http://schemas.microsoft.com/office/drawing/2014/main" xmlns="" id="{9927FC26-AE3E-474B-96C2-656E3919D0E3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xmlns="" id="{188A5A35-1EB3-49D6-8C4E-3497541AFC1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0" y="0"/>
            <a:ext cx="3427724" cy="6858000"/>
          </a:xfrm>
          <a:prstGeom prst="rect">
            <a:avLst/>
          </a:prstGeom>
        </p:spPr>
      </p:pic>
      <p:pic>
        <p:nvPicPr>
          <p:cNvPr id="9" name="그래픽 8">
            <a:extLst>
              <a:ext uri="{FF2B5EF4-FFF2-40B4-BE49-F238E27FC236}">
                <a16:creationId xmlns:a16="http://schemas.microsoft.com/office/drawing/2014/main" xmlns="" id="{03934F19-FC81-4D5F-AF05-8ACEB32F4A9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023668" y="6091237"/>
            <a:ext cx="2681288" cy="30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27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alphaModFix amt="61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85527-1129-4F09-96C8-790AD9E3FF15}" type="datetime1">
              <a:rPr lang="ru-RU" smtClean="0"/>
              <a:t>20.09.2023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1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  <p:sldLayoutId id="2147483667" r:id="rId13"/>
    <p:sldLayoutId id="2147483668" r:id="rId14"/>
    <p:sldLayoutId id="2147483669" r:id="rId15"/>
    <p:sldLayoutId id="2147483671" r:id="rId16"/>
    <p:sldLayoutId id="2147483672" r:id="rId17"/>
    <p:sldLayoutId id="2147483675" r:id="rId18"/>
    <p:sldLayoutId id="2147483678" r:id="rId1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pn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3C95EE9-5812-44B5-BDD3-59FC15450C25}"/>
              </a:ext>
            </a:extLst>
          </p:cNvPr>
          <p:cNvSpPr txBox="1"/>
          <p:nvPr/>
        </p:nvSpPr>
        <p:spPr>
          <a:xfrm>
            <a:off x="7112701" y="4034974"/>
            <a:ext cx="4774497" cy="1402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ru-RU" altLang="ko-KR" sz="66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карма и </a:t>
            </a:r>
          </a:p>
          <a:p>
            <a:pPr>
              <a:lnSpc>
                <a:spcPts val="5000"/>
              </a:lnSpc>
            </a:pPr>
            <a:r>
              <a:rPr lang="ru-RU" altLang="ko-KR" sz="66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задачи</a:t>
            </a:r>
            <a:endParaRPr lang="ko-KR" altLang="en-US" sz="6600" dirty="0">
              <a:solidFill>
                <a:srgbClr val="22222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F182921-227A-4D4E-AE42-25624AF5819A}"/>
              </a:ext>
            </a:extLst>
          </p:cNvPr>
          <p:cNvSpPr txBox="1"/>
          <p:nvPr/>
        </p:nvSpPr>
        <p:spPr>
          <a:xfrm>
            <a:off x="7158917" y="5253903"/>
            <a:ext cx="4682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dirty="0" smtClean="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Анастасия 23.05.1998 </a:t>
            </a:r>
            <a:r>
              <a:rPr lang="ru-RU" altLang="ko-KR" dirty="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 </a:t>
            </a:r>
            <a:r>
              <a:rPr lang="ru-RU" altLang="ko-KR" dirty="0" smtClean="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18:00, пос. Карабулак </a:t>
            </a:r>
            <a:endParaRPr lang="ko-KR" altLang="en-US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2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" r="106"/>
          <a:stretch>
            <a:fillRect/>
          </a:stretch>
        </p:blipFill>
        <p:spPr>
          <a:xfrm>
            <a:off x="1953746" y="1805549"/>
            <a:ext cx="3694579" cy="369457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F182921-227A-4D4E-AE42-25624AF5819A}"/>
              </a:ext>
            </a:extLst>
          </p:cNvPr>
          <p:cNvSpPr txBox="1"/>
          <p:nvPr/>
        </p:nvSpPr>
        <p:spPr>
          <a:xfrm>
            <a:off x="7158917" y="6379083"/>
            <a:ext cx="4049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dirty="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разбор от Насти </a:t>
            </a:r>
            <a:r>
              <a:rPr lang="ru-RU" altLang="ko-KR" sz="1200" dirty="0" err="1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Лёниной</a:t>
            </a:r>
            <a:endParaRPr lang="ko-KR" altLang="en-US" sz="12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6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F34D770-A592-4E21-A6B9-201406CC3989}"/>
              </a:ext>
            </a:extLst>
          </p:cNvPr>
          <p:cNvSpPr txBox="1"/>
          <p:nvPr/>
        </p:nvSpPr>
        <p:spPr>
          <a:xfrm>
            <a:off x="7043562" y="1401710"/>
            <a:ext cx="462258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ko-KR" sz="15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натальная карта - это не кофейная гуща или карты таро, она не отвечает на вопрос "когда?", она показывает, как должны быть устроены основные сферы жизни человека (деньги, семья, любовь, карьера, дети, хобби, друзья и т.д.), чтобы вы смогли максимально раскрыть свой потенциал, улучшить жизнь.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147A121E-E9E8-4372-9373-9573A01F29E8}"/>
              </a:ext>
            </a:extLst>
          </p:cNvPr>
          <p:cNvSpPr/>
          <p:nvPr/>
        </p:nvSpPr>
        <p:spPr>
          <a:xfrm>
            <a:off x="4801392" y="2936532"/>
            <a:ext cx="21782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>
                <a:solidFill>
                  <a:srgbClr val="222224"/>
                </a:solidFill>
              </a:rPr>
              <a:t>02</a:t>
            </a:r>
            <a:endParaRPr lang="ko-KR" altLang="en-US" sz="3600">
              <a:solidFill>
                <a:srgbClr val="222224"/>
              </a:solidFill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EC85C38A-B080-4D46-8D71-746D43155B43}"/>
              </a:ext>
            </a:extLst>
          </p:cNvPr>
          <p:cNvSpPr/>
          <p:nvPr/>
        </p:nvSpPr>
        <p:spPr>
          <a:xfrm>
            <a:off x="7043562" y="3994050"/>
            <a:ext cx="371309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50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ВАША НАТАЛЬНАЯ КАРТА</a:t>
            </a:r>
            <a:endParaRPr lang="ko-KR" altLang="en-US" sz="1500">
              <a:solidFill>
                <a:srgbClr val="22222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29017BA1-5446-4CC1-A0E0-B5813953EF63}"/>
              </a:ext>
            </a:extLst>
          </p:cNvPr>
          <p:cNvSpPr/>
          <p:nvPr/>
        </p:nvSpPr>
        <p:spPr>
          <a:xfrm>
            <a:off x="7031383" y="3582863"/>
            <a:ext cx="551747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3300">
                <a:solidFill>
                  <a:srgbClr val="222224"/>
                </a:solidFill>
              </a:rPr>
              <a:t>ВАШ КОСМО-ПАСПОРТ</a:t>
            </a:r>
            <a:endParaRPr lang="ko-KR" altLang="en-US" sz="3300">
              <a:solidFill>
                <a:srgbClr val="222224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3" y="402900"/>
            <a:ext cx="6075872" cy="6052200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33663" flipH="1" flipV="1">
            <a:off x="6520150" y="4122257"/>
            <a:ext cx="1454422" cy="196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2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BB15CCBE-8E81-4DAC-9DE5-9972BD84D19D}"/>
              </a:ext>
            </a:extLst>
          </p:cNvPr>
          <p:cNvSpPr/>
          <p:nvPr/>
        </p:nvSpPr>
        <p:spPr>
          <a:xfrm>
            <a:off x="958851" y="547525"/>
            <a:ext cx="1466849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en-US" altLang="ko-KR" sz="4800" dirty="0">
                <a:solidFill>
                  <a:srgbClr val="222224"/>
                </a:solidFill>
                <a:latin typeface="+mj-lt"/>
              </a:rPr>
              <a:t>01. </a:t>
            </a:r>
            <a:endParaRPr lang="ko-KR" altLang="en-US" sz="4800" dirty="0">
              <a:solidFill>
                <a:srgbClr val="222224"/>
              </a:solidFill>
              <a:latin typeface="+mj-lt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8771F9A7-077A-4F1C-900B-E62BC824CAFB}"/>
              </a:ext>
            </a:extLst>
          </p:cNvPr>
          <p:cNvSpPr/>
          <p:nvPr/>
        </p:nvSpPr>
        <p:spPr>
          <a:xfrm>
            <a:off x="1953531" y="518497"/>
            <a:ext cx="3943349" cy="830997"/>
          </a:xfrm>
          <a:prstGeom prst="rect">
            <a:avLst/>
          </a:prstGeom>
        </p:spPr>
        <p:txBody>
          <a:bodyPr wrap="none" anchor="t" anchorCtr="0">
            <a:spAutoFit/>
          </a:bodyPr>
          <a:lstStyle/>
          <a:p>
            <a:r>
              <a:rPr lang="ru-RU" altLang="ko-KR" sz="4800" dirty="0">
                <a:solidFill>
                  <a:srgbClr val="222224"/>
                </a:solidFill>
                <a:latin typeface="Century Gothic" panose="020B0502020202020204" pitchFamily="34" charset="0"/>
              </a:rPr>
              <a:t>АСЦЕНДЕНТ</a:t>
            </a:r>
            <a:endParaRPr lang="ko-KR" altLang="en-US" sz="4800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C48C1ED-2F79-4968-83FF-7DC67BCC00AC}"/>
              </a:ext>
            </a:extLst>
          </p:cNvPr>
          <p:cNvSpPr txBox="1"/>
          <p:nvPr/>
        </p:nvSpPr>
        <p:spPr>
          <a:xfrm>
            <a:off x="1953531" y="1116931"/>
            <a:ext cx="7625896" cy="50835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АСЦЕНДЕНТ – КРАТКАЯ ХАРАКТЕРИСТИКА ЧЕЛОВЕКА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Что такое </a:t>
            </a:r>
            <a:r>
              <a:rPr lang="ru-RU" sz="1300" dirty="0" err="1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асцендент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? </a:t>
            </a:r>
            <a:r>
              <a:rPr lang="ru-RU" sz="1300" dirty="0" err="1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Асцендент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- или восходящий знак - это очень важный элемент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вашего личного гороскопа.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Часто можно услышать рассуждения вроде: «Я по гороскопу  Телец, и моя знакомая  Маша – тоже Телец, но я добрая и домовитая, а Маша – стервозная кокетка, как же это может быть?» Вопрос закономерный: действительно, странно представить, что все люди на земле поделились на 12 категорий, без всяких нюансов. Но если таких условных  «категорий» будет 144 – все кажется уже более достоверным, правда?  По сути, у каждого человека два знака Зодиака: всем знакомый солнечный, который  назовут даже те, кто астрологией не интересуется вовсе, и знак </a:t>
            </a:r>
            <a:r>
              <a:rPr lang="ru-RU" sz="1300" dirty="0" err="1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асцендента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 В чем же  разница этих знаков для астролога? Солнечный знак определяет нашу внутреннюю сущность, а </a:t>
            </a:r>
            <a:r>
              <a:rPr lang="ru-RU" sz="1300" dirty="0" err="1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асцендент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отвечает за внешнюю маску: как вы </a:t>
            </a:r>
            <a:r>
              <a:rPr lang="ru-RU" sz="1300" dirty="0" err="1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ведем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себя, что готовы продемонстрировать миру, что видят в нас окружающие. Это знак, в котором вы чувствуете себя более комфортно психологически. Это ваш имидж, ваше лицо, или даже скорее ваша маска, которую вы являете окружающему вас миру. Таким вас видят окружающие люди, первое впечатление о вас. Потому важно читать гороскоп на 2 знака. Конечно, какие-то генетические факторы никто не отменял, но схожесть со знаком есть и должна быть. </a:t>
            </a:r>
          </a:p>
        </p:txBody>
      </p:sp>
    </p:spTree>
    <p:extLst>
      <p:ext uri="{BB962C8B-B14F-4D97-AF65-F5344CB8AC3E}">
        <p14:creationId xmlns:p14="http://schemas.microsoft.com/office/powerpoint/2010/main" val="61935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C48C1ED-2F79-4968-83FF-7DC67BCC00AC}"/>
              </a:ext>
            </a:extLst>
          </p:cNvPr>
          <p:cNvSpPr txBox="1"/>
          <p:nvPr/>
        </p:nvSpPr>
        <p:spPr>
          <a:xfrm>
            <a:off x="1650008" y="3517900"/>
            <a:ext cx="9871432" cy="2335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0215">
              <a:lnSpc>
                <a:spcPct val="107000"/>
              </a:lnSpc>
              <a:spcAft>
                <a:spcPts val="800"/>
              </a:spcAft>
            </a:pP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Весы – это 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знак мужской, поэтому на </a:t>
            </a:r>
            <a:b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публике такие </a:t>
            </a: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люди, как вы 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проявляют себя активно. Их стихия - воздух, поэтому первая их реакция обычно </a:t>
            </a:r>
            <a:b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вербальная. Это люди вопросов. Походка у такого человека такая, как будто он подпрыгивает, движения </a:t>
            </a:r>
            <a:b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вверх, лёгкие. Движения непоседливые, человек часто переступает с ноги на ногу. Телосложение больше </a:t>
            </a:r>
            <a:b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астеническое, с сухой кожей, часто </a:t>
            </a: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светлой, при этом есть стремление заполучить </a:t>
            </a:r>
            <a:r>
              <a:rPr lang="ru-RU" sz="1300" dirty="0" err="1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загарелую</a:t>
            </a: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золотистую кожу. 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человека с воздушным </a:t>
            </a:r>
            <a:r>
              <a:rPr lang="ru-RU" sz="1300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Асц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не сильный голос, но звонкий, </a:t>
            </a:r>
            <a:b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высокий, как будто уходящий вверх, растворяющийся. Почерк хаотичный, буквы не похожи друг на друга, </a:t>
            </a:r>
            <a:b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может не дописывать слова от того, что мысли бегут быстрее. Основная направленность </a:t>
            </a: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вашей 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личности – </a:t>
            </a:r>
            <a:b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эстетика и </a:t>
            </a: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дипломатичность.</a:t>
            </a:r>
            <a:endParaRPr lang="ru-RU" sz="13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66F3FE5-FF43-411D-9C9D-E0A00B3E9FC1}"/>
              </a:ext>
            </a:extLst>
          </p:cNvPr>
          <p:cNvSpPr txBox="1"/>
          <p:nvPr/>
        </p:nvSpPr>
        <p:spPr>
          <a:xfrm>
            <a:off x="795676" y="1010519"/>
            <a:ext cx="7954430" cy="2326406"/>
          </a:xfrm>
          <a:prstGeom prst="rect">
            <a:avLst/>
          </a:prstGeom>
          <a:noFill/>
        </p:spPr>
        <p:txBody>
          <a:bodyPr wrap="square" spcCol="360000" rtlCol="0" anchor="b" anchorCtr="1">
            <a:no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000" b="1" dirty="0">
                <a:latin typeface="Century Gothic" panose="020B0502020202020204" pitchFamily="34" charset="0"/>
              </a:rPr>
              <a:t>ВАШ АСЦЕНДЕНТ – ЗНАК </a:t>
            </a:r>
            <a:r>
              <a:rPr lang="ru-RU" sz="2000" b="1" dirty="0" smtClean="0">
                <a:latin typeface="Century Gothic" panose="020B0502020202020204" pitchFamily="34" charset="0"/>
              </a:rPr>
              <a:t>ВЕСЫ</a:t>
            </a:r>
            <a:endParaRPr lang="ru-RU" sz="1300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1300" dirty="0">
                <a:latin typeface="Century Gothic" panose="020B0502020202020204" pitchFamily="34" charset="0"/>
              </a:rPr>
              <a:t>Внешность:</a:t>
            </a:r>
          </a:p>
          <a:p>
            <a:pPr>
              <a:lnSpc>
                <a:spcPct val="100000"/>
              </a:lnSpc>
            </a:pPr>
            <a:r>
              <a:rPr lang="ru-RU" sz="1300" dirty="0">
                <a:latin typeface="Century Gothic" panose="020B0502020202020204" pitchFamily="34" charset="0"/>
              </a:rPr>
              <a:t>- Приятный внешний вид, грациозность. Голова имеет красивую форму, лицо овальное, а его черты симметричны. Нос, в основном, прямой, а губы </a:t>
            </a:r>
            <a:r>
              <a:rPr lang="ru-RU" sz="1300" dirty="0" smtClean="0">
                <a:latin typeface="Century Gothic" panose="020B0502020202020204" pitchFamily="34" charset="0"/>
              </a:rPr>
              <a:t>бросаются в </a:t>
            </a:r>
            <a:r>
              <a:rPr lang="ru-RU" sz="1300" dirty="0" err="1" smtClean="0">
                <a:latin typeface="Century Gothic" panose="020B0502020202020204" pitchFamily="34" charset="0"/>
              </a:rPr>
              <a:t>галаза</a:t>
            </a:r>
            <a:r>
              <a:rPr lang="ru-RU" sz="1300" dirty="0" smtClean="0">
                <a:latin typeface="Century Gothic" panose="020B0502020202020204" pitchFamily="34" charset="0"/>
              </a:rPr>
              <a:t>.</a:t>
            </a:r>
            <a:endParaRPr lang="ru-RU" sz="1300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1300" dirty="0">
                <a:latin typeface="Century Gothic" panose="020B0502020202020204" pitchFamily="34" charset="0"/>
              </a:rPr>
              <a:t>- Ямочки на щеках. Часто можно встретить отсутствие подбородка, слабая нижняя челюсть.</a:t>
            </a:r>
          </a:p>
          <a:p>
            <a:pPr>
              <a:lnSpc>
                <a:spcPct val="100000"/>
              </a:lnSpc>
            </a:pPr>
            <a:r>
              <a:rPr lang="ru-RU" sz="1300" dirty="0">
                <a:latin typeface="Century Gothic" panose="020B0502020202020204" pitchFamily="34" charset="0"/>
              </a:rPr>
              <a:t>- Волосы могут быть волнистыми и кучерявыми. </a:t>
            </a:r>
          </a:p>
          <a:p>
            <a:pPr>
              <a:lnSpc>
                <a:spcPct val="100000"/>
              </a:lnSpc>
            </a:pPr>
            <a:r>
              <a:rPr lang="ru-RU" sz="1300" dirty="0">
                <a:latin typeface="Century Gothic" panose="020B0502020202020204" pitchFamily="34" charset="0"/>
              </a:rPr>
              <a:t>- Тонкая кость, а стопы могут быть очень узкими. Ярко выраженная талия. Голос мелодичный. Чаще всего они стройны и хорошо сложены, во внешнем облике чувствуется гармония, никаких острых углов. Высокий рост</a:t>
            </a:r>
          </a:p>
          <a:p>
            <a:pPr>
              <a:lnSpc>
                <a:spcPct val="100000"/>
              </a:lnSpc>
            </a:pPr>
            <a:r>
              <a:rPr lang="ru-RU" sz="1300" dirty="0">
                <a:latin typeface="Century Gothic" panose="020B0502020202020204" pitchFamily="34" charset="0"/>
              </a:rPr>
              <a:t>- Глаза яркие, необычных оттенков – насыщенно-голубого, зеленого, золотисто-карего</a:t>
            </a:r>
          </a:p>
          <a:p>
            <a:pPr>
              <a:lnSpc>
                <a:spcPct val="100000"/>
              </a:lnSpc>
            </a:pPr>
            <a:r>
              <a:rPr lang="ru-RU" sz="1300" dirty="0">
                <a:latin typeface="Century Gothic" panose="020B0502020202020204" pitchFamily="34" charset="0"/>
              </a:rPr>
              <a:t>- В общении легкий и приятный собеседник, с юмором отвечающий даже на каверзные вопросы. </a:t>
            </a: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4267200" y="3336925"/>
          <a:ext cx="365760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Документ Wordpad" r:id="rId4" imgW="3657600" imgH="181440" progId="WordPad.Document.1">
                  <p:embed/>
                </p:oleObj>
              </mc:Choice>
              <mc:Fallback>
                <p:oleObj name="Документ Wordpad" r:id="rId4" imgW="3657600" imgH="181440" progId="WordPad.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67200" y="3336925"/>
                        <a:ext cx="365760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340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66F3FE5-FF43-411D-9C9D-E0A00B3E9FC1}"/>
              </a:ext>
            </a:extLst>
          </p:cNvPr>
          <p:cNvSpPr txBox="1"/>
          <p:nvPr/>
        </p:nvSpPr>
        <p:spPr>
          <a:xfrm>
            <a:off x="795675" y="1218263"/>
            <a:ext cx="7982565" cy="2326406"/>
          </a:xfrm>
          <a:prstGeom prst="rect">
            <a:avLst/>
          </a:prstGeom>
          <a:noFill/>
        </p:spPr>
        <p:txBody>
          <a:bodyPr wrap="square" spcCol="360000" rtlCol="0" anchor="b" anchorCtr="1">
            <a:no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300" dirty="0" smtClean="0">
                <a:latin typeface="Century Gothic" panose="020B0502020202020204" pitchFamily="34" charset="0"/>
              </a:rPr>
              <a:t>Часто </a:t>
            </a:r>
            <a:r>
              <a:rPr lang="ru-RU" sz="1300" dirty="0">
                <a:latin typeface="Century Gothic" panose="020B0502020202020204" pitchFamily="34" charset="0"/>
              </a:rPr>
              <a:t>это очень красивые люди, </a:t>
            </a:r>
            <a:r>
              <a:rPr lang="ru-RU" sz="1300" dirty="0" smtClean="0">
                <a:latin typeface="Century Gothic" panose="020B0502020202020204" pitchFamily="34" charset="0"/>
              </a:rPr>
              <a:t>которые производят </a:t>
            </a:r>
            <a:r>
              <a:rPr lang="ru-RU" sz="1300" dirty="0">
                <a:latin typeface="Century Gothic" panose="020B0502020202020204" pitchFamily="34" charset="0"/>
              </a:rPr>
              <a:t>впечатление ухоженности, причём это их природное. Перед вами несколько известных </a:t>
            </a:r>
            <a:r>
              <a:rPr lang="ru-RU" sz="1300" dirty="0" smtClean="0">
                <a:latin typeface="Century Gothic" panose="020B0502020202020204" pitchFamily="34" charset="0"/>
              </a:rPr>
              <a:t> личностей </a:t>
            </a:r>
            <a:r>
              <a:rPr lang="ru-RU" sz="1300" dirty="0">
                <a:latin typeface="Century Gothic" panose="020B0502020202020204" pitchFamily="34" charset="0"/>
              </a:rPr>
              <a:t>с </a:t>
            </a:r>
            <a:r>
              <a:rPr lang="ru-RU" sz="1300" dirty="0" err="1">
                <a:latin typeface="Century Gothic" panose="020B0502020202020204" pitchFamily="34" charset="0"/>
              </a:rPr>
              <a:t>Асц</a:t>
            </a:r>
            <a:r>
              <a:rPr lang="ru-RU" sz="1300" dirty="0">
                <a:latin typeface="Century Gothic" panose="020B0502020202020204" pitchFamily="34" charset="0"/>
              </a:rPr>
              <a:t> в Весах: Дженнифер Лопес, Дженнифер </a:t>
            </a:r>
            <a:r>
              <a:rPr lang="ru-RU" sz="1300" dirty="0" err="1">
                <a:latin typeface="Century Gothic" panose="020B0502020202020204" pitchFamily="34" charset="0"/>
              </a:rPr>
              <a:t>Энистон</a:t>
            </a:r>
            <a:r>
              <a:rPr lang="ru-RU" sz="1300" dirty="0">
                <a:latin typeface="Century Gothic" panose="020B0502020202020204" pitchFamily="34" charset="0"/>
              </a:rPr>
              <a:t>, </a:t>
            </a:r>
            <a:r>
              <a:rPr lang="ru-RU" sz="1300" dirty="0" err="1">
                <a:latin typeface="Century Gothic" panose="020B0502020202020204" pitchFamily="34" charset="0"/>
              </a:rPr>
              <a:t>Дастин</a:t>
            </a:r>
            <a:r>
              <a:rPr lang="ru-RU" sz="1300" dirty="0">
                <a:latin typeface="Century Gothic" panose="020B0502020202020204" pitchFamily="34" charset="0"/>
              </a:rPr>
              <a:t> </a:t>
            </a:r>
            <a:r>
              <a:rPr lang="ru-RU" sz="1300" dirty="0" err="1">
                <a:latin typeface="Century Gothic" panose="020B0502020202020204" pitchFamily="34" charset="0"/>
              </a:rPr>
              <a:t>Хоффман</a:t>
            </a:r>
            <a:r>
              <a:rPr lang="ru-RU" sz="1300" dirty="0">
                <a:latin typeface="Century Gothic" panose="020B0502020202020204" pitchFamily="34" charset="0"/>
              </a:rPr>
              <a:t>, Моника </a:t>
            </a:r>
            <a:r>
              <a:rPr lang="ru-RU" sz="1300" dirty="0" err="1" smtClean="0">
                <a:latin typeface="Century Gothic" panose="020B0502020202020204" pitchFamily="34" charset="0"/>
              </a:rPr>
              <a:t>Белучи</a:t>
            </a:r>
            <a:r>
              <a:rPr lang="ru-RU" sz="1300" dirty="0" smtClean="0">
                <a:latin typeface="Century Gothic" panose="020B0502020202020204" pitchFamily="34" charset="0"/>
              </a:rPr>
              <a:t>, Бритни </a:t>
            </a:r>
            <a:r>
              <a:rPr lang="ru-RU" sz="1300" dirty="0" err="1" smtClean="0">
                <a:latin typeface="Century Gothic" panose="020B0502020202020204" pitchFamily="34" charset="0"/>
              </a:rPr>
              <a:t>спирс</a:t>
            </a:r>
            <a:r>
              <a:rPr lang="ru-RU" sz="1300" dirty="0" smtClean="0">
                <a:latin typeface="Century Gothic" panose="020B0502020202020204" pitchFamily="34" charset="0"/>
              </a:rPr>
              <a:t> и </a:t>
            </a:r>
            <a:r>
              <a:rPr lang="ru-RU" sz="1300" dirty="0" err="1" smtClean="0">
                <a:latin typeface="Century Gothic" panose="020B0502020202020204" pitchFamily="34" charset="0"/>
              </a:rPr>
              <a:t>Джаред</a:t>
            </a:r>
            <a:r>
              <a:rPr lang="ru-RU" sz="1300" dirty="0" smtClean="0">
                <a:latin typeface="Century Gothic" panose="020B0502020202020204" pitchFamily="34" charset="0"/>
              </a:rPr>
              <a:t> Лето. </a:t>
            </a:r>
            <a:endParaRPr lang="ru-RU" sz="1300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1300" dirty="0">
                <a:latin typeface="Century Gothic" panose="020B0502020202020204" pitchFamily="34" charset="0"/>
              </a:rPr>
              <a:t>Все они обладают приятной обаятельной внешностью, правильными чертами лица, аккуратной </a:t>
            </a:r>
            <a:r>
              <a:rPr lang="ru-RU" sz="1300" dirty="0" smtClean="0">
                <a:latin typeface="Century Gothic" panose="020B0502020202020204" pitchFamily="34" charset="0"/>
              </a:rPr>
              <a:t>фигурой</a:t>
            </a:r>
            <a:r>
              <a:rPr lang="ru-RU" sz="1300" dirty="0">
                <a:latin typeface="Century Gothic" panose="020B0502020202020204" pitchFamily="34" charset="0"/>
              </a:rPr>
              <a:t>, ухоженными волосами с классической укладкой, и конечно же шармом, элегантностью и </a:t>
            </a:r>
            <a:r>
              <a:rPr lang="ru-RU" sz="1300" dirty="0" smtClean="0">
                <a:latin typeface="Century Gothic" panose="020B0502020202020204" pitchFamily="34" charset="0"/>
              </a:rPr>
              <a:t> неповторимом </a:t>
            </a:r>
            <a:r>
              <a:rPr lang="ru-RU" sz="1300" dirty="0">
                <a:latin typeface="Century Gothic" panose="020B0502020202020204" pitchFamily="34" charset="0"/>
              </a:rPr>
              <a:t>стилем.</a:t>
            </a:r>
          </a:p>
        </p:txBody>
      </p:sp>
      <p:sp>
        <p:nvSpPr>
          <p:cNvPr id="7" name="직사각형 18">
            <a:extLst>
              <a:ext uri="{FF2B5EF4-FFF2-40B4-BE49-F238E27FC236}">
                <a16:creationId xmlns:a16="http://schemas.microsoft.com/office/drawing/2014/main" xmlns="" id="{EE20DB86-4536-48B6-B2A1-9A16DE196F69}"/>
              </a:ext>
            </a:extLst>
          </p:cNvPr>
          <p:cNvSpPr/>
          <p:nvPr/>
        </p:nvSpPr>
        <p:spPr>
          <a:xfrm>
            <a:off x="4521757" y="5309388"/>
            <a:ext cx="2794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000" dirty="0">
                <a:solidFill>
                  <a:srgbClr val="222224"/>
                </a:solidFill>
                <a:latin typeface="Century Gothic" panose="020B0502020202020204" pitchFamily="34" charset="0"/>
              </a:rPr>
              <a:t>Звёзды с вашим </a:t>
            </a:r>
            <a:r>
              <a:rPr lang="ru-RU" altLang="ko-KR" sz="2000" dirty="0" err="1">
                <a:solidFill>
                  <a:srgbClr val="222224"/>
                </a:solidFill>
                <a:latin typeface="Century Gothic" panose="020B0502020202020204" pitchFamily="34" charset="0"/>
              </a:rPr>
              <a:t>асцендентом</a:t>
            </a:r>
            <a:r>
              <a:rPr lang="ru-RU" altLang="ko-KR" sz="2000" dirty="0">
                <a:solidFill>
                  <a:srgbClr val="222224"/>
                </a:solidFill>
                <a:latin typeface="Century Gothic" panose="020B0502020202020204" pitchFamily="34" charset="0"/>
              </a:rPr>
              <a:t>:</a:t>
            </a:r>
            <a:endParaRPr lang="en-US" altLang="ko-KR" sz="2000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4267200" y="3336925"/>
          <a:ext cx="365760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Документ Wordpad" r:id="rId4" imgW="3657600" imgH="181440" progId="WordPad.Document.1">
                  <p:embed/>
                </p:oleObj>
              </mc:Choice>
              <mc:Fallback>
                <p:oleObj name="Документ Wordpad" r:id="rId4" imgW="3657600" imgH="181440" progId="WordPad.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67200" y="3336925"/>
                        <a:ext cx="365760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0" y="4114800"/>
            <a:ext cx="2342724" cy="28119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472" y="4440413"/>
            <a:ext cx="2326267" cy="25256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486" y="4270335"/>
            <a:ext cx="3482489" cy="278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E756A02-89EA-4EA4-9822-F05DE10A7C58}"/>
              </a:ext>
            </a:extLst>
          </p:cNvPr>
          <p:cNvSpPr txBox="1"/>
          <p:nvPr/>
        </p:nvSpPr>
        <p:spPr>
          <a:xfrm>
            <a:off x="783679" y="1288865"/>
            <a:ext cx="3765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000" b="1" dirty="0">
                <a:solidFill>
                  <a:srgbClr val="2222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ТАКЖЕ АСЦЕНДЕНТ  РАССКАЖЕТ О:</a:t>
            </a:r>
            <a:endParaRPr lang="ko-KR" altLang="en-US" sz="2000" b="1" dirty="0">
              <a:solidFill>
                <a:srgbClr val="2222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0F078E9-0E97-480F-AC9C-CF2EF5559C1C}"/>
              </a:ext>
            </a:extLst>
          </p:cNvPr>
          <p:cNvSpPr txBox="1"/>
          <p:nvPr/>
        </p:nvSpPr>
        <p:spPr>
          <a:xfrm>
            <a:off x="4549429" y="1931871"/>
            <a:ext cx="697378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ru-RU" altLang="ko-KR" sz="1300" dirty="0" err="1">
                <a:solidFill>
                  <a:srgbClr val="222224"/>
                </a:solidFill>
                <a:latin typeface="Century Gothic" panose="020B0502020202020204" pitchFamily="34" charset="0"/>
              </a:rPr>
              <a:t>Асцендент</a:t>
            </a: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 в Весах говорит о некой двойственности во время родов. Например, параллельно с 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вашей мамой рожала </a:t>
            </a: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другая женщина. Возможен некий элемент пластичности, гибкости. Например, женщина весом 50 кг родила ребенка весом 4 кг без осложнений и разрывов. В целом, роды проходят в комфортной и спокойной обстановке. Накануне родов или во время беременности у 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вашей </a:t>
            </a: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мамы могли быть проблемы с 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почками. И не </a:t>
            </a: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исключены проблемы с гормональной 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системой, или головой.</a:t>
            </a:r>
            <a:endParaRPr lang="ko-KR" altLang="en-US" sz="1300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EE20DB86-4536-48B6-B2A1-9A16DE196F69}"/>
              </a:ext>
            </a:extLst>
          </p:cNvPr>
          <p:cNvSpPr/>
          <p:nvPr/>
        </p:nvSpPr>
        <p:spPr>
          <a:xfrm>
            <a:off x="4536728" y="1288865"/>
            <a:ext cx="2794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000" dirty="0">
                <a:solidFill>
                  <a:srgbClr val="222224"/>
                </a:solidFill>
                <a:latin typeface="Century Gothic" panose="020B0502020202020204" pitchFamily="34" charset="0"/>
              </a:rPr>
              <a:t>ОБСТОЯТЕЛЬСВАХ ВАШЕГО РОЖДЕНИЯ</a:t>
            </a:r>
            <a:endParaRPr lang="en-US" altLang="ko-KR" sz="2000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1650817-9F40-494C-A100-7EBB06C85360}"/>
              </a:ext>
            </a:extLst>
          </p:cNvPr>
          <p:cNvSpPr txBox="1"/>
          <p:nvPr/>
        </p:nvSpPr>
        <p:spPr>
          <a:xfrm>
            <a:off x="4536728" y="5019608"/>
            <a:ext cx="663561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- 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мигрень, болезни головы, лицо, глаза</a:t>
            </a:r>
            <a:endParaRPr lang="ru-RU" altLang="ko-KR" sz="1300" dirty="0">
              <a:solidFill>
                <a:srgbClr val="222224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- 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вены, кости особенно ног, суставы, </a:t>
            </a:r>
            <a:r>
              <a:rPr lang="ru-RU" altLang="ko-KR" sz="1300" dirty="0" err="1" smtClean="0">
                <a:solidFill>
                  <a:srgbClr val="222224"/>
                </a:solidFill>
                <a:latin typeface="Century Gothic" panose="020B0502020202020204" pitchFamily="34" charset="0"/>
              </a:rPr>
              <a:t>варикоз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, судороги. </a:t>
            </a:r>
            <a:endParaRPr lang="ru-RU" altLang="ko-KR" sz="1300" dirty="0">
              <a:solidFill>
                <a:srgbClr val="222224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- астма, 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гайморит, ринит, </a:t>
            </a:r>
            <a:r>
              <a:rPr lang="ru-RU" altLang="ko-KR" sz="1300" dirty="0" err="1" smtClean="0">
                <a:solidFill>
                  <a:srgbClr val="222224"/>
                </a:solidFill>
                <a:latin typeface="Century Gothic" panose="020B0502020202020204" pitchFamily="34" charset="0"/>
              </a:rPr>
              <a:t>ОРВ</a:t>
            </a:r>
            <a:endParaRPr lang="ru-RU" altLang="ko-KR" sz="1300" dirty="0">
              <a:solidFill>
                <a:srgbClr val="222224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- Болезни плеч, ключиц, нервные расстройства </a:t>
            </a:r>
          </a:p>
          <a:p>
            <a:pPr marL="285750" indent="-285750" algn="l">
              <a:lnSpc>
                <a:spcPct val="100000"/>
              </a:lnSpc>
              <a:buFontTx/>
              <a:buChar char="-"/>
            </a:pPr>
            <a:endParaRPr lang="ru-RU" altLang="ko-KR" sz="1300" dirty="0">
              <a:solidFill>
                <a:srgbClr val="222224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altLang="ko-KR" sz="1300" b="1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Болезни могут проявляться на протяжении жизни в любой момент, важно всегда этим областям уделять больше внимания в случае чего.</a:t>
            </a:r>
            <a:endParaRPr lang="ru-RU" altLang="ko-KR" sz="1300" b="1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직사각형 18">
            <a:extLst>
              <a:ext uri="{FF2B5EF4-FFF2-40B4-BE49-F238E27FC236}">
                <a16:creationId xmlns:a16="http://schemas.microsoft.com/office/drawing/2014/main" xmlns="" id="{006CD171-7886-454E-8A2B-B8F31F2D9DE8}"/>
              </a:ext>
            </a:extLst>
          </p:cNvPr>
          <p:cNvSpPr/>
          <p:nvPr/>
        </p:nvSpPr>
        <p:spPr>
          <a:xfrm>
            <a:off x="4536728" y="4089631"/>
            <a:ext cx="5539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000" dirty="0">
                <a:solidFill>
                  <a:srgbClr val="222224"/>
                </a:solidFill>
                <a:latin typeface="Century Gothic" panose="020B0502020202020204" pitchFamily="34" charset="0"/>
              </a:rPr>
              <a:t>БОЛЕЗНИ ХРОНИЧЕСКИЕ </a:t>
            </a:r>
            <a:r>
              <a:rPr lang="ru-RU" altLang="ko-KR" sz="20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ИЛИ ВЫЯВЛЯЕМЫЕ </a:t>
            </a:r>
            <a:r>
              <a:rPr lang="ru-RU" altLang="ko-KR" sz="2000" dirty="0">
                <a:solidFill>
                  <a:srgbClr val="222224"/>
                </a:solidFill>
                <a:latin typeface="Century Gothic" panose="020B0502020202020204" pitchFamily="34" charset="0"/>
              </a:rPr>
              <a:t>НА ПРОТЯЖЕНИИ ВАШЕЙ </a:t>
            </a:r>
            <a:r>
              <a:rPr lang="ru-RU" altLang="ko-KR" sz="20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ЖИЗНИ:</a:t>
            </a:r>
            <a:endParaRPr lang="en-US" altLang="ko-KR" sz="2000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04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96FF272D-1B00-4C47-819D-28896EB8E791}"/>
              </a:ext>
            </a:extLst>
          </p:cNvPr>
          <p:cNvSpPr txBox="1"/>
          <p:nvPr/>
        </p:nvSpPr>
        <p:spPr>
          <a:xfrm>
            <a:off x="940129" y="863267"/>
            <a:ext cx="12269434" cy="3961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ПЛАНЕТА УПРАВИТЕЛЬ ЛИЧНОСТИ –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935947F-5C17-4DD6-B240-1A83353CAE96}"/>
              </a:ext>
            </a:extLst>
          </p:cNvPr>
          <p:cNvSpPr txBox="1"/>
          <p:nvPr/>
        </p:nvSpPr>
        <p:spPr>
          <a:xfrm>
            <a:off x="940128" y="1259466"/>
            <a:ext cx="85696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/>
            <a:r>
              <a:rPr lang="ru-RU" sz="13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 глава покажет, сферу, где вы будете хорошо проявляться, где вы сможете напитаться силой и энергией. В эту сферу, жизнь сама будет постоянно Вас погружать. Поэтому в эту сферу нужно активно идти и не сопротивляться, тут ваша личность будет востребована. Она не связанна с вашей профессией напрямую, но она также немаловажна. </a:t>
            </a:r>
          </a:p>
          <a:p>
            <a:pPr algn="just"/>
            <a:endParaRPr lang="en-US" altLang="ko-KR" sz="1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D2F4DEC-B38F-4389-A855-51E95418F8F4}"/>
              </a:ext>
            </a:extLst>
          </p:cNvPr>
          <p:cNvSpPr txBox="1"/>
          <p:nvPr/>
        </p:nvSpPr>
        <p:spPr>
          <a:xfrm>
            <a:off x="6636154" y="3507867"/>
            <a:ext cx="3792636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3200">
                <a:latin typeface="+mj-lt"/>
                <a:cs typeface="Arial" panose="020B0604020202020204" pitchFamily="34" charset="0"/>
              </a:defRPr>
            </a:lvl1pPr>
          </a:lstStyle>
          <a:p>
            <a:pPr algn="just"/>
            <a:r>
              <a:rPr lang="ru-RU" altLang="ko-K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В</a:t>
            </a:r>
            <a:r>
              <a:rPr lang="ru-RU" altLang="ko-KR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ЕНЕРА </a:t>
            </a:r>
            <a:r>
              <a:rPr lang="ru-RU" altLang="ko-K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-</a:t>
            </a:r>
            <a:endParaRPr lang="ko-KR" alt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A274ADB-96E1-4A8C-9E13-FDDC37472A78}"/>
              </a:ext>
            </a:extLst>
          </p:cNvPr>
          <p:cNvSpPr txBox="1"/>
          <p:nvPr/>
        </p:nvSpPr>
        <p:spPr>
          <a:xfrm>
            <a:off x="6636154" y="3801445"/>
            <a:ext cx="379263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/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талант преподнести себя, харизма, обаяние, способность               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расположить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к себе.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Нужно проявлять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инициативу через других людей, партнерство,                 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взаимные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уступки ( ты сделай вот это, а я вот то). Невозможно решить                         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проблемы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“в лоб”. Чем больше связей,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партнеров (не половых),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чем больше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делаете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акцент на                       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своей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внешности, тем больше возможностей дает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вселенная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для                 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достижения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своих целей. Умение подстраиваться, уступать дает результаты. </a:t>
            </a:r>
            <a:endParaRPr lang="en-US" altLang="ko-KR" sz="1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60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타원 64">
            <a:extLst>
              <a:ext uri="{FF2B5EF4-FFF2-40B4-BE49-F238E27FC236}">
                <a16:creationId xmlns:a16="http://schemas.microsoft.com/office/drawing/2014/main" xmlns="" id="{BD77782C-1773-4319-8BAB-5362D6210BEA}"/>
              </a:ext>
            </a:extLst>
          </p:cNvPr>
          <p:cNvSpPr/>
          <p:nvPr/>
        </p:nvSpPr>
        <p:spPr>
          <a:xfrm>
            <a:off x="1249484" y="1662234"/>
            <a:ext cx="3533532" cy="35335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ko-KR" sz="3200" dirty="0">
              <a:solidFill>
                <a:srgbClr val="FD9A7A"/>
              </a:solidFill>
              <a:latin typeface="+mj-lt"/>
            </a:endParaRPr>
          </a:p>
          <a:p>
            <a:pPr algn="ctr"/>
            <a:r>
              <a:rPr lang="ru-RU" altLang="ko-KR" sz="3200" dirty="0">
                <a:solidFill>
                  <a:srgbClr val="FD9A7A"/>
                </a:solidFill>
                <a:latin typeface="+mj-lt"/>
              </a:rPr>
              <a:t>ЖИЗНЕННЫЕ ЗАДАЧИ</a:t>
            </a:r>
          </a:p>
          <a:p>
            <a:pPr algn="ctr"/>
            <a:r>
              <a:rPr lang="ru-RU" altLang="ko-KR" sz="1700" dirty="0">
                <a:solidFill>
                  <a:srgbClr val="FD9A7A"/>
                </a:solidFill>
                <a:latin typeface="+mj-lt"/>
              </a:rPr>
              <a:t> в </a:t>
            </a:r>
            <a:r>
              <a:rPr lang="ru-RU" sz="1700" dirty="0">
                <a:solidFill>
                  <a:srgbClr val="FD9A7A"/>
                </a:solidFill>
                <a:latin typeface="+mj-lt"/>
              </a:rPr>
              <a:t>проявлении себя миру</a:t>
            </a:r>
          </a:p>
          <a:p>
            <a:pPr algn="ctr"/>
            <a:endParaRPr lang="ko-KR" altLang="en-US" sz="3200" dirty="0">
              <a:solidFill>
                <a:srgbClr val="FD9A7A"/>
              </a:solidFill>
              <a:latin typeface="+mj-lt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189BED51-6769-4C53-A51E-B1545E8F8C08}"/>
              </a:ext>
            </a:extLst>
          </p:cNvPr>
          <p:cNvSpPr txBox="1"/>
          <p:nvPr/>
        </p:nvSpPr>
        <p:spPr>
          <a:xfrm>
            <a:off x="5346699" y="2514773"/>
            <a:ext cx="5384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C537CD44-D0AF-46BB-A5AC-67641F8290C2}"/>
              </a:ext>
            </a:extLst>
          </p:cNvPr>
          <p:cNvSpPr txBox="1"/>
          <p:nvPr/>
        </p:nvSpPr>
        <p:spPr>
          <a:xfrm>
            <a:off x="5346700" y="3068771"/>
            <a:ext cx="57770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pPr algn="just"/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Миссия через служение, помощь другим людям, забота о домашних животных.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Чтобы ваша личность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раскрылась, нужен коллектив, нужно заботиться о ком-то. </a:t>
            </a:r>
          </a:p>
          <a:p>
            <a:pPr algn="just"/>
            <a:r>
              <a:rPr lang="ru-RU" altLang="ko-KR" sz="13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Задача - быть полезным, помогать </a:t>
            </a:r>
            <a:r>
              <a:rPr lang="ru-RU" altLang="ko-KR" sz="13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окружающим и животным.</a:t>
            </a:r>
            <a:endParaRPr lang="en-US" altLang="ko-KR" sz="13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99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타원 19">
            <a:extLst>
              <a:ext uri="{FF2B5EF4-FFF2-40B4-BE49-F238E27FC236}">
                <a16:creationId xmlns:a16="http://schemas.microsoft.com/office/drawing/2014/main" xmlns="" id="{7B984C3C-5189-49BE-9A7A-EABFB388FDEA}"/>
              </a:ext>
            </a:extLst>
          </p:cNvPr>
          <p:cNvSpPr/>
          <p:nvPr/>
        </p:nvSpPr>
        <p:spPr>
          <a:xfrm>
            <a:off x="1980696" y="1256182"/>
            <a:ext cx="1393884" cy="1393884"/>
          </a:xfrm>
          <a:prstGeom prst="ellipse">
            <a:avLst/>
          </a:prstGeom>
          <a:noFill/>
          <a:ln w="9525" cap="flat">
            <a:solidFill>
              <a:srgbClr val="222224"/>
            </a:solidFill>
            <a:prstDash val="solid"/>
            <a:miter/>
          </a:ln>
        </p:spPr>
        <p:txBody>
          <a:bodyPr rtlCol="0" anchor="ctr" anchorCtr="1"/>
          <a:lstStyle/>
          <a:p>
            <a:pPr algn="r"/>
            <a:endParaRPr lang="en-US" altLang="ko-KR" sz="1600" b="1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3CEAA12-59F9-4E3E-BC47-0C29D1EAEEB4}"/>
              </a:ext>
            </a:extLst>
          </p:cNvPr>
          <p:cNvSpPr txBox="1"/>
          <p:nvPr/>
        </p:nvSpPr>
        <p:spPr>
          <a:xfrm>
            <a:off x="3885718" y="1769416"/>
            <a:ext cx="6467322" cy="1600438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ko-KR" sz="1400" dirty="0">
                <a:solidFill>
                  <a:srgbClr val="1E1E20"/>
                </a:solidFill>
                <a:latin typeface="Century Gothic" panose="020B0502020202020204" pitchFamily="34" charset="0"/>
              </a:rPr>
              <a:t>Ваш личный цвет, который привлекает богатство, и тот, что способствует, чтобы это богатство не утекало сквозь пальцы. Привносить полезные цвета в свою жизнь, можно, использовать на рабочем месте или в кошельке, на важных бизнес встречах:</a:t>
            </a:r>
          </a:p>
          <a:p>
            <a:pPr algn="l">
              <a:lnSpc>
                <a:spcPct val="100000"/>
              </a:lnSpc>
            </a:pPr>
            <a:r>
              <a:rPr lang="ru-RU" altLang="ko-KR" sz="1400" b="1" dirty="0">
                <a:solidFill>
                  <a:srgbClr val="1E1E20"/>
                </a:solidFill>
                <a:latin typeface="Century Gothic" panose="020B0502020202020204" pitchFamily="34" charset="0"/>
              </a:rPr>
              <a:t>Цвет богатства: </a:t>
            </a:r>
            <a:r>
              <a:rPr lang="ru-RU" altLang="ko-KR" sz="1400" b="1" dirty="0" smtClean="0">
                <a:solidFill>
                  <a:srgbClr val="1E1E20"/>
                </a:solidFill>
                <a:latin typeface="Century Gothic" panose="020B0502020202020204" pitchFamily="34" charset="0"/>
              </a:rPr>
              <a:t>бордовый, чёрный, зелёный, серый, хаки</a:t>
            </a:r>
            <a:endParaRPr lang="ru-RU" altLang="ko-KR" sz="1400" b="1" dirty="0">
              <a:solidFill>
                <a:srgbClr val="1E1E2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altLang="ko-KR" sz="1400" b="1" dirty="0">
                <a:solidFill>
                  <a:srgbClr val="1E1E20"/>
                </a:solidFill>
                <a:latin typeface="Century Gothic" panose="020B0502020202020204" pitchFamily="34" charset="0"/>
              </a:rPr>
              <a:t>Цвет трат: </a:t>
            </a:r>
            <a:r>
              <a:rPr lang="ru-RU" altLang="ko-KR" sz="1400" b="1" dirty="0" smtClean="0">
                <a:solidFill>
                  <a:srgbClr val="1E1E20"/>
                </a:solidFill>
                <a:latin typeface="Century Gothic" panose="020B0502020202020204" pitchFamily="34" charset="0"/>
              </a:rPr>
              <a:t>белый</a:t>
            </a:r>
            <a:endParaRPr lang="ru-RU" altLang="ko-KR" sz="1400" b="1" dirty="0">
              <a:solidFill>
                <a:srgbClr val="1E1E20"/>
              </a:solidFill>
              <a:latin typeface="Century Gothic" panose="020B0502020202020204" pitchFamily="34" charset="0"/>
            </a:endParaRPr>
          </a:p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altLang="ko-KR" sz="1400" dirty="0">
              <a:solidFill>
                <a:srgbClr val="1E1E2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F318128C-DDAF-4BCA-B618-DE9F2C69E0EB}"/>
              </a:ext>
            </a:extLst>
          </p:cNvPr>
          <p:cNvSpPr/>
          <p:nvPr/>
        </p:nvSpPr>
        <p:spPr>
          <a:xfrm>
            <a:off x="2098989" y="1387175"/>
            <a:ext cx="1157298" cy="1157298"/>
          </a:xfrm>
          <a:prstGeom prst="ellipse">
            <a:avLst/>
          </a:prstGeom>
          <a:solidFill>
            <a:srgbClr val="800000"/>
          </a:solidFill>
          <a:ln w="9525" cap="flat">
            <a:noFill/>
            <a:prstDash val="solid"/>
            <a:miter/>
          </a:ln>
        </p:spPr>
        <p:txBody>
          <a:bodyPr rtlCol="0" anchor="ctr" anchorCtr="1"/>
          <a:lstStyle/>
          <a:p>
            <a:pPr algn="r"/>
            <a:endParaRPr lang="en-US" altLang="ko-KR" sz="1600">
              <a:solidFill>
                <a:schemeClr val="bg1"/>
              </a:solidFill>
            </a:endParaRP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xmlns="" id="{9AF881D2-4BEE-4C15-921D-5BE8CACA6DF0}"/>
              </a:ext>
            </a:extLst>
          </p:cNvPr>
          <p:cNvSpPr>
            <a:spLocks noChangeAspect="1"/>
          </p:cNvSpPr>
          <p:nvPr/>
        </p:nvSpPr>
        <p:spPr>
          <a:xfrm rot="5400000">
            <a:off x="3586473" y="1863124"/>
            <a:ext cx="208799" cy="180000"/>
          </a:xfrm>
          <a:prstGeom prst="triangle">
            <a:avLst/>
          </a:prstGeom>
          <a:solidFill>
            <a:srgbClr val="2222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F4F3F0"/>
              </a:solidFill>
              <a:latin typeface="+mj-lt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xmlns="" id="{19F44EAF-51FA-4F10-9A0D-5CAB073D247C}"/>
              </a:ext>
            </a:extLst>
          </p:cNvPr>
          <p:cNvSpPr/>
          <p:nvPr/>
        </p:nvSpPr>
        <p:spPr>
          <a:xfrm>
            <a:off x="4007294" y="3975634"/>
            <a:ext cx="1393884" cy="1393884"/>
          </a:xfrm>
          <a:prstGeom prst="ellipse">
            <a:avLst/>
          </a:prstGeom>
          <a:noFill/>
          <a:ln w="9525" cap="flat">
            <a:solidFill>
              <a:srgbClr val="222224"/>
            </a:solidFill>
            <a:prstDash val="solid"/>
            <a:miter/>
          </a:ln>
        </p:spPr>
        <p:txBody>
          <a:bodyPr rtlCol="0" anchor="ctr" anchorCtr="1"/>
          <a:lstStyle/>
          <a:p>
            <a:pPr algn="r"/>
            <a:endParaRPr lang="en-US" altLang="ko-KR" sz="1600" b="1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D42B46B-A377-4F3B-848A-6DFF2F743E4F}"/>
              </a:ext>
            </a:extLst>
          </p:cNvPr>
          <p:cNvSpPr txBox="1"/>
          <p:nvPr/>
        </p:nvSpPr>
        <p:spPr>
          <a:xfrm>
            <a:off x="5907838" y="4488003"/>
            <a:ext cx="5127373" cy="152644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lnSpc>
                <a:spcPct val="106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 личный цвет, который наполняет вас и вашу ауру, когда вам плохо. Используйте их в спальне, квартире, одежде: </a:t>
            </a:r>
            <a:endParaRPr lang="ru-RU" sz="1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ru-RU" altLang="ko-KR" sz="1400" b="1" dirty="0" smtClean="0">
                <a:solidFill>
                  <a:srgbClr val="1E1E20"/>
                </a:solidFill>
                <a:latin typeface="Century Gothic" panose="020B0502020202020204" pitchFamily="34" charset="0"/>
              </a:rPr>
              <a:t>Цвет благоприятный: розовый, голубой, белый, светло-</a:t>
            </a:r>
            <a:r>
              <a:rPr lang="ru-RU" altLang="ko-KR" sz="1400" b="1" dirty="0" err="1" smtClean="0">
                <a:solidFill>
                  <a:srgbClr val="1E1E20"/>
                </a:solidFill>
                <a:latin typeface="Century Gothic" panose="020B0502020202020204" pitchFamily="34" charset="0"/>
              </a:rPr>
              <a:t>зеленый</a:t>
            </a:r>
            <a:endParaRPr lang="ru-RU" altLang="ko-KR" sz="1400" b="1" dirty="0">
              <a:solidFill>
                <a:srgbClr val="1E1E20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ru-RU" altLang="ko-KR" sz="1400" b="1" dirty="0">
                <a:solidFill>
                  <a:srgbClr val="1E1E20"/>
                </a:solidFill>
                <a:latin typeface="Century Gothic" panose="020B0502020202020204" pitchFamily="34" charset="0"/>
              </a:rPr>
              <a:t>Цвет </a:t>
            </a:r>
            <a:r>
              <a:rPr lang="ru-RU" altLang="ko-KR" sz="1400" b="1" dirty="0" smtClean="0">
                <a:solidFill>
                  <a:srgbClr val="1E1E20"/>
                </a:solidFill>
                <a:latin typeface="Century Gothic" panose="020B0502020202020204" pitchFamily="34" charset="0"/>
              </a:rPr>
              <a:t>нежелательный: черный, тёмные цвета</a:t>
            </a:r>
            <a:endParaRPr lang="ru-RU" altLang="ko-KR" sz="1400" b="1" dirty="0">
              <a:solidFill>
                <a:srgbClr val="1E1E2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xmlns="" id="{0BA2713D-B505-46A2-ACB0-91B95E2A7173}"/>
              </a:ext>
            </a:extLst>
          </p:cNvPr>
          <p:cNvSpPr/>
          <p:nvPr/>
        </p:nvSpPr>
        <p:spPr>
          <a:xfrm>
            <a:off x="4125587" y="4106627"/>
            <a:ext cx="1157298" cy="1157298"/>
          </a:xfrm>
          <a:prstGeom prst="ellipse">
            <a:avLst/>
          </a:prstGeom>
          <a:solidFill>
            <a:srgbClr val="FFA7CD"/>
          </a:solidFill>
          <a:ln w="9525" cap="flat">
            <a:noFill/>
            <a:prstDash val="solid"/>
            <a:miter/>
          </a:ln>
        </p:spPr>
        <p:txBody>
          <a:bodyPr rtlCol="0" anchor="ctr" anchorCtr="1"/>
          <a:lstStyle/>
          <a:p>
            <a:pPr algn="r"/>
            <a:endParaRPr lang="en-US" altLang="ko-KR" sz="16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1" name="이등변 삼각형 30">
            <a:extLst>
              <a:ext uri="{FF2B5EF4-FFF2-40B4-BE49-F238E27FC236}">
                <a16:creationId xmlns:a16="http://schemas.microsoft.com/office/drawing/2014/main" xmlns="" id="{227837A3-AF4F-40AE-AD6C-18C3FC261195}"/>
              </a:ext>
            </a:extLst>
          </p:cNvPr>
          <p:cNvSpPr>
            <a:spLocks noChangeAspect="1"/>
          </p:cNvSpPr>
          <p:nvPr/>
        </p:nvSpPr>
        <p:spPr>
          <a:xfrm rot="5400000">
            <a:off x="5617302" y="4582577"/>
            <a:ext cx="208799" cy="180000"/>
          </a:xfrm>
          <a:prstGeom prst="triangle">
            <a:avLst/>
          </a:prstGeom>
          <a:solidFill>
            <a:srgbClr val="2222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F4F3F0"/>
              </a:solidFill>
              <a:latin typeface="+mj-lt"/>
            </a:endParaRP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xmlns="" id="{AD344418-6C34-444C-8D78-586E15DD2539}"/>
              </a:ext>
            </a:extLst>
          </p:cNvPr>
          <p:cNvCxnSpPr>
            <a:cxnSpLocks/>
          </p:cNvCxnSpPr>
          <p:nvPr/>
        </p:nvCxnSpPr>
        <p:spPr>
          <a:xfrm>
            <a:off x="2677638" y="3429000"/>
            <a:ext cx="9514362" cy="0"/>
          </a:xfrm>
          <a:prstGeom prst="line">
            <a:avLst/>
          </a:prstGeom>
          <a:ln>
            <a:solidFill>
              <a:srgbClr val="2222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타원 33">
            <a:extLst>
              <a:ext uri="{FF2B5EF4-FFF2-40B4-BE49-F238E27FC236}">
                <a16:creationId xmlns:a16="http://schemas.microsoft.com/office/drawing/2014/main" xmlns="" id="{FBFF2ADA-6887-44B3-BF54-CC4D2828AD7C}"/>
              </a:ext>
            </a:extLst>
          </p:cNvPr>
          <p:cNvSpPr/>
          <p:nvPr/>
        </p:nvSpPr>
        <p:spPr>
          <a:xfrm>
            <a:off x="2598779" y="3350141"/>
            <a:ext cx="157718" cy="157718"/>
          </a:xfrm>
          <a:prstGeom prst="ellipse">
            <a:avLst/>
          </a:prstGeom>
          <a:solidFill>
            <a:srgbClr val="2222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F4F3F0"/>
              </a:solidFill>
              <a:latin typeface="+mj-lt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xmlns="" id="{C2062277-EB1C-4023-BD9A-3630A3247938}"/>
              </a:ext>
            </a:extLst>
          </p:cNvPr>
          <p:cNvSpPr/>
          <p:nvPr/>
        </p:nvSpPr>
        <p:spPr>
          <a:xfrm>
            <a:off x="5403635" y="3350141"/>
            <a:ext cx="157718" cy="157718"/>
          </a:xfrm>
          <a:prstGeom prst="ellipse">
            <a:avLst/>
          </a:prstGeom>
          <a:solidFill>
            <a:srgbClr val="2222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F4F3F0"/>
              </a:solidFill>
              <a:latin typeface="+mj-lt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xmlns="" id="{9AC5D7D0-D752-4414-B1B2-ED9715B33735}"/>
              </a:ext>
            </a:extLst>
          </p:cNvPr>
          <p:cNvSpPr/>
          <p:nvPr/>
        </p:nvSpPr>
        <p:spPr>
          <a:xfrm>
            <a:off x="8208492" y="3350141"/>
            <a:ext cx="157718" cy="157718"/>
          </a:xfrm>
          <a:prstGeom prst="ellipse">
            <a:avLst/>
          </a:prstGeom>
          <a:solidFill>
            <a:srgbClr val="2222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F4F3F0"/>
              </a:solidFill>
              <a:latin typeface="+mj-lt"/>
            </a:endParaRPr>
          </a:p>
        </p:txBody>
      </p:sp>
      <p:sp>
        <p:nvSpPr>
          <p:cNvPr id="18" name="직사각형 2">
            <a:extLst>
              <a:ext uri="{FF2B5EF4-FFF2-40B4-BE49-F238E27FC236}">
                <a16:creationId xmlns:a16="http://schemas.microsoft.com/office/drawing/2014/main" xmlns="" id="{2A272687-1725-4219-B1EF-6052C5592C31}"/>
              </a:ext>
            </a:extLst>
          </p:cNvPr>
          <p:cNvSpPr/>
          <p:nvPr/>
        </p:nvSpPr>
        <p:spPr>
          <a:xfrm>
            <a:off x="8707933" y="254406"/>
            <a:ext cx="1466849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en-US" altLang="ko-KR" sz="4800">
                <a:solidFill>
                  <a:srgbClr val="222224"/>
                </a:solidFill>
                <a:latin typeface="+mj-lt"/>
              </a:rPr>
              <a:t>0</a:t>
            </a:r>
            <a:r>
              <a:rPr lang="ru-RU" altLang="ko-KR" sz="4800">
                <a:solidFill>
                  <a:srgbClr val="222224"/>
                </a:solidFill>
                <a:latin typeface="+mj-lt"/>
              </a:rPr>
              <a:t>3.</a:t>
            </a:r>
            <a:r>
              <a:rPr lang="en-US" altLang="ko-KR" sz="4800">
                <a:solidFill>
                  <a:srgbClr val="222224"/>
                </a:solidFill>
                <a:latin typeface="+mj-lt"/>
              </a:rPr>
              <a:t> </a:t>
            </a:r>
            <a:endParaRPr lang="ko-KR" altLang="en-US" sz="4800">
              <a:solidFill>
                <a:srgbClr val="222224"/>
              </a:solidFill>
              <a:latin typeface="+mj-lt"/>
            </a:endParaRPr>
          </a:p>
        </p:txBody>
      </p:sp>
      <p:sp>
        <p:nvSpPr>
          <p:cNvPr id="19" name="직사각형 3">
            <a:extLst>
              <a:ext uri="{FF2B5EF4-FFF2-40B4-BE49-F238E27FC236}">
                <a16:creationId xmlns:a16="http://schemas.microsoft.com/office/drawing/2014/main" xmlns="" id="{27B25780-D0ED-4717-9E53-CEEDDCC3B129}"/>
              </a:ext>
            </a:extLst>
          </p:cNvPr>
          <p:cNvSpPr/>
          <p:nvPr/>
        </p:nvSpPr>
        <p:spPr>
          <a:xfrm>
            <a:off x="9901733" y="254406"/>
            <a:ext cx="3943349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>
                <a:solidFill>
                  <a:srgbClr val="222224"/>
                </a:solidFill>
                <a:latin typeface="Century Gothic" panose="020B0502020202020204" pitchFamily="34" charset="0"/>
              </a:rPr>
              <a:t>ЦВЕТА</a:t>
            </a:r>
            <a:endParaRPr lang="ko-KR" altLang="en-US" sz="480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27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ECDAA2D-CC3E-45A9-AFB0-B3372906EEDF}"/>
              </a:ext>
            </a:extLst>
          </p:cNvPr>
          <p:cNvSpPr txBox="1"/>
          <p:nvPr/>
        </p:nvSpPr>
        <p:spPr>
          <a:xfrm>
            <a:off x="4816740" y="2270589"/>
            <a:ext cx="7032360" cy="2660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solidFill>
                  <a:srgbClr val="F8F7F3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ЛУНА – ЭТО САМАЯ ПЕРВАЯ ПЛАНЕТА, С КОТОРОЙ НУЖНО НАЧИНАТЬ ПРОРАБАТЫВАТЬ СВОЮ КАРТУ. ЕСЛИ У ВАС СЛАБАЯ ЛУНА, НИЧЕГО НЕ ПОЛУЧИТСЯ. ПОТОМУ ЧТО ОНА ОТВЕЧАЕТ ЗА НАШЕ ЭМОЦИОНАЛЬНОЕ СОСТОЯНИЕ, А КОГДА МЫ ИЗНУТРИ ПУСТЫ, БЕЗ РЕСУРСА, ТО И ВСЕ ОСТАЛЬНЫЕ СФЕРЫ ХРОМАЮТ. ПОЭТОМУ, ЧТОБЫ НАЧАТЬ НОВУЮ ЖИЗНЬ И ПРОРАБОТАТЬ ВАШ ЗАПРОС, С КОТОРЫМ ВЫ ОБРАТИЛИСЬ КО МНЕ, НАЧНИТЕ С ПРОРАБОТКИ СВОЙ ЛУНЫ. Я НЕ ДАЮ, КАКИХ-ТО НЕРЕАЛЬНЫХ РЕКОМЕНДАЦИЙ ПО ПРОРАБОТКЕ ПЛАНЕТ, ВСЕ ДОСТАТОЧНО ПРОСТО И </a:t>
            </a:r>
            <a:r>
              <a:rPr lang="ru-RU" sz="1300" b="1" dirty="0" smtClean="0">
                <a:solidFill>
                  <a:srgbClr val="F8F7F3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ЭФФЕКТИВНО</a:t>
            </a:r>
            <a:r>
              <a:rPr lang="ru-RU" sz="1300" b="1" dirty="0">
                <a:solidFill>
                  <a:srgbClr val="F8F7F3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ГЛАВНОЕ – ДЕЛАТЬ. </a:t>
            </a:r>
            <a:r>
              <a:rPr lang="ru-RU" sz="1300" b="1" dirty="0" smtClean="0">
                <a:solidFill>
                  <a:srgbClr val="F8F7F3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ВСЁ ПРОСТО, ТОЛЬКО </a:t>
            </a:r>
            <a:r>
              <a:rPr lang="ru-RU" sz="1300" b="1" dirty="0">
                <a:solidFill>
                  <a:srgbClr val="F8F7F3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ТОГО, ЧТОБЫ </a:t>
            </a:r>
            <a:r>
              <a:rPr lang="ru-RU" sz="1300" b="1" dirty="0" smtClean="0">
                <a:solidFill>
                  <a:srgbClr val="F8F7F3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 ДЕНЬ ВЫ МОГЛИ ВЫПОЛНЯТЬ СВОЮ ПРОРАБОТКУ. КОГДА ВАМ БУДЕТ ЭМОЦИОНАЛЬНО ГРУСТНО И НЕКОМФОРТНО, ОБРАТИТЕ ВНИМНИЕ НА РЕКОМЕНДАЦИИ В ЭТОМ РАЗДЕЛЕ. ЕЩЁ ЛУНА – МАМА И ОБРАЗ ВАШЕЙ МАМЫ МЫ ТОЖЕ ПОСМОТРИМ. </a:t>
            </a:r>
            <a:endParaRPr lang="ru-RU" sz="1300" dirty="0">
              <a:solidFill>
                <a:srgbClr val="F8F7F3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직사각형 2">
            <a:extLst>
              <a:ext uri="{FF2B5EF4-FFF2-40B4-BE49-F238E27FC236}">
                <a16:creationId xmlns:a16="http://schemas.microsoft.com/office/drawing/2014/main" xmlns="" id="{E1603635-70F2-4CB4-BF92-F1ECA7A74855}"/>
              </a:ext>
            </a:extLst>
          </p:cNvPr>
          <p:cNvSpPr/>
          <p:nvPr/>
        </p:nvSpPr>
        <p:spPr>
          <a:xfrm>
            <a:off x="8690718" y="1439592"/>
            <a:ext cx="1466849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en-US" altLang="ko-KR" sz="4800" dirty="0" smtClean="0">
                <a:solidFill>
                  <a:srgbClr val="F8F7F3"/>
                </a:solidFill>
                <a:latin typeface="+mj-lt"/>
              </a:rPr>
              <a:t>04</a:t>
            </a:r>
            <a:r>
              <a:rPr lang="ru-RU" altLang="ko-KR" sz="4800" dirty="0" smtClean="0">
                <a:solidFill>
                  <a:srgbClr val="F8F7F3"/>
                </a:solidFill>
                <a:latin typeface="+mj-lt"/>
              </a:rPr>
              <a:t>.</a:t>
            </a:r>
            <a:r>
              <a:rPr lang="en-US" altLang="ko-KR" sz="4800" dirty="0" smtClean="0">
                <a:solidFill>
                  <a:srgbClr val="F8F7F3"/>
                </a:solidFill>
                <a:latin typeface="+mj-lt"/>
              </a:rPr>
              <a:t> </a:t>
            </a:r>
            <a:endParaRPr lang="ko-KR" altLang="en-US" sz="4800" dirty="0">
              <a:solidFill>
                <a:srgbClr val="F8F7F3"/>
              </a:solidFill>
              <a:latin typeface="+mj-lt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xmlns="" id="{8F7306E4-C59F-4D9B-920D-3308129D7D1F}"/>
              </a:ext>
            </a:extLst>
          </p:cNvPr>
          <p:cNvSpPr/>
          <p:nvPr/>
        </p:nvSpPr>
        <p:spPr>
          <a:xfrm>
            <a:off x="9977116" y="1439592"/>
            <a:ext cx="6530492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>
                <a:solidFill>
                  <a:srgbClr val="F8F7F3"/>
                </a:solidFill>
                <a:latin typeface="Century Gothic" panose="020B0502020202020204" pitchFamily="34" charset="0"/>
              </a:rPr>
              <a:t>ЛУНА</a:t>
            </a:r>
            <a:endParaRPr lang="ko-KR" altLang="en-US" sz="4800" dirty="0">
              <a:solidFill>
                <a:srgbClr val="F8F7F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3" y="869393"/>
            <a:ext cx="5362855" cy="536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9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ECDAA2D-CC3E-45A9-AFB0-B3372906EEDF}"/>
              </a:ext>
            </a:extLst>
          </p:cNvPr>
          <p:cNvSpPr txBox="1"/>
          <p:nvPr/>
        </p:nvSpPr>
        <p:spPr>
          <a:xfrm>
            <a:off x="3200401" y="274893"/>
            <a:ext cx="8624906" cy="6062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F8F7F3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ВАША ЛУНА В ЗНАКЕ</a:t>
            </a:r>
            <a:r>
              <a:rPr lang="ru-RU" sz="2000" b="1" dirty="0">
                <a:solidFill>
                  <a:srgbClr val="F8F7F3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ОВЕН, В 7 ДОМЕ.</a:t>
            </a:r>
            <a:endParaRPr lang="ru-RU" sz="2000" dirty="0">
              <a:solidFill>
                <a:srgbClr val="F8F7F3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 с Луной в Овне склонен проявлять эмоции ярко и громко. В плюсе – вы искренние, откровенные и честные. Вашим эмоции похожи на детские - хочу плакать - плачу, хочу гоготать в голос - смеюсь. Из минусов вам приписывают эгоизм, когда вы не задумываетесь о чувствах других, раня их колкими замечаниями, прямолинейными высказываниями и грубыми выходками. </a:t>
            </a:r>
            <a:endParaRPr lang="ru-RU" sz="1300" dirty="0" smtClean="0">
              <a:solidFill>
                <a:srgbClr val="F8F7F3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Дом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 котором стоит Луна - сфера потребности. Сильная эмоциональная связь, душевность с </a:t>
            </a:r>
            <a:r>
              <a:rPr lang="ru-RU" sz="1300" dirty="0" err="1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партнером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потребность в </a:t>
            </a:r>
            <a:r>
              <a:rPr lang="ru-RU" sz="1300" dirty="0" err="1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партнерстве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не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любите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долго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находиться одна.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успокоиться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нужен рядом человек, который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вас </a:t>
            </a:r>
            <a:r>
              <a:rPr lang="ru-RU" sz="1300" dirty="0" err="1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поймет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позаботится.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Публичный человек вы,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естественно себя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ведёте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сцене.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Иногда капризны,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любите поплакаться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жилетку, но может быть и жилеткой для других.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любит долговременных договоров, может менять их условия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0215" algn="just">
              <a:lnSpc>
                <a:spcPct val="107000"/>
              </a:lnSpc>
              <a:spcAft>
                <a:spcPts val="800"/>
              </a:spcAft>
            </a:pPr>
            <a:endParaRPr lang="ru-RU" sz="1300" b="1" dirty="0">
              <a:solidFill>
                <a:srgbClr val="F8F7F3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Мама у вас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решительная, пробивная и с очень активной жизненной позицией женщина.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мама оптимист, которая быстро загорается какой то идей и так же быстро перегорает. Эта та мама за которой хочется идти и возможно подражать, поэтому для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вас в </a:t>
            </a:r>
            <a:r>
              <a:rPr lang="ru-RU" sz="1300" dirty="0" err="1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детсве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было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 проводить время с мамой, что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бы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были совместные увлечения.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 воспитывались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полной семье, то важно, чтобы мама отдала бразды правления своему супругу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Ведь у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вас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изначально заложен в гороскопе образ женщины, которая занимает лидирующую позицию в семье, поэтому хорошо если в семье это будет проявляться не так акцентировано и на показ.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⠀В негативном варианте, вы может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видеть в маме очень крикливого, эмоционального, воинственного, импульсивного и даже скандального человека. ⠀⠀</a:t>
            </a:r>
          </a:p>
          <a:p>
            <a:pPr marL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⠀⠀⠀</a:t>
            </a:r>
          </a:p>
          <a:p>
            <a:pPr marL="450215" algn="just">
              <a:lnSpc>
                <a:spcPct val="107000"/>
              </a:lnSpc>
              <a:spcAft>
                <a:spcPts val="800"/>
              </a:spcAft>
            </a:pPr>
            <a:endParaRPr lang="ru-RU" sz="1300" dirty="0">
              <a:solidFill>
                <a:srgbClr val="F8F7F3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0215" algn="just">
              <a:lnSpc>
                <a:spcPct val="107000"/>
              </a:lnSpc>
              <a:spcAft>
                <a:spcPts val="800"/>
              </a:spcAft>
            </a:pPr>
            <a:endParaRPr lang="ru-RU" sz="1300" dirty="0">
              <a:solidFill>
                <a:srgbClr val="F8F7F3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02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xmlns="" id="{0C28A62E-7D5E-497A-B92D-A543CEC279D8}"/>
              </a:ext>
            </a:extLst>
          </p:cNvPr>
          <p:cNvSpPr/>
          <p:nvPr/>
        </p:nvSpPr>
        <p:spPr>
          <a:xfrm>
            <a:off x="1246776" y="1587835"/>
            <a:ext cx="2955926" cy="647700"/>
          </a:xfrm>
          <a:prstGeom prst="roundRect">
            <a:avLst>
              <a:gd name="adj" fmla="val 50000"/>
            </a:avLst>
          </a:prstGeom>
          <a:solidFill>
            <a:srgbClr val="F4F3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000" dirty="0" smtClean="0">
                <a:solidFill>
                  <a:srgbClr val="222224"/>
                </a:solidFill>
                <a:latin typeface="+mj-lt"/>
              </a:rPr>
              <a:t>делай раз</a:t>
            </a:r>
            <a:endParaRPr lang="ko-KR" altLang="en-US" sz="2000" dirty="0">
              <a:solidFill>
                <a:srgbClr val="222224"/>
              </a:solidFill>
              <a:latin typeface="+mj-lt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xmlns="" id="{58E80D30-F1CF-4096-BA09-002B5599AAF7}"/>
              </a:ext>
            </a:extLst>
          </p:cNvPr>
          <p:cNvSpPr/>
          <p:nvPr/>
        </p:nvSpPr>
        <p:spPr>
          <a:xfrm>
            <a:off x="4618037" y="1587835"/>
            <a:ext cx="2955926" cy="647700"/>
          </a:xfrm>
          <a:prstGeom prst="roundRect">
            <a:avLst>
              <a:gd name="adj" fmla="val 50000"/>
            </a:avLst>
          </a:prstGeom>
          <a:solidFill>
            <a:srgbClr val="F4F3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000" dirty="0" smtClean="0">
                <a:solidFill>
                  <a:srgbClr val="222224"/>
                </a:solidFill>
                <a:latin typeface="+mj-lt"/>
              </a:rPr>
              <a:t>делай два</a:t>
            </a:r>
            <a:r>
              <a:rPr lang="en-US" altLang="ko-KR" sz="2000" dirty="0" smtClean="0">
                <a:solidFill>
                  <a:srgbClr val="222224"/>
                </a:solidFill>
                <a:latin typeface="+mj-lt"/>
              </a:rPr>
              <a:t> </a:t>
            </a:r>
            <a:endParaRPr lang="ko-KR" altLang="en-US" sz="2000" dirty="0">
              <a:solidFill>
                <a:srgbClr val="222224"/>
              </a:solidFill>
              <a:latin typeface="+mj-lt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xmlns="" id="{D55DD948-67EF-4551-9DFE-CA518753E25E}"/>
              </a:ext>
            </a:extLst>
          </p:cNvPr>
          <p:cNvSpPr/>
          <p:nvPr/>
        </p:nvSpPr>
        <p:spPr>
          <a:xfrm>
            <a:off x="7989298" y="1587835"/>
            <a:ext cx="2955926" cy="647700"/>
          </a:xfrm>
          <a:prstGeom prst="roundRect">
            <a:avLst>
              <a:gd name="adj" fmla="val 50000"/>
            </a:avLst>
          </a:prstGeom>
          <a:solidFill>
            <a:srgbClr val="F4F3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000" dirty="0">
                <a:solidFill>
                  <a:srgbClr val="222224"/>
                </a:solidFill>
                <a:latin typeface="+mj-lt"/>
              </a:rPr>
              <a:t>д</a:t>
            </a:r>
            <a:r>
              <a:rPr lang="ru-RU" altLang="ko-KR" sz="2000" dirty="0" smtClean="0">
                <a:solidFill>
                  <a:srgbClr val="222224"/>
                </a:solidFill>
                <a:latin typeface="+mj-lt"/>
              </a:rPr>
              <a:t>елай три</a:t>
            </a:r>
            <a:endParaRPr lang="ko-KR" altLang="en-US" sz="2000" dirty="0">
              <a:solidFill>
                <a:srgbClr val="222224"/>
              </a:solidFill>
              <a:latin typeface="+mj-lt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xmlns="" id="{AD57CA1D-F8FA-425E-9472-CCC0F33F58F5}"/>
              </a:ext>
            </a:extLst>
          </p:cNvPr>
          <p:cNvSpPr/>
          <p:nvPr/>
        </p:nvSpPr>
        <p:spPr>
          <a:xfrm>
            <a:off x="1389856" y="2535818"/>
            <a:ext cx="2669766" cy="2684246"/>
          </a:xfrm>
          <a:prstGeom prst="roundRect">
            <a:avLst>
              <a:gd name="adj" fmla="val 5968"/>
            </a:avLst>
          </a:prstGeom>
          <a:solidFill>
            <a:srgbClr val="F4F3F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altLang="ko-KR" sz="1300" dirty="0">
                <a:solidFill>
                  <a:srgbClr val="222224"/>
                </a:solidFill>
              </a:rPr>
              <a:t> Если вас неожиданно «накрыло», хочется крушить всех и вся, то попытайтесь сделать простые физические упражнения. Если вы находитесь вдали от посторонних глаз и около подушки, можно выместить эмоции на </a:t>
            </a:r>
            <a:r>
              <a:rPr lang="ru-RU" altLang="ko-KR" sz="1300" dirty="0" smtClean="0">
                <a:solidFill>
                  <a:srgbClr val="222224"/>
                </a:solidFill>
              </a:rPr>
              <a:t>ней.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altLang="ko-KR" sz="1300" dirty="0" smtClean="0">
                <a:solidFill>
                  <a:srgbClr val="222224"/>
                </a:solidFill>
              </a:rPr>
              <a:t> </a:t>
            </a:r>
            <a:r>
              <a:rPr lang="ru-RU" altLang="ko-KR" sz="1300" dirty="0">
                <a:solidFill>
                  <a:srgbClr val="222224"/>
                </a:solidFill>
              </a:rPr>
              <a:t>Составьте список своих самых лучших качеств и, в минуты сомнений или неуверенности, пробегайте по нему глазами; </a:t>
            </a:r>
            <a:endParaRPr lang="ru-RU" altLang="ko-KR" sz="1300" dirty="0">
              <a:solidFill>
                <a:srgbClr val="222224"/>
              </a:solidFill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xmlns="" id="{1CB58EA4-A151-4E09-BB69-0A5A8D66AD13}"/>
              </a:ext>
            </a:extLst>
          </p:cNvPr>
          <p:cNvSpPr/>
          <p:nvPr/>
        </p:nvSpPr>
        <p:spPr>
          <a:xfrm>
            <a:off x="4761117" y="2535818"/>
            <a:ext cx="2669766" cy="2684246"/>
          </a:xfrm>
          <a:prstGeom prst="roundRect">
            <a:avLst>
              <a:gd name="adj" fmla="val 5968"/>
            </a:avLst>
          </a:prstGeom>
          <a:solidFill>
            <a:srgbClr val="F4F3F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altLang="ko-KR" sz="1300" dirty="0">
                <a:solidFill>
                  <a:srgbClr val="222224"/>
                </a:solidFill>
              </a:rPr>
              <a:t> Поставьте себе небольшую цель, выполните и поблагодарите себя за это. В идеале, проводить такой небольшой ритуал ежедневно. Луна любит повторяющиеся регулярно действия; </a:t>
            </a:r>
            <a:endParaRPr lang="ko-KR" altLang="en-US" sz="1300" dirty="0">
              <a:solidFill>
                <a:srgbClr val="222224"/>
              </a:solidFill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xmlns="" id="{F926B8C1-0FBA-4589-BDBC-8036239F3275}"/>
              </a:ext>
            </a:extLst>
          </p:cNvPr>
          <p:cNvSpPr/>
          <p:nvPr/>
        </p:nvSpPr>
        <p:spPr>
          <a:xfrm>
            <a:off x="8132378" y="2535818"/>
            <a:ext cx="2669766" cy="2684246"/>
          </a:xfrm>
          <a:prstGeom prst="roundRect">
            <a:avLst>
              <a:gd name="adj" fmla="val 5968"/>
            </a:avLst>
          </a:prstGeom>
          <a:solidFill>
            <a:srgbClr val="F4F3F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altLang="ko-KR" sz="1300" dirty="0">
                <a:solidFill>
                  <a:srgbClr val="222224"/>
                </a:solidFill>
              </a:rPr>
              <a:t>чтобы подружиться с такой Луной, рекомендуется заниматься спортом и вести активный образ жизни, чтобы ваши эмоции выходили наружу </a:t>
            </a:r>
            <a:r>
              <a:rPr lang="ru-RU" altLang="ko-KR" sz="1300" dirty="0" err="1">
                <a:solidFill>
                  <a:srgbClr val="222224"/>
                </a:solidFill>
              </a:rPr>
              <a:t>экологичным</a:t>
            </a:r>
            <a:r>
              <a:rPr lang="ru-RU" altLang="ko-KR" sz="1300" dirty="0">
                <a:solidFill>
                  <a:srgbClr val="222224"/>
                </a:solidFill>
              </a:rPr>
              <a:t> способом</a:t>
            </a:r>
            <a:r>
              <a:rPr lang="ru-RU" altLang="ko-KR" sz="1300" dirty="0" smtClean="0">
                <a:solidFill>
                  <a:srgbClr val="222224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altLang="ko-KR" sz="1300" dirty="0">
                <a:solidFill>
                  <a:srgbClr val="222224"/>
                </a:solidFill>
              </a:rPr>
              <a:t>Отслеживайте свои </a:t>
            </a:r>
            <a:r>
              <a:rPr lang="ru-RU" altLang="ko-KR" sz="1300" dirty="0" err="1">
                <a:solidFill>
                  <a:srgbClr val="222224"/>
                </a:solidFill>
              </a:rPr>
              <a:t>хотелки</a:t>
            </a:r>
            <a:r>
              <a:rPr lang="ru-RU" altLang="ko-KR" sz="1300" dirty="0">
                <a:solidFill>
                  <a:srgbClr val="222224"/>
                </a:solidFill>
              </a:rPr>
              <a:t>. Если есть возможность исполнять их незамедлительно - то делайте это! В</a:t>
            </a:r>
            <a:r>
              <a:rPr lang="ru-RU" altLang="ko-KR" sz="1300" dirty="0" smtClean="0">
                <a:solidFill>
                  <a:srgbClr val="222224"/>
                </a:solidFill>
              </a:rPr>
              <a:t>озникло </a:t>
            </a:r>
            <a:r>
              <a:rPr lang="ru-RU" altLang="ko-KR" sz="1300" dirty="0">
                <a:solidFill>
                  <a:srgbClr val="222224"/>
                </a:solidFill>
              </a:rPr>
              <a:t>желание сходить в кино - не </a:t>
            </a:r>
            <a:r>
              <a:rPr lang="ru-RU" altLang="ko-KR" sz="1300" dirty="0" smtClean="0">
                <a:solidFill>
                  <a:srgbClr val="222224"/>
                </a:solidFill>
              </a:rPr>
              <a:t>откладывайте </a:t>
            </a:r>
            <a:r>
              <a:rPr lang="ru-RU" altLang="ko-KR" sz="1300" dirty="0">
                <a:solidFill>
                  <a:srgbClr val="222224"/>
                </a:solidFill>
              </a:rPr>
              <a:t>и ваша </a:t>
            </a:r>
            <a:r>
              <a:rPr lang="ru-RU" altLang="ko-KR" sz="1300" dirty="0" smtClean="0">
                <a:solidFill>
                  <a:srgbClr val="222224"/>
                </a:solidFill>
              </a:rPr>
              <a:t>Луна </a:t>
            </a:r>
            <a:r>
              <a:rPr lang="ru-RU" altLang="ko-KR" sz="1300" dirty="0">
                <a:solidFill>
                  <a:srgbClr val="222224"/>
                </a:solidFill>
              </a:rPr>
              <a:t>скажет вам спасибо. </a:t>
            </a:r>
            <a:endParaRPr lang="ko-KR" altLang="en-US" sz="1300" dirty="0">
              <a:solidFill>
                <a:srgbClr val="22222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BA5D87-B9A2-4A78-8378-28CEE4918F7C}"/>
              </a:ext>
            </a:extLst>
          </p:cNvPr>
          <p:cNvSpPr txBox="1"/>
          <p:nvPr/>
        </p:nvSpPr>
        <p:spPr>
          <a:xfrm>
            <a:off x="1923868" y="891353"/>
            <a:ext cx="8344264" cy="39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algn="just">
              <a:lnSpc>
                <a:spcPct val="107000"/>
              </a:lnSpc>
              <a:spcAft>
                <a:spcPts val="800"/>
              </a:spcAft>
            </a:pPr>
            <a:r>
              <a:rPr lang="ru-RU" sz="2000">
                <a:solidFill>
                  <a:srgbClr val="F8F7F3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РЕКОМЕНДАЦИИ ДЛЯ ГАРМОНИЗАЦИИ ВАШЕЙ ЛУНЫ:</a:t>
            </a:r>
          </a:p>
        </p:txBody>
      </p:sp>
    </p:spTree>
    <p:extLst>
      <p:ext uri="{BB962C8B-B14F-4D97-AF65-F5344CB8AC3E}">
        <p14:creationId xmlns:p14="http://schemas.microsoft.com/office/powerpoint/2010/main" val="147157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F34D770-A592-4E21-A6B9-201406CC3989}"/>
              </a:ext>
            </a:extLst>
          </p:cNvPr>
          <p:cNvSpPr txBox="1"/>
          <p:nvPr/>
        </p:nvSpPr>
        <p:spPr>
          <a:xfrm>
            <a:off x="1266825" y="1207670"/>
            <a:ext cx="945165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ko-KR" sz="1300" b="1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важно понимать, где стоит солнышко у вас в натальной карте. оно также, как и луна является первоочередной планетой для прокачки. солнце – энергия, умение достигать цели и самооценка. это комфортная тема вашей жизни. дом стояния солнца, описывает ту сферу, в которой вам необходимо проявлять себя, сфера в которой </a:t>
            </a:r>
            <a:r>
              <a:rPr lang="ru-RU" altLang="ko-KR" sz="1300" b="1" dirty="0" err="1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придется</a:t>
            </a:r>
            <a:r>
              <a:rPr lang="ru-RU" altLang="ko-KR" sz="1300" b="1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потрудится, но и из которой можно черпать много энергии и радость в том числе. нет энергии и не можете понять в чем радость жизни? загляните сюда. </a:t>
            </a:r>
            <a:endParaRPr lang="ru-RU" sz="1300" b="1" dirty="0">
              <a:solidFill>
                <a:srgbClr val="222224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С одной 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стороны у вас 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не самое простое положение для 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Солнца. Непростое 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потому, что при условии его слабости, можно уйти в полнейший кризисный кризис. Напомню, что Дом стояния Солнца, эта та сфера, в которой Вам нужно брать на себя ответственность. Поэтому осознанно уводим потенциал на другие этажи 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Дома. VIII 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Дом - он же Дом больших 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денег. Первое 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указание на крупный бизнес и инвестиции в Вашей жизни.</a:t>
            </a:r>
          </a:p>
          <a:p>
            <a:pPr algn="just"/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В 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какой-то степени, это тоже талант делать 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деньги, и 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здесь Вы можете делать деньги на чужих деньгах.</a:t>
            </a:r>
          </a:p>
          <a:p>
            <a:pPr algn="just"/>
            <a:endParaRPr lang="ru-RU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Segoe UI Symbol" panose="020B0502040204020203" pitchFamily="34" charset="0"/>
            </a:endParaRPr>
          </a:p>
          <a:p>
            <a:pPr algn="just"/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Обладатели 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Солнца в VIII классно чувствуют себя в нестандартных и кризисных ситуациях. Вы можете раскрыть свой потенциал в условия полнейшего краха. Тогда когда другие прячут голову в песок с криком «Мы все </a:t>
            </a:r>
            <a:r>
              <a:rPr lang="ru-RU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умрем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», Вы не моргнув глазом </a:t>
            </a:r>
            <a:r>
              <a:rPr lang="ru-RU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идете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 </a:t>
            </a:r>
            <a:r>
              <a:rPr lang="ru-RU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вперед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 и добиваетесь своих целей. Кризис-менеджер. Идеально для светила в Восьмом.</a:t>
            </a:r>
          </a:p>
          <a:p>
            <a:pPr algn="just"/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Экстрим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. Адреналин. Риск - все это тоже про VIII Дом. Если связывать с профессией, то это созвучно с </a:t>
            </a:r>
            <a:r>
              <a:rPr lang="ru-RU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каскадером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.</a:t>
            </a:r>
          </a:p>
          <a:p>
            <a:pPr algn="just"/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Магия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. Эзотерика - тут есть где разгуляться. От Таро до сверхъестественных способностей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.</a:t>
            </a:r>
          </a:p>
          <a:p>
            <a:pPr algn="just"/>
            <a:endParaRPr lang="ru-RU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Segoe UI Symbol" panose="020B0502040204020203" pitchFamily="34" charset="0"/>
            </a:endParaRPr>
          </a:p>
          <a:p>
            <a:pPr algn="just"/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Одна 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из ярких представительниц Солнца в VIII - актриса Николь Кидман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.</a:t>
            </a:r>
            <a:endParaRPr lang="ru-RU" sz="13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Segoe UI Symbol" panose="020B0502040204020203" pitchFamily="34" charset="0"/>
            </a:endParaRPr>
          </a:p>
          <a:p>
            <a:pPr algn="just"/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Если проанализировать </a:t>
            </a:r>
            <a:r>
              <a:rPr lang="ru-RU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ее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 роли в кино, то обратите внимание сколько у неё за плечами необычных, мистических, психологических ролей. Интересный вариант реализации Солнца в Доме. Тема вашей жизни-активный взаимообмен энергией с миром, жизнь в режиме кризиса 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и встряски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, постоянная 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трансформация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. Вы нуждаетесь в энергии других людей, в 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динамичной, рискованной 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жизни, вы пытливы, способны добираться до глубинной сути вещей, 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имеете неиссякаемые 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желания, можете жить за чужой </a:t>
            </a:r>
            <a:r>
              <a:rPr lang="ru-RU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счёт,а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 так же эффективно оборачивать 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свои финансы</a:t>
            </a:r>
            <a: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/>
            </a:r>
            <a:br>
              <a:rPr lang="ru-RU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</a:br>
            <a:endParaRPr lang="ru-RU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Segoe UI Symbol" panose="020B0502040204020203" pitchFamily="34" charset="0"/>
            </a:endParaRPr>
          </a:p>
        </p:txBody>
      </p:sp>
      <p:sp>
        <p:nvSpPr>
          <p:cNvPr id="12" name="직사각형 2">
            <a:extLst>
              <a:ext uri="{FF2B5EF4-FFF2-40B4-BE49-F238E27FC236}">
                <a16:creationId xmlns:a16="http://schemas.microsoft.com/office/drawing/2014/main" xmlns="" id="{124499E1-4DCB-4A6D-A435-6E28A3902165}"/>
              </a:ext>
            </a:extLst>
          </p:cNvPr>
          <p:cNvSpPr/>
          <p:nvPr/>
        </p:nvSpPr>
        <p:spPr>
          <a:xfrm>
            <a:off x="6569657" y="405610"/>
            <a:ext cx="1466849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en-US" altLang="ko-KR" sz="4800" dirty="0" smtClean="0">
                <a:solidFill>
                  <a:srgbClr val="F8F7F3"/>
                </a:solidFill>
                <a:latin typeface="+mj-lt"/>
              </a:rPr>
              <a:t>05</a:t>
            </a:r>
            <a:r>
              <a:rPr lang="ru-RU" altLang="ko-KR" sz="4800" dirty="0" smtClean="0">
                <a:solidFill>
                  <a:srgbClr val="F8F7F3"/>
                </a:solidFill>
                <a:latin typeface="+mj-lt"/>
              </a:rPr>
              <a:t>.</a:t>
            </a:r>
            <a:r>
              <a:rPr lang="en-US" altLang="ko-KR" sz="4800" dirty="0" smtClean="0">
                <a:solidFill>
                  <a:srgbClr val="F8F7F3"/>
                </a:solidFill>
                <a:latin typeface="+mj-lt"/>
              </a:rPr>
              <a:t> </a:t>
            </a:r>
            <a:endParaRPr lang="ko-KR" altLang="en-US" sz="4800" dirty="0">
              <a:solidFill>
                <a:srgbClr val="F8F7F3"/>
              </a:solidFill>
              <a:latin typeface="+mj-lt"/>
            </a:endParaRPr>
          </a:p>
        </p:txBody>
      </p:sp>
      <p:sp>
        <p:nvSpPr>
          <p:cNvPr id="13" name="직사각형 3">
            <a:extLst>
              <a:ext uri="{FF2B5EF4-FFF2-40B4-BE49-F238E27FC236}">
                <a16:creationId xmlns:a16="http://schemas.microsoft.com/office/drawing/2014/main" xmlns="" id="{38F01666-D19D-49D2-A422-49943764DDF7}"/>
              </a:ext>
            </a:extLst>
          </p:cNvPr>
          <p:cNvSpPr/>
          <p:nvPr/>
        </p:nvSpPr>
        <p:spPr>
          <a:xfrm>
            <a:off x="7856055" y="376673"/>
            <a:ext cx="6530492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>
                <a:solidFill>
                  <a:srgbClr val="F8F7F3"/>
                </a:solidFill>
                <a:latin typeface="Century Gothic" panose="020B0502020202020204" pitchFamily="34" charset="0"/>
              </a:rPr>
              <a:t>СОЛНЦЕ</a:t>
            </a:r>
            <a:endParaRPr lang="ko-KR" altLang="en-US" sz="4800" dirty="0">
              <a:solidFill>
                <a:srgbClr val="F8F7F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66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F34D770-A592-4E21-A6B9-201406CC3989}"/>
              </a:ext>
            </a:extLst>
          </p:cNvPr>
          <p:cNvSpPr txBox="1"/>
          <p:nvPr/>
        </p:nvSpPr>
        <p:spPr>
          <a:xfrm>
            <a:off x="1770358" y="1621362"/>
            <a:ext cx="8754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ko-KR" sz="2000" dirty="0">
                <a:solidFill>
                  <a:srgbClr val="F8F7F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РЕКОМЕНДАЦИИ ПО ПРОКАЧКЕ СОЛНЦА. ЧТОБЫ ГОРЕТЬ, УКРЕПЛЯТЬ СВОЁ СОЛНЦЕ И САМООЦЕНКУ НЕОБХОДИМО: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682FF5C-507C-41F1-848F-E97624DAB35F}"/>
              </a:ext>
            </a:extLst>
          </p:cNvPr>
          <p:cNvSpPr txBox="1"/>
          <p:nvPr/>
        </p:nvSpPr>
        <p:spPr>
          <a:xfrm>
            <a:off x="1770358" y="3667593"/>
            <a:ext cx="253743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пользоваться 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чужими ресурсами</a:t>
            </a: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; 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инвестировать</a:t>
            </a:r>
            <a:endParaRPr lang="ko-KR" altLang="en-US" sz="1300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75CA4C7-5185-41D3-A69D-CFFA8B23904F}"/>
              </a:ext>
            </a:extLst>
          </p:cNvPr>
          <p:cNvSpPr txBox="1"/>
          <p:nvPr/>
        </p:nvSpPr>
        <p:spPr>
          <a:xfrm>
            <a:off x="4853171" y="3667593"/>
            <a:ext cx="253743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постоянно ставить перед собой новые цели 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и достигать </a:t>
            </a: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их; постоянно себя менять, </a:t>
            </a:r>
            <a:r>
              <a:rPr lang="ru-RU" altLang="ko-KR" sz="13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преодолевать</a:t>
            </a:r>
            <a:endParaRPr lang="ko-KR" altLang="en-US" sz="1300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986BEC5-63DC-43BE-9CBC-EF4CC02079E4}"/>
              </a:ext>
            </a:extLst>
          </p:cNvPr>
          <p:cNvSpPr txBox="1"/>
          <p:nvPr/>
        </p:nvSpPr>
        <p:spPr>
          <a:xfrm>
            <a:off x="7935984" y="3667593"/>
            <a:ext cx="25374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altLang="ko-KR" sz="1300" dirty="0">
                <a:solidFill>
                  <a:srgbClr val="222224"/>
                </a:solidFill>
                <a:latin typeface="Century Gothic" panose="020B0502020202020204" pitchFamily="34" charset="0"/>
              </a:rPr>
              <a:t>заниматься спортом на преодоление;</a:t>
            </a:r>
          </a:p>
        </p:txBody>
      </p:sp>
      <p:sp>
        <p:nvSpPr>
          <p:cNvPr id="3" name="Солнце 2">
            <a:extLst>
              <a:ext uri="{FF2B5EF4-FFF2-40B4-BE49-F238E27FC236}">
                <a16:creationId xmlns:a16="http://schemas.microsoft.com/office/drawing/2014/main" xmlns="" id="{D1823D11-D9D5-409A-ADB0-20F80F1A1E16}"/>
              </a:ext>
            </a:extLst>
          </p:cNvPr>
          <p:cNvSpPr/>
          <p:nvPr/>
        </p:nvSpPr>
        <p:spPr>
          <a:xfrm>
            <a:off x="1770358" y="2531418"/>
            <a:ext cx="694482" cy="731834"/>
          </a:xfrm>
          <a:prstGeom prst="su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19" name="Солнце 18">
            <a:extLst>
              <a:ext uri="{FF2B5EF4-FFF2-40B4-BE49-F238E27FC236}">
                <a16:creationId xmlns:a16="http://schemas.microsoft.com/office/drawing/2014/main" xmlns="" id="{93F167B7-0B30-44F0-9E3A-270073729E5E}"/>
              </a:ext>
            </a:extLst>
          </p:cNvPr>
          <p:cNvSpPr/>
          <p:nvPr/>
        </p:nvSpPr>
        <p:spPr>
          <a:xfrm>
            <a:off x="4853171" y="2531418"/>
            <a:ext cx="694482" cy="731834"/>
          </a:xfrm>
          <a:prstGeom prst="su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24" name="Солнце 23">
            <a:extLst>
              <a:ext uri="{FF2B5EF4-FFF2-40B4-BE49-F238E27FC236}">
                <a16:creationId xmlns:a16="http://schemas.microsoft.com/office/drawing/2014/main" xmlns="" id="{668877AA-F21D-4CC8-A9E1-FB7DA722C00B}"/>
              </a:ext>
            </a:extLst>
          </p:cNvPr>
          <p:cNvSpPr/>
          <p:nvPr/>
        </p:nvSpPr>
        <p:spPr>
          <a:xfrm>
            <a:off x="7935984" y="2531418"/>
            <a:ext cx="694482" cy="731834"/>
          </a:xfrm>
          <a:prstGeom prst="su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38E1021-488B-4C5C-BA77-119335259CCA}"/>
              </a:ext>
            </a:extLst>
          </p:cNvPr>
          <p:cNvSpPr txBox="1"/>
          <p:nvPr/>
        </p:nvSpPr>
        <p:spPr>
          <a:xfrm>
            <a:off x="1770358" y="5632552"/>
            <a:ext cx="8703065" cy="50392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450215" algn="ctr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Я не призываю вас </a:t>
            </a: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быть сумасбродом 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и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содержанцем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, но размеренная жизнь постоянное накопление ресурсов </a:t>
            </a: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Segoe UI Symbol" panose="020B0502040204020203" pitchFamily="34" charset="0"/>
              </a:rPr>
              <a:t>вам противопоказаны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62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8771F9A7-077A-4F1C-900B-E62BC824CAFB}"/>
              </a:ext>
            </a:extLst>
          </p:cNvPr>
          <p:cNvSpPr/>
          <p:nvPr/>
        </p:nvSpPr>
        <p:spPr>
          <a:xfrm>
            <a:off x="2934717" y="3429000"/>
            <a:ext cx="6322565" cy="1569660"/>
          </a:xfrm>
          <a:prstGeom prst="rect">
            <a:avLst/>
          </a:prstGeom>
        </p:spPr>
        <p:txBody>
          <a:bodyPr wrap="none" anchor="t" anchorCtr="0">
            <a:spAutoFit/>
          </a:bodyPr>
          <a:lstStyle/>
          <a:p>
            <a:pPr algn="ctr"/>
            <a:r>
              <a:rPr lang="ru-RU" altLang="ko-KR" sz="48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КАРМИЧЕКАЯ ЧАСТЬ</a:t>
            </a:r>
          </a:p>
          <a:p>
            <a:pPr algn="ctr"/>
            <a:r>
              <a:rPr lang="ru-RU" altLang="ko-KR" sz="48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РАЗБОРА</a:t>
            </a:r>
            <a:endParaRPr lang="ko-KR" altLang="en-US" sz="4800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ECDAA2D-CC3E-45A9-AFB0-B3372906EEDF}"/>
              </a:ext>
            </a:extLst>
          </p:cNvPr>
          <p:cNvSpPr txBox="1"/>
          <p:nvPr/>
        </p:nvSpPr>
        <p:spPr>
          <a:xfrm>
            <a:off x="3000151" y="5104167"/>
            <a:ext cx="6191698" cy="520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Карма тема интересная и большая. </a:t>
            </a:r>
            <a:r>
              <a:rPr lang="ru-RU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Нет одной задачи, их всегда несколько. Поэтому я расскажу про все ваши задачи в этой жизни. </a:t>
            </a:r>
            <a:endParaRPr lang="ru-RU" sz="13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31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BB15CCBE-8E81-4DAC-9DE5-9972BD84D19D}"/>
              </a:ext>
            </a:extLst>
          </p:cNvPr>
          <p:cNvSpPr/>
          <p:nvPr/>
        </p:nvSpPr>
        <p:spPr>
          <a:xfrm>
            <a:off x="920751" y="518497"/>
            <a:ext cx="1466849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en-US" altLang="ko-KR" sz="4800" dirty="0" smtClean="0">
                <a:solidFill>
                  <a:srgbClr val="222224"/>
                </a:solidFill>
                <a:latin typeface="+mj-lt"/>
              </a:rPr>
              <a:t>06. </a:t>
            </a:r>
            <a:endParaRPr lang="ko-KR" altLang="en-US" sz="4800" dirty="0">
              <a:solidFill>
                <a:srgbClr val="222224"/>
              </a:solidFill>
              <a:latin typeface="+mj-lt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8771F9A7-077A-4F1C-900B-E62BC824CAFB}"/>
              </a:ext>
            </a:extLst>
          </p:cNvPr>
          <p:cNvSpPr/>
          <p:nvPr/>
        </p:nvSpPr>
        <p:spPr>
          <a:xfrm>
            <a:off x="1953531" y="518497"/>
            <a:ext cx="5724644" cy="830997"/>
          </a:xfrm>
          <a:prstGeom prst="rect">
            <a:avLst/>
          </a:prstGeom>
        </p:spPr>
        <p:txBody>
          <a:bodyPr wrap="none" anchor="t" anchorCtr="0">
            <a:spAutoFit/>
          </a:bodyPr>
          <a:lstStyle/>
          <a:p>
            <a:r>
              <a:rPr lang="ru-RU" altLang="ko-KR" sz="4800" dirty="0">
                <a:solidFill>
                  <a:srgbClr val="222224"/>
                </a:solidFill>
                <a:latin typeface="Century Gothic" panose="020B0502020202020204" pitchFamily="34" charset="0"/>
              </a:rPr>
              <a:t>СЛАБЫЕ ПЛАНЕТЫ</a:t>
            </a:r>
            <a:endParaRPr lang="ko-KR" altLang="en-US" sz="4800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C48C1ED-2F79-4968-83FF-7DC67BCC00AC}"/>
              </a:ext>
            </a:extLst>
          </p:cNvPr>
          <p:cNvSpPr txBox="1"/>
          <p:nvPr/>
        </p:nvSpPr>
        <p:spPr>
          <a:xfrm>
            <a:off x="1953531" y="1349494"/>
            <a:ext cx="6861995" cy="50835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lnSpc>
                <a:spcPct val="100000"/>
              </a:lnSpc>
              <a:spcAft>
                <a:spcPts val="800"/>
              </a:spcAft>
            </a:pPr>
            <a:r>
              <a:rPr lang="ru-RU" sz="1300" b="1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Почему акцент делаю на слабые? Потому что сильные и так работают на вас, а вот слабым надо помочь и </a:t>
            </a:r>
            <a:r>
              <a:rPr lang="ru-RU" sz="1300" b="1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именно они влияют на карму, как непроработанные качества из той жизни. И в этой вы опять их прорабатываете.</a:t>
            </a:r>
            <a:endParaRPr lang="ru-RU" sz="1300" b="1" dirty="0">
              <a:solidFill>
                <a:srgbClr val="22222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ВЕНЕРА В ОВНЕ</a:t>
            </a:r>
            <a:endParaRPr lang="ru-RU" sz="1300" b="1" dirty="0">
              <a:solidFill>
                <a:srgbClr val="22222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Венеры 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 Овне главное яркость, важно быть броской – так она понимает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красоту. Венера в Овне – амазонка,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представительница 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мужских профессий, активная, уверенная в своих силах,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она 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не даст себя в обиду, не даст в обиду только потому, что она женщина.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Это 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как бы такой врожденный «пунктик», страх оказаться слабой. По мнению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Венеры 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 Овне женщина слабой быть не должна, потому что тогда она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некрасива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 И это никак не связано с феминизмом. Венера в Овне может вполне серьезно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считать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что мужчине понравиться невозможно без проявления соответствующих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«мужских качеств». Проблема такой Венеры, что вы не можете без острых чувств, где в отношениях нет страсти и бури эмоций, если вы не центр внимания в отношениях, то тоже будете недовольны и даже можете закончить такие отношения. </a:t>
            </a:r>
            <a:endParaRPr lang="ru-RU" sz="1300" dirty="0">
              <a:solidFill>
                <a:srgbClr val="22222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Часто с таким положением девушки выходят поздно замуж, так как сложно наладить баланс в отношениях с мужчиной. Плюс в вашей карте Венера в соединении с Сатурном – брак не раньше чем в 30.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 этой жизни надо понимать</a:t>
            </a:r>
            <a:r>
              <a:rPr lang="ru-RU" sz="1300" b="1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что в паре не нужно выполнять чужие обязанности, особенно мужские. Не быть агрессором в отношениях, не торопиться в своих чувствах и эмоциях и конечно не огорчаться, если в какой-то момент партнер не уделит вам внимание – это не трагедия) </a:t>
            </a:r>
          </a:p>
        </p:txBody>
      </p:sp>
    </p:spTree>
    <p:extLst>
      <p:ext uri="{BB962C8B-B14F-4D97-AF65-F5344CB8AC3E}">
        <p14:creationId xmlns:p14="http://schemas.microsoft.com/office/powerpoint/2010/main" val="368602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C48C1ED-2F79-4968-83FF-7DC67BCC00AC}"/>
              </a:ext>
            </a:extLst>
          </p:cNvPr>
          <p:cNvSpPr txBox="1"/>
          <p:nvPr/>
        </p:nvSpPr>
        <p:spPr>
          <a:xfrm>
            <a:off x="1953531" y="232487"/>
            <a:ext cx="6861995" cy="50835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МАРС </a:t>
            </a:r>
            <a:r>
              <a:rPr lang="ru-RU" sz="1300" b="1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 </a:t>
            </a:r>
            <a:r>
              <a:rPr lang="ru-RU" sz="1300" b="1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ТЕЛЬЦЕ</a:t>
            </a:r>
            <a:endParaRPr lang="ru-RU" sz="1300" b="1" dirty="0">
              <a:solidFill>
                <a:srgbClr val="22222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Положение Марса всегда указывает на образ действий человека, и в жизни медлительного, осмотрительного Тельца никогда нет места спешке — только любовь к рутине, которая со стороны порой выглядит как апатичность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(причём 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иногда такое восприятие является верным). Однако при этом благодаря своему упорству Марс в Тельце добивается немалых успехов. Он является живым воплощением принципа «торопись медленно». Многие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такие люди </a:t>
            </a:r>
            <a:r>
              <a:rPr lang="ru-RU" sz="1300" dirty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склонны к самодовольству, </a:t>
            </a:r>
            <a:r>
              <a:rPr lang="ru-RU" sz="1300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самоуспокоенности, но минус – лень. В большинстве случаев вы ленитесь что-то делать и лучше не встречаться с диваном, а то можно устроить отдых когда не надо.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 этой жизни прорабатываем марс действиями, надо научиться действовать несмотря на лень и не опускать руки. В любых делах! </a:t>
            </a:r>
            <a:r>
              <a:rPr lang="ru-RU" sz="1300" b="1" dirty="0" smtClean="0">
                <a:solidFill>
                  <a:srgbClr val="22222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+ Заниматься спортом. </a:t>
            </a:r>
            <a:endParaRPr lang="ru-RU" sz="1300" b="1" dirty="0" smtClean="0">
              <a:solidFill>
                <a:srgbClr val="222224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31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ECDAA2D-CC3E-45A9-AFB0-B3372906EEDF}"/>
              </a:ext>
            </a:extLst>
          </p:cNvPr>
          <p:cNvSpPr txBox="1"/>
          <p:nvPr/>
        </p:nvSpPr>
        <p:spPr>
          <a:xfrm>
            <a:off x="2752725" y="1470489"/>
            <a:ext cx="8832153" cy="233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очень важная тема. прошу обратить на нее внимание. лунные узлы в гороскопе показывают опыт нашей души, который мы получили в прошлой жизни, и опыт, который необходимо получить в текущем воплощении. южный нисходящий узел показывает наш наработанный, прошлый опыт. а северный восходящий узел показывает, чему нужно научиться, и к чему нужно прийти в этой жизни.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Карма, которую вы наработали в прошлых жизнях,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напрямую связана с потусторонними мирами и тонкими материями. Из прошлых жизней вы почерпнули большой запас духовности и истинной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религиозности и творчества.  Если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 шли по правильному кармическому пути, то теперь имеете развитую интуицию, которая помогает вам ориентироваться в событиях и хорошо разбираться в людях. К тому же, вы добры сердцем и всегда готовы откликнуться на чужую боль. Поэтому у вас много друзей, которые вас искренне любят и поддерживают в сложных жизненных ситуациях.</a:t>
            </a:r>
            <a:endParaRPr lang="ru-RU" sz="1300" dirty="0">
              <a:solidFill>
                <a:srgbClr val="F8F7F3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직사각형 2">
            <a:extLst>
              <a:ext uri="{FF2B5EF4-FFF2-40B4-BE49-F238E27FC236}">
                <a16:creationId xmlns:a16="http://schemas.microsoft.com/office/drawing/2014/main" xmlns="" id="{E1603635-70F2-4CB4-BF92-F1ECA7A74855}"/>
              </a:ext>
            </a:extLst>
          </p:cNvPr>
          <p:cNvSpPr/>
          <p:nvPr/>
        </p:nvSpPr>
        <p:spPr>
          <a:xfrm>
            <a:off x="882557" y="639492"/>
            <a:ext cx="1970596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>
                <a:solidFill>
                  <a:srgbClr val="F8F7F3"/>
                </a:solidFill>
                <a:latin typeface="+mj-lt"/>
              </a:rPr>
              <a:t>7</a:t>
            </a:r>
            <a:r>
              <a:rPr lang="ru-RU" altLang="ko-KR" sz="4800" dirty="0" smtClean="0">
                <a:solidFill>
                  <a:srgbClr val="F8F7F3"/>
                </a:solidFill>
                <a:latin typeface="+mj-lt"/>
              </a:rPr>
              <a:t>.</a:t>
            </a:r>
            <a:r>
              <a:rPr lang="en-US" altLang="ko-KR" sz="4800" dirty="0" smtClean="0">
                <a:solidFill>
                  <a:srgbClr val="F8F7F3"/>
                </a:solidFill>
                <a:latin typeface="+mj-lt"/>
              </a:rPr>
              <a:t> </a:t>
            </a:r>
            <a:endParaRPr lang="ko-KR" altLang="en-US" sz="4800" dirty="0">
              <a:solidFill>
                <a:srgbClr val="F8F7F3"/>
              </a:solidFill>
              <a:latin typeface="+mj-lt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xmlns="" id="{8F7306E4-C59F-4D9B-920D-3308129D7D1F}"/>
              </a:ext>
            </a:extLst>
          </p:cNvPr>
          <p:cNvSpPr/>
          <p:nvPr/>
        </p:nvSpPr>
        <p:spPr>
          <a:xfrm>
            <a:off x="2168955" y="639492"/>
            <a:ext cx="8773200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>
                <a:solidFill>
                  <a:srgbClr val="F8F7F3"/>
                </a:solidFill>
                <a:latin typeface="Century Gothic" panose="020B0502020202020204" pitchFamily="34" charset="0"/>
              </a:rPr>
              <a:t>КАРМИЧЕСКИЕ ЗАДАЧИ</a:t>
            </a:r>
            <a:endParaRPr lang="ko-KR" altLang="en-US" sz="4800" dirty="0">
              <a:solidFill>
                <a:srgbClr val="F8F7F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60" y="1745463"/>
            <a:ext cx="2196893" cy="21968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ECDAA2D-CC3E-45A9-AFB0-B3372906EEDF}"/>
              </a:ext>
            </a:extLst>
          </p:cNvPr>
          <p:cNvSpPr txBox="1"/>
          <p:nvPr/>
        </p:nvSpPr>
        <p:spPr>
          <a:xfrm>
            <a:off x="737172" y="4358007"/>
            <a:ext cx="10847705" cy="1162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если вы перепутали добро со злом и встали на неверный путь, то вместо истинной духовности, приобрели духовность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ложную. Не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исключено, что вы убегали от действительности при помощи вредных привычек, и тем самым разрушали свой рассудок и здоровье. Если это было так, то в этой жизни вам очень трудно обрести почву под ногами и отличить добро от зла, а правду от вымысла. В вашем близком окружении могут оказаться люди, совершенно оторванные от реальности. И ваш кармический долг – научиться не осуждать их, а помогать им по мере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возможностей и быть примером для них. </a:t>
            </a:r>
            <a:endParaRPr lang="ru-RU" sz="1300" dirty="0">
              <a:solidFill>
                <a:srgbClr val="F8F7F3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19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ECDAA2D-CC3E-45A9-AFB0-B3372906EEDF}"/>
              </a:ext>
            </a:extLst>
          </p:cNvPr>
          <p:cNvSpPr txBox="1"/>
          <p:nvPr/>
        </p:nvSpPr>
        <p:spPr>
          <a:xfrm>
            <a:off x="737172" y="594005"/>
            <a:ext cx="10803799" cy="4012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этом воплощении ваша основная задача –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научиться смотреть на жизнь реальными глазами и жить не мечтами и фантазиями, а чувством долга. Чтобы уравновесить себя, старайтесь никогда не терять здравого смысла и всегда держите эмоции под контролем. Развивайте в себе практичность и всегда задумывайтесь о последствиях своих поступков – и тогда ваша жизнь будет складываться удачно, а неприятности и потери обойдут вас стороной.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чтобы не наработать негативную карму, не будьте мелочными и не изводите окружающих людей бесконечными нравоучениями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Наработанный </a:t>
            </a:r>
            <a:r>
              <a:rPr lang="ru-RU" sz="1300" b="1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багаж в этой жизни, принесённый с той (как хорошие, так и плохие качества) :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СВЕРХЧУВСТВИТЕЛЬНОСТЬ К ТОНКИМ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МОМЕНТАМ, НЕВИДИМЫМ ГЛАЗОМ. ХОРОШАЯ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ИНТУИЦИЯ И СКЛОННОСТЬ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РУКОВОДСТВОВАТЬСЯ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ИРРАЦИОНАЛЬНЫМИ СООБРАЖЕНИЯ</a:t>
            </a:r>
            <a:endParaRPr lang="ru-RU" sz="1300" dirty="0">
              <a:solidFill>
                <a:srgbClr val="F8F7F3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УМЕНИЕ ХИТРИТЬ, ПОДСТРАИВАТЬСЯ,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МОЖЕТ ДАЖЕ ЖИТЬ ЗА ЧУЖОЙ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СЧЁТ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ИНТЕРЕСЫ К ТВОРЧЕСТВУ, МИСТИКЕ,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ФОКУСАМ, ЭЗОТЕРИКЕ</a:t>
            </a:r>
            <a:endParaRPr lang="ru-RU" sz="1300" dirty="0">
              <a:solidFill>
                <a:srgbClr val="F8F7F3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ТЯГА СПАСАТЬ НЕСЧАСТНЫХ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СЛОЖНО СОБРАТЬСЯ И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СКОНЦЕНТРИРОВАТЬСЯ В ДЕЛАХ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СИТУАЦИИ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РИСКА И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АЗАРТА ИНТЕРЕСНЫ И ЧАСТО МОГУТ ВСТРЕЧАТЬСЯ В ЖИЗНИ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ЛЕГКАЯ РЕАЛИЗАЦИЯ В РОЛИ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РОДИТЕЛЯ. ЛЕГЧЕ ЧЕМ ДРУГИМ ОСВОИТЕ РОЛЬ МАМЫ</a:t>
            </a:r>
            <a:endParaRPr lang="ru-RU" sz="1300" dirty="0">
              <a:solidFill>
                <a:srgbClr val="F8F7F3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078" y="2522087"/>
            <a:ext cx="2196893" cy="21968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ECDAA2D-CC3E-45A9-AFB0-B3372906EEDF}"/>
              </a:ext>
            </a:extLst>
          </p:cNvPr>
          <p:cNvSpPr txBox="1"/>
          <p:nvPr/>
        </p:nvSpPr>
        <p:spPr>
          <a:xfrm>
            <a:off x="737172" y="5370581"/>
            <a:ext cx="11013238" cy="948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– это где и как нужно совершенствоваться, чтобы не пришли кармические расплаты. Вы можете уже на интуитивном уровне, что-то выполнить и это замечательно, но никогда не нужно останавливаться на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достигнутом,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идём вперед и выполняем все задачи. И помним, что в любой сложной ситуации, используем именно задачи по северному узлу, Южный мы уже наработали в прошлой жизни, нельзя возвращаться к прошлому, нужно совершенствовать себя.</a:t>
            </a:r>
          </a:p>
        </p:txBody>
      </p:sp>
    </p:spTree>
    <p:extLst>
      <p:ext uri="{BB962C8B-B14F-4D97-AF65-F5344CB8AC3E}">
        <p14:creationId xmlns:p14="http://schemas.microsoft.com/office/powerpoint/2010/main" val="84639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ECDAA2D-CC3E-45A9-AFB0-B3372906EEDF}"/>
              </a:ext>
            </a:extLst>
          </p:cNvPr>
          <p:cNvSpPr txBox="1"/>
          <p:nvPr/>
        </p:nvSpPr>
        <p:spPr>
          <a:xfrm>
            <a:off x="737172" y="869212"/>
            <a:ext cx="8832153" cy="2839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так, задачи для </a:t>
            </a:r>
            <a:r>
              <a:rPr lang="ru-RU" sz="1300" b="1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Вас (хорошо, если какие-то задачи у вас уже имеются):</a:t>
            </a:r>
            <a:endParaRPr lang="ru-RU" sz="1300" b="1" dirty="0">
              <a:solidFill>
                <a:srgbClr val="F8F7F3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НАРАБОТАТЬ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ПРАКТИЧНОСТЬ И ТРУДОЛЮБИЕ</a:t>
            </a: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ВНЕДРЯТЬ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МЕЧТУ В КОНКРЕТНЫЕ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МЕТОДИКИ, ПРЕВРАЩАТЬ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ДЕЙСТВИЯ И РЕАЛЬНОСТЬ;</a:t>
            </a: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СТРУКТУРИРОВАТЬСЯ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УЧИТЬСЯ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ВКЛЮЧАТЬ ЛОГИКУ</a:t>
            </a:r>
            <a:endParaRPr lang="ru-RU" sz="1300" dirty="0">
              <a:solidFill>
                <a:srgbClr val="F8F7F3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КРИТИКОВАТЬ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КОПАТЬСЯ В ДЕТАЛЯХ</a:t>
            </a: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ТАЙНОЕ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ДЕЛАТЬ </a:t>
            </a: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ЯВНЫМ, НЕ ВРАТЬ САМОЙ</a:t>
            </a: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НАУЧИТЬСЯ ПЛАНИРОВАТЬ И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ПРОГНОЗИРОВАТЬ</a:t>
            </a: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УМЕТЬ БЫТЬ И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ПОФИГИСТОМ</a:t>
            </a: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ОЦЕНИВАТЬ </a:t>
            </a: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СИТУАЦИИ ГОЛОВОЙ</a:t>
            </a:r>
            <a:endParaRPr lang="ru-RU" sz="1300" dirty="0">
              <a:solidFill>
                <a:srgbClr val="F8F7F3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ECDAA2D-CC3E-45A9-AFB0-B3372906EEDF}"/>
              </a:ext>
            </a:extLst>
          </p:cNvPr>
          <p:cNvSpPr txBox="1"/>
          <p:nvPr/>
        </p:nvSpPr>
        <p:spPr>
          <a:xfrm>
            <a:off x="737172" y="4459363"/>
            <a:ext cx="11013238" cy="116249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Кармическая расплата приходит, если к 36 и еще 56 годам не стоят, так скажем плюсики у «задач». Я перечисляю все возможные варианты конкретно для вас, по факту судьба выберет вам, какую-то одну расплату, а не все сразу. Кармическая расплата приходит в ~36 лет +/- полгода и ~56 лет +/- полгода:  </a:t>
            </a:r>
            <a:r>
              <a:rPr lang="ru-RU" sz="1300" b="1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распад любых зависимостей (рвутся отношения, портится здоровье так, что человек больше не может злоупотреблять плохой привычкой); проблемы по здоровью</a:t>
            </a:r>
            <a:r>
              <a:rPr lang="ru-RU" sz="1300" b="1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1300" b="1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 с любимыми людьми;</a:t>
            </a:r>
            <a:r>
              <a:rPr lang="ru-RU" sz="1300" b="1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b="1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невозможность заниматься любимыми хобби (срезали зарплату —</a:t>
            </a:r>
            <a:r>
              <a:rPr lang="ru-RU" sz="1300" b="1" dirty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b="1" dirty="0" smtClean="0">
                <a:solidFill>
                  <a:srgbClr val="F8F7F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хватает на творчество).</a:t>
            </a:r>
          </a:p>
        </p:txBody>
      </p:sp>
    </p:spTree>
    <p:extLst>
      <p:ext uri="{BB962C8B-B14F-4D97-AF65-F5344CB8AC3E}">
        <p14:creationId xmlns:p14="http://schemas.microsoft.com/office/powerpoint/2010/main" val="309474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BB15CCBE-8E81-4DAC-9DE5-9972BD84D19D}"/>
              </a:ext>
            </a:extLst>
          </p:cNvPr>
          <p:cNvSpPr/>
          <p:nvPr/>
        </p:nvSpPr>
        <p:spPr>
          <a:xfrm>
            <a:off x="958851" y="553333"/>
            <a:ext cx="1466849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en-US" altLang="ko-KR" sz="4800" dirty="0">
                <a:solidFill>
                  <a:srgbClr val="222224"/>
                </a:solidFill>
                <a:latin typeface="+mj-lt"/>
              </a:rPr>
              <a:t>8</a:t>
            </a:r>
            <a:r>
              <a:rPr lang="en-US" altLang="ko-KR" sz="4800" dirty="0" smtClean="0">
                <a:solidFill>
                  <a:srgbClr val="222224"/>
                </a:solidFill>
                <a:latin typeface="+mj-lt"/>
              </a:rPr>
              <a:t>. </a:t>
            </a:r>
            <a:endParaRPr lang="ko-KR" altLang="en-US" sz="4800" dirty="0">
              <a:solidFill>
                <a:srgbClr val="222224"/>
              </a:solidFill>
              <a:latin typeface="+mj-lt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8771F9A7-077A-4F1C-900B-E62BC824CAFB}"/>
              </a:ext>
            </a:extLst>
          </p:cNvPr>
          <p:cNvSpPr/>
          <p:nvPr/>
        </p:nvSpPr>
        <p:spPr>
          <a:xfrm>
            <a:off x="2152651" y="518497"/>
            <a:ext cx="7121978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КАРМА РОДА</a:t>
            </a:r>
            <a:endParaRPr lang="ko-KR" altLang="en-US" sz="4800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C48C1ED-2F79-4968-83FF-7DC67BCC00AC}"/>
              </a:ext>
            </a:extLst>
          </p:cNvPr>
          <p:cNvSpPr txBox="1"/>
          <p:nvPr/>
        </p:nvSpPr>
        <p:spPr>
          <a:xfrm>
            <a:off x="958852" y="1419166"/>
            <a:ext cx="695422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ru-RU" sz="13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Наши родители. почему мы пришли в эту семью?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ru-RU" sz="13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lang="ru-RU" sz="13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зря рождаемся в конкретной семье</a:t>
            </a:r>
            <a:r>
              <a:rPr lang="ru-RU" sz="13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Более </a:t>
            </a:r>
            <a:r>
              <a:rPr lang="ru-RU" sz="13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того, мы сами выбираем себе родителей</a:t>
            </a:r>
            <a:r>
              <a:rPr lang="ru-RU" sz="13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Здесь </a:t>
            </a:r>
            <a:r>
              <a:rPr lang="ru-RU" sz="13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должны пройти определённую программу принятия родителей,  установления контакта с ними, понимания, что их нельзя переделать.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 пришли в эту семью, чтобы полностью изменить её. Вам надо разрушить старые традиции и внести свои. Если раньше все праздновали новый год дома, то с вашим взрослением, внесите новые традиции. Каждый новый год вы идёте в ресторан. Или выходите на улицу играете в снежки, запускаете салют. Хоть что. Но что-то определено новое. Улучшенное,  </a:t>
            </a: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модернизированное. 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 вы пришли в эту </a:t>
            </a: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семью, 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проработать зависимости у своего рода. Любые. Алкоголь, наркотики, заедание и т.п. вы должны направлять свой </a:t>
            </a: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род, семью 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лучшее русло. </a:t>
            </a: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быть 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примером для них. </a:t>
            </a:r>
            <a:endParaRPr lang="ru-RU" sz="13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Aft>
                <a:spcPts val="800"/>
              </a:spcAft>
            </a:pPr>
            <a:endParaRPr lang="ru-RU" sz="13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6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BB15CCBE-8E81-4DAC-9DE5-9972BD84D19D}"/>
              </a:ext>
            </a:extLst>
          </p:cNvPr>
          <p:cNvSpPr/>
          <p:nvPr/>
        </p:nvSpPr>
        <p:spPr>
          <a:xfrm>
            <a:off x="958851" y="553333"/>
            <a:ext cx="1466849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en-US" altLang="ko-KR" sz="4800" dirty="0">
                <a:solidFill>
                  <a:srgbClr val="222224"/>
                </a:solidFill>
                <a:latin typeface="+mj-lt"/>
              </a:rPr>
              <a:t>9</a:t>
            </a:r>
            <a:r>
              <a:rPr lang="en-US" altLang="ko-KR" sz="4800" dirty="0" smtClean="0">
                <a:solidFill>
                  <a:srgbClr val="222224"/>
                </a:solidFill>
                <a:latin typeface="+mj-lt"/>
              </a:rPr>
              <a:t>. </a:t>
            </a:r>
            <a:endParaRPr lang="ko-KR" altLang="en-US" sz="4800" dirty="0">
              <a:solidFill>
                <a:srgbClr val="222224"/>
              </a:solidFill>
              <a:latin typeface="+mj-lt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8771F9A7-077A-4F1C-900B-E62BC824CAFB}"/>
              </a:ext>
            </a:extLst>
          </p:cNvPr>
          <p:cNvSpPr/>
          <p:nvPr/>
        </p:nvSpPr>
        <p:spPr>
          <a:xfrm>
            <a:off x="1812472" y="518497"/>
            <a:ext cx="7121978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 smtClean="0">
                <a:solidFill>
                  <a:srgbClr val="222224"/>
                </a:solidFill>
                <a:latin typeface="Century Gothic" panose="020B0502020202020204" pitchFamily="34" charset="0"/>
              </a:rPr>
              <a:t>ЗАДАЧИ ПО САТУРНУ</a:t>
            </a:r>
            <a:endParaRPr lang="ko-KR" altLang="en-US" sz="4800" dirty="0">
              <a:solidFill>
                <a:srgbClr val="222224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C48C1ED-2F79-4968-83FF-7DC67BCC00AC}"/>
              </a:ext>
            </a:extLst>
          </p:cNvPr>
          <p:cNvSpPr txBox="1"/>
          <p:nvPr/>
        </p:nvSpPr>
        <p:spPr>
          <a:xfrm>
            <a:off x="1003058" y="1616480"/>
            <a:ext cx="7419974" cy="230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ru-RU" sz="13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Сатурн — кармический инспектор гороскопа</a:t>
            </a:r>
            <a:r>
              <a:rPr lang="ru-RU" sz="13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Наша </a:t>
            </a:r>
            <a:r>
              <a:rPr lang="ru-RU" sz="13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 по Сатурну научиться терпению, смирению по его теме</a:t>
            </a:r>
            <a:r>
              <a:rPr lang="ru-RU" sz="13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endParaRPr lang="ru-RU" sz="13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ru-RU" sz="13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Сатурн </a:t>
            </a:r>
            <a:r>
              <a:rPr lang="ru-RU" sz="13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7 </a:t>
            </a:r>
            <a:r>
              <a:rPr lang="ru-RU" sz="13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доме.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Терпения 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смирения нужно набрать в теме отношений, чтобы проработать карму по Сатурну. Вступать в серьёзные отношения, а не кратковременные. </a:t>
            </a: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Вступать в здоровые 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отношения, где нет мучения для себя самой. И не торопиться выйти замуж. Научиться любить без страданий.  Уметь ждать. И </a:t>
            </a:r>
            <a:r>
              <a:rPr lang="ru-RU" sz="13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тогда все </a:t>
            </a:r>
            <a:r>
              <a:rPr lang="ru-RU" sz="13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будет. </a:t>
            </a:r>
            <a:endParaRPr lang="ru-RU" sz="13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Aft>
                <a:spcPts val="800"/>
              </a:spcAft>
            </a:pPr>
            <a:endParaRPr lang="ru-RU" sz="13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3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C537CD44-D0AF-46BB-A5AC-67641F8290C2}"/>
              </a:ext>
            </a:extLst>
          </p:cNvPr>
          <p:cNvSpPr txBox="1"/>
          <p:nvPr/>
        </p:nvSpPr>
        <p:spPr>
          <a:xfrm>
            <a:off x="1477000" y="2072505"/>
            <a:ext cx="967164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pPr algn="just"/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Она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символизирует все низменные и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тёмные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начала человеческой души: отражает пороки, дурные мысли, тайные склонности и желания, толкающие человека, на путь саморазрушения покажет, где именно находится ваша "слепая зона", где вы теряете контроль, где возможны  "загоны", а через них и проблемы считается, что эта точка искушает нас в этой жизни, потому что мы совершили грех по положению </a:t>
            </a:r>
            <a:r>
              <a:rPr lang="ru-RU" altLang="ko-KR" sz="13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ее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 в знаке, в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прошлой жизни. особенно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усиливается в годы, кратные девяти: в 9, 18, 27, 36, 45, 54, 63, 72, 81, 90 Это все годы осознания, годы особого контроля по </a:t>
            </a:r>
            <a:r>
              <a:rPr lang="ru-RU" altLang="ko-KR" sz="13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Лилит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 . В эти годы приходят маленькие проверки. Напоминаю, что </a:t>
            </a:r>
            <a:r>
              <a:rPr lang="ru-RU" altLang="ko-KR" sz="13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Лилит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 - это не самая страшная кармическая задача расплата, но она определённо может выводить из зоны комфорта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altLang="ko-KR" sz="13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altLang="ko-KR" sz="13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Ваша </a:t>
            </a:r>
            <a:r>
              <a:rPr lang="ru-RU" altLang="ko-KR" sz="13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Лилит</a:t>
            </a:r>
            <a:r>
              <a:rPr lang="ru-RU" altLang="ko-KR" sz="13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в знаке Весы. В прошлой жизни вы были несправедливы к другим людям, необоснованно оскорбляли других, обсуждали, осуждали и может даже оклеветали кого-то. А может и изменили </a:t>
            </a:r>
            <a:r>
              <a:rPr lang="ru-RU" altLang="ko-KR" sz="13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партнеру</a:t>
            </a:r>
            <a:r>
              <a:rPr lang="ru-RU" altLang="ko-KR" sz="13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как-то предали его. Поэтому в этой жизни вы будете расплачиваться по таким же темам. Особенно в периоды возраста красному 9. Вас могут осуждать незаслуженно. Например: на работе все работают одинаково, а именно вам попадёт за всех. Возможны ситуации измены и недоверия от партнёра </a:t>
            </a:r>
            <a:endParaRPr lang="ru-RU" altLang="ko-KR" sz="13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/>
            <a:endParaRPr lang="en-US" altLang="ko-KR" sz="13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직사각형 2">
            <a:extLst>
              <a:ext uri="{FF2B5EF4-FFF2-40B4-BE49-F238E27FC236}">
                <a16:creationId xmlns:a16="http://schemas.microsoft.com/office/drawing/2014/main" xmlns="" id="{E1603635-70F2-4CB4-BF92-F1ECA7A74855}"/>
              </a:ext>
            </a:extLst>
          </p:cNvPr>
          <p:cNvSpPr/>
          <p:nvPr/>
        </p:nvSpPr>
        <p:spPr>
          <a:xfrm>
            <a:off x="591802" y="512214"/>
            <a:ext cx="1970596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 smtClean="0">
                <a:solidFill>
                  <a:srgbClr val="F8F7F3"/>
                </a:solidFill>
                <a:latin typeface="+mj-lt"/>
              </a:rPr>
              <a:t>10</a:t>
            </a:r>
            <a:r>
              <a:rPr lang="ru-RU" altLang="ko-KR" sz="4800" dirty="0" smtClean="0">
                <a:solidFill>
                  <a:srgbClr val="F8F7F3"/>
                </a:solidFill>
                <a:latin typeface="+mj-lt"/>
              </a:rPr>
              <a:t>.</a:t>
            </a:r>
            <a:r>
              <a:rPr lang="en-US" altLang="ko-KR" sz="4800" dirty="0" smtClean="0">
                <a:solidFill>
                  <a:srgbClr val="F8F7F3"/>
                </a:solidFill>
                <a:latin typeface="+mj-lt"/>
              </a:rPr>
              <a:t> </a:t>
            </a:r>
            <a:endParaRPr lang="ko-KR" altLang="en-US" sz="4800" dirty="0">
              <a:solidFill>
                <a:srgbClr val="F8F7F3"/>
              </a:solidFill>
              <a:latin typeface="+mj-lt"/>
            </a:endParaRPr>
          </a:p>
        </p:txBody>
      </p:sp>
      <p:sp>
        <p:nvSpPr>
          <p:cNvPr id="8" name="직사각형 3">
            <a:extLst>
              <a:ext uri="{FF2B5EF4-FFF2-40B4-BE49-F238E27FC236}">
                <a16:creationId xmlns:a16="http://schemas.microsoft.com/office/drawing/2014/main" xmlns="" id="{8F7306E4-C59F-4D9B-920D-3308129D7D1F}"/>
              </a:ext>
            </a:extLst>
          </p:cNvPr>
          <p:cNvSpPr/>
          <p:nvPr/>
        </p:nvSpPr>
        <p:spPr>
          <a:xfrm>
            <a:off x="1586625" y="512214"/>
            <a:ext cx="8773200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 smtClean="0">
                <a:solidFill>
                  <a:srgbClr val="F8F7F3"/>
                </a:solidFill>
                <a:latin typeface="Century Gothic" panose="020B0502020202020204" pitchFamily="34" charset="0"/>
              </a:rPr>
              <a:t>ДЕМОН ЛИЛИТ</a:t>
            </a:r>
            <a:endParaRPr lang="ko-KR" altLang="en-US" sz="4800" dirty="0">
              <a:solidFill>
                <a:srgbClr val="F8F7F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02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C537CD44-D0AF-46BB-A5AC-67641F8290C2}"/>
              </a:ext>
            </a:extLst>
          </p:cNvPr>
          <p:cNvSpPr txBox="1"/>
          <p:nvPr/>
        </p:nvSpPr>
        <p:spPr>
          <a:xfrm>
            <a:off x="1586625" y="2682642"/>
            <a:ext cx="600992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pPr algn="just"/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Знак зодиака дан нам не просто так, он тоже несёт маленькую задачу в эту жизнь. </a:t>
            </a:r>
          </a:p>
          <a:p>
            <a:pPr algn="just"/>
            <a:endParaRPr lang="ru-RU" altLang="ko-KR" sz="13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altLang="ko-KR" sz="13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Ваша </a:t>
            </a:r>
            <a:r>
              <a:rPr lang="ru-RU" altLang="ko-KR" sz="13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задача – передавать информацию. И передавать её чётко, без фальши и лжи. Хорошо проработать этот момент так: получили информацию на обучении (любом) поделитесь знаниями с другими.  </a:t>
            </a:r>
            <a:endParaRPr lang="ru-RU" altLang="ko-KR" sz="13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/>
            <a:endParaRPr lang="en-US" altLang="ko-KR" sz="13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직사각형 2">
            <a:extLst>
              <a:ext uri="{FF2B5EF4-FFF2-40B4-BE49-F238E27FC236}">
                <a16:creationId xmlns:a16="http://schemas.microsoft.com/office/drawing/2014/main" xmlns="" id="{E1603635-70F2-4CB4-BF92-F1ECA7A74855}"/>
              </a:ext>
            </a:extLst>
          </p:cNvPr>
          <p:cNvSpPr/>
          <p:nvPr/>
        </p:nvSpPr>
        <p:spPr>
          <a:xfrm>
            <a:off x="591802" y="512214"/>
            <a:ext cx="1970596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 smtClean="0">
                <a:solidFill>
                  <a:srgbClr val="F8F7F3"/>
                </a:solidFill>
                <a:latin typeface="+mj-lt"/>
              </a:rPr>
              <a:t>11</a:t>
            </a:r>
            <a:r>
              <a:rPr lang="ru-RU" altLang="ko-KR" sz="4800" dirty="0" smtClean="0">
                <a:solidFill>
                  <a:srgbClr val="F8F7F3"/>
                </a:solidFill>
                <a:latin typeface="+mj-lt"/>
              </a:rPr>
              <a:t>.</a:t>
            </a:r>
            <a:r>
              <a:rPr lang="en-US" altLang="ko-KR" sz="4800" dirty="0" smtClean="0">
                <a:solidFill>
                  <a:srgbClr val="F8F7F3"/>
                </a:solidFill>
                <a:latin typeface="+mj-lt"/>
              </a:rPr>
              <a:t> </a:t>
            </a:r>
            <a:endParaRPr lang="ko-KR" altLang="en-US" sz="4800" dirty="0">
              <a:solidFill>
                <a:srgbClr val="F8F7F3"/>
              </a:solidFill>
              <a:latin typeface="+mj-lt"/>
            </a:endParaRPr>
          </a:p>
        </p:txBody>
      </p:sp>
      <p:sp>
        <p:nvSpPr>
          <p:cNvPr id="8" name="직사각형 3">
            <a:extLst>
              <a:ext uri="{FF2B5EF4-FFF2-40B4-BE49-F238E27FC236}">
                <a16:creationId xmlns:a16="http://schemas.microsoft.com/office/drawing/2014/main" xmlns="" id="{8F7306E4-C59F-4D9B-920D-3308129D7D1F}"/>
              </a:ext>
            </a:extLst>
          </p:cNvPr>
          <p:cNvSpPr/>
          <p:nvPr/>
        </p:nvSpPr>
        <p:spPr>
          <a:xfrm>
            <a:off x="1586625" y="512214"/>
            <a:ext cx="8773200" cy="1569660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 smtClean="0">
                <a:solidFill>
                  <a:srgbClr val="F8F7F3"/>
                </a:solidFill>
                <a:latin typeface="Century Gothic" panose="020B0502020202020204" pitchFamily="34" charset="0"/>
              </a:rPr>
              <a:t>ЗАДАЧА ПО ЗНАКУ</a:t>
            </a:r>
          </a:p>
          <a:p>
            <a:r>
              <a:rPr lang="ru-RU" altLang="ko-KR" sz="4800" dirty="0" smtClean="0">
                <a:solidFill>
                  <a:srgbClr val="F8F7F3"/>
                </a:solidFill>
                <a:latin typeface="Century Gothic" panose="020B0502020202020204" pitchFamily="34" charset="0"/>
              </a:rPr>
              <a:t>ЗОДИКА</a:t>
            </a:r>
            <a:endParaRPr lang="ko-KR" altLang="en-US" sz="4800" dirty="0">
              <a:solidFill>
                <a:srgbClr val="F8F7F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11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C537CD44-D0AF-46BB-A5AC-67641F8290C2}"/>
              </a:ext>
            </a:extLst>
          </p:cNvPr>
          <p:cNvSpPr txBox="1"/>
          <p:nvPr/>
        </p:nvSpPr>
        <p:spPr>
          <a:xfrm>
            <a:off x="1652847" y="2253179"/>
            <a:ext cx="961010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pPr algn="just"/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 прошлой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жизни вы были мужчиной. Работали какой-то творческой профессией,  выступали на сцене, на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публику, возможно, что-то проповедовали,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но смерть была не простая.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Из-за вашего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статуса она была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насильственная, ко-то лишил вас жизни.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Но при этом часть плохой кармы, долгов в той жизни , за </a:t>
            </a:r>
            <a:r>
              <a:rPr lang="ru-RU" altLang="ko-KR" sz="13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счет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 такой непростой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смерти </a:t>
            </a:r>
            <a:r>
              <a:rPr lang="ru-RU" altLang="ko-KR" sz="1300" dirty="0">
                <a:solidFill>
                  <a:schemeClr val="bg1"/>
                </a:solidFill>
                <a:latin typeface="Century Gothic" panose="020B0502020202020204" pitchFamily="34" charset="0"/>
              </a:rPr>
              <a:t>искупились.  </a:t>
            </a:r>
            <a:r>
              <a:rPr lang="ru-RU" altLang="ko-KR" sz="1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То есть искупление произошло посредством этой смерти, и в этом воплощении долгов меньше, чем могло бы быть.</a:t>
            </a:r>
            <a:endParaRPr lang="ru-RU" altLang="ko-KR" sz="13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/>
            <a:endParaRPr lang="ru-RU" altLang="ko-KR" sz="13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/>
            <a:endParaRPr lang="en-US" altLang="ko-KR" sz="13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직사각형 2">
            <a:extLst>
              <a:ext uri="{FF2B5EF4-FFF2-40B4-BE49-F238E27FC236}">
                <a16:creationId xmlns:a16="http://schemas.microsoft.com/office/drawing/2014/main" xmlns="" id="{E1603635-70F2-4CB4-BF92-F1ECA7A74855}"/>
              </a:ext>
            </a:extLst>
          </p:cNvPr>
          <p:cNvSpPr/>
          <p:nvPr/>
        </p:nvSpPr>
        <p:spPr>
          <a:xfrm>
            <a:off x="591802" y="512214"/>
            <a:ext cx="1970596" cy="830997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 smtClean="0">
                <a:solidFill>
                  <a:srgbClr val="F8F7F3"/>
                </a:solidFill>
                <a:latin typeface="+mj-lt"/>
              </a:rPr>
              <a:t>12</a:t>
            </a:r>
            <a:r>
              <a:rPr lang="ru-RU" altLang="ko-KR" sz="4800" dirty="0" smtClean="0">
                <a:solidFill>
                  <a:srgbClr val="F8F7F3"/>
                </a:solidFill>
                <a:latin typeface="+mj-lt"/>
              </a:rPr>
              <a:t>.</a:t>
            </a:r>
            <a:r>
              <a:rPr lang="en-US" altLang="ko-KR" sz="4800" dirty="0" smtClean="0">
                <a:solidFill>
                  <a:srgbClr val="F8F7F3"/>
                </a:solidFill>
                <a:latin typeface="+mj-lt"/>
              </a:rPr>
              <a:t> </a:t>
            </a:r>
            <a:endParaRPr lang="ko-KR" altLang="en-US" sz="4800" dirty="0">
              <a:solidFill>
                <a:srgbClr val="F8F7F3"/>
              </a:solidFill>
              <a:latin typeface="+mj-lt"/>
            </a:endParaRPr>
          </a:p>
        </p:txBody>
      </p:sp>
      <p:sp>
        <p:nvSpPr>
          <p:cNvPr id="8" name="직사각형 3">
            <a:extLst>
              <a:ext uri="{FF2B5EF4-FFF2-40B4-BE49-F238E27FC236}">
                <a16:creationId xmlns:a16="http://schemas.microsoft.com/office/drawing/2014/main" xmlns="" id="{8F7306E4-C59F-4D9B-920D-3308129D7D1F}"/>
              </a:ext>
            </a:extLst>
          </p:cNvPr>
          <p:cNvSpPr/>
          <p:nvPr/>
        </p:nvSpPr>
        <p:spPr>
          <a:xfrm>
            <a:off x="1586625" y="512214"/>
            <a:ext cx="8773200" cy="1569660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r>
              <a:rPr lang="ru-RU" altLang="ko-KR" sz="4800" dirty="0" smtClean="0">
                <a:solidFill>
                  <a:srgbClr val="F8F7F3"/>
                </a:solidFill>
                <a:latin typeface="Century Gothic" panose="020B0502020202020204" pitchFamily="34" charset="0"/>
              </a:rPr>
              <a:t>КЕМ БЫЛИ В</a:t>
            </a:r>
          </a:p>
          <a:p>
            <a:r>
              <a:rPr lang="ru-RU" altLang="ko-KR" sz="4800" dirty="0" smtClean="0">
                <a:solidFill>
                  <a:srgbClr val="F8F7F3"/>
                </a:solidFill>
                <a:latin typeface="Century Gothic" panose="020B0502020202020204" pitchFamily="34" charset="0"/>
              </a:rPr>
              <a:t>ПРОШЛОЙ</a:t>
            </a:r>
            <a:r>
              <a:rPr lang="ru-RU" altLang="ko-KR" sz="4800" dirty="0">
                <a:solidFill>
                  <a:srgbClr val="F8F7F3"/>
                </a:solidFill>
                <a:latin typeface="Century Gothic" panose="020B0502020202020204" pitchFamily="34" charset="0"/>
              </a:rPr>
              <a:t> </a:t>
            </a:r>
            <a:r>
              <a:rPr lang="ru-RU" altLang="ko-KR" sz="4800" dirty="0" smtClean="0">
                <a:solidFill>
                  <a:srgbClr val="F8F7F3"/>
                </a:solidFill>
                <a:latin typeface="Century Gothic" panose="020B0502020202020204" pitchFamily="34" charset="0"/>
              </a:rPr>
              <a:t>ЖИЗНИ</a:t>
            </a:r>
            <a:endParaRPr lang="ko-KR" altLang="en-US" sz="4800" dirty="0">
              <a:solidFill>
                <a:srgbClr val="F8F7F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31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BBC72AB-CCA1-4D21-AEB6-4C713A9ABBE0}"/>
              </a:ext>
            </a:extLst>
          </p:cNvPr>
          <p:cNvSpPr txBox="1"/>
          <p:nvPr/>
        </p:nvSpPr>
        <p:spPr>
          <a:xfrm>
            <a:off x="1047750" y="1684296"/>
            <a:ext cx="10096500" cy="31700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1500" i="1" dirty="0">
                <a:latin typeface="Century Gothic" panose="020B0502020202020204" pitchFamily="34" charset="0"/>
              </a:rPr>
              <a:t>ПОЗДРАВЛЯЮ, ВЫ ДОЧИТАЛИ МИНИ-КНИГУ О СЕБЕ И ВАШ РАЗБОР ЗАКОНЧЕН! </a:t>
            </a:r>
          </a:p>
          <a:p>
            <a:pPr algn="ctr"/>
            <a:endParaRPr lang="ru-RU" sz="1500" b="0" i="1" dirty="0">
              <a:latin typeface="Century Gothic" panose="020B0502020202020204" pitchFamily="34" charset="0"/>
            </a:endParaRPr>
          </a:p>
          <a:p>
            <a:pPr algn="ctr"/>
            <a:r>
              <a:rPr lang="ru-RU" sz="1500" b="0" i="1" dirty="0">
                <a:latin typeface="Century Gothic" panose="020B0502020202020204" pitchFamily="34" charset="0"/>
              </a:rPr>
              <a:t>Я дала очень много рекомендаций для улучшения вашей жизни. Конечно, сразу приступить ко всем  будет не то, что тяжело, а не совсем реально и не нужно так</a:t>
            </a:r>
            <a:r>
              <a:rPr lang="ru-RU" sz="1500" b="0" dirty="0">
                <a:latin typeface="Century Gothic" panose="020B0502020202020204" pitchFamily="34" charset="0"/>
              </a:rPr>
              <a:t> </a:t>
            </a:r>
            <a:r>
              <a:rPr lang="ru-RU" sz="1500" b="0" i="1" dirty="0">
                <a:latin typeface="Century Gothic" panose="020B0502020202020204" pitchFamily="34" charset="0"/>
              </a:rPr>
              <a:t>распылять. </a:t>
            </a:r>
          </a:p>
          <a:p>
            <a:pPr algn="ctr"/>
            <a:endParaRPr lang="ru-RU" sz="1500" b="0" i="1" dirty="0">
              <a:latin typeface="Century Gothic" panose="020B0502020202020204" pitchFamily="34" charset="0"/>
            </a:endParaRPr>
          </a:p>
          <a:p>
            <a:pPr algn="ctr"/>
            <a:r>
              <a:rPr lang="ru-RU" sz="1500" b="0" i="1" dirty="0">
                <a:latin typeface="Century Gothic" panose="020B0502020202020204" pitchFamily="34" charset="0"/>
              </a:rPr>
              <a:t>Нужно понимать, что натальная карта – это огромный объем работы над собой. Составьте список по приоритетным темам проработки своей карты и выполняйте мои рекомендации поэтапно.</a:t>
            </a:r>
          </a:p>
          <a:p>
            <a:pPr algn="ctr"/>
            <a:endParaRPr lang="ru-RU" sz="2000" b="0" i="1" dirty="0">
              <a:latin typeface="Century Gothic" panose="020B0502020202020204" pitchFamily="34" charset="0"/>
            </a:endParaRPr>
          </a:p>
          <a:p>
            <a:pPr algn="ctr"/>
            <a:endParaRPr lang="ru-RU" sz="2000" b="0" i="1" dirty="0">
              <a:latin typeface="Century Gothic" panose="020B0502020202020204" pitchFamily="34" charset="0"/>
            </a:endParaRPr>
          </a:p>
          <a:p>
            <a:pPr algn="ctr"/>
            <a:endParaRPr lang="ru-RU" sz="2000" b="0" i="1" dirty="0">
              <a:latin typeface="Century Gothic" panose="020B0502020202020204" pitchFamily="34" charset="0"/>
            </a:endParaRPr>
          </a:p>
          <a:p>
            <a:pPr algn="ctr"/>
            <a:endParaRPr lang="ru-RU" sz="2000" b="0" i="1" dirty="0">
              <a:latin typeface="Century Gothic" panose="020B0502020202020204" pitchFamily="34" charset="0"/>
            </a:endParaRPr>
          </a:p>
          <a:p>
            <a:pPr algn="ctr"/>
            <a:r>
              <a:rPr lang="ru-RU" sz="1500" i="1" dirty="0"/>
              <a:t>Жду ваши вопросы в письменном формате или аудиосообщениях.</a:t>
            </a:r>
            <a:endParaRPr lang="ru-RU" sz="1500" b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F182921-227A-4D4E-AE42-25624AF5819A}"/>
              </a:ext>
            </a:extLst>
          </p:cNvPr>
          <p:cNvSpPr txBox="1"/>
          <p:nvPr/>
        </p:nvSpPr>
        <p:spPr>
          <a:xfrm>
            <a:off x="7094479" y="5890938"/>
            <a:ext cx="4049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разбор от Насти </a:t>
            </a:r>
            <a:r>
              <a:rPr lang="ru-RU" altLang="ko-KR" sz="1200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Лёниной</a:t>
            </a:r>
            <a:endParaRPr lang="ru-RU" altLang="ko-KR" sz="1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@</a:t>
            </a:r>
            <a:r>
              <a:rPr lang="en-US" altLang="ko-KR" sz="1200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nl.astro</a:t>
            </a:r>
            <a:endParaRPr lang="en-US" altLang="ko-KR" sz="1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altLang="ko-KR" sz="1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8-925-944-37-64</a:t>
            </a:r>
            <a:endParaRPr lang="ko-KR" altLang="en-US" sz="1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40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52138</TotalTime>
  <Words>3825</Words>
  <Application>Microsoft Office PowerPoint</Application>
  <PresentationFormat>Широкоэкранный</PresentationFormat>
  <Paragraphs>170</Paragraphs>
  <Slides>26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6" baseType="lpstr">
      <vt:lpstr>Malgun Gothic</vt:lpstr>
      <vt:lpstr>Arial</vt:lpstr>
      <vt:lpstr>Calibri</vt:lpstr>
      <vt:lpstr>Calibri Light</vt:lpstr>
      <vt:lpstr>Century Gothic</vt:lpstr>
      <vt:lpstr>Segoe UI Symbol</vt:lpstr>
      <vt:lpstr>Times New Roman</vt:lpstr>
      <vt:lpstr>Wingdings</vt:lpstr>
      <vt:lpstr>Тема Office</vt:lpstr>
      <vt:lpstr>Документ Wordpad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User</cp:lastModifiedBy>
  <cp:revision>105</cp:revision>
  <dcterms:created xsi:type="dcterms:W3CDTF">2021-09-16T18:03:56Z</dcterms:created>
  <dcterms:modified xsi:type="dcterms:W3CDTF">2023-09-20T10:38:37Z</dcterms:modified>
</cp:coreProperties>
</file>