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jpg" ContentType="image/jp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</p:sldIdLst>
  <p:sldSz cx="9144000" cy="5143500"/>
  <p:notesSz cx="9144000" cy="51435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15934" y="1511724"/>
            <a:ext cx="4112130" cy="1042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rgbClr val="424242"/>
                </a:solidFill>
                <a:latin typeface="Roboto Lt"/>
                <a:cs typeface="Roboto 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9850" y="1648707"/>
            <a:ext cx="3451500" cy="32211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697000" y="1686807"/>
            <a:ext cx="3337560" cy="3107055"/>
          </a:xfrm>
          <a:custGeom>
            <a:avLst/>
            <a:gdLst/>
            <a:ahLst/>
            <a:cxnLst/>
            <a:rect l="l" t="t" r="r" b="b"/>
            <a:pathLst>
              <a:path w="3337560" h="3107054">
                <a:moveTo>
                  <a:pt x="3207180" y="3106799"/>
                </a:moveTo>
                <a:lnTo>
                  <a:pt x="130019" y="3106799"/>
                </a:lnTo>
                <a:lnTo>
                  <a:pt x="79410" y="3096582"/>
                </a:lnTo>
                <a:lnTo>
                  <a:pt x="38081" y="3068718"/>
                </a:lnTo>
                <a:lnTo>
                  <a:pt x="10217" y="3027389"/>
                </a:lnTo>
                <a:lnTo>
                  <a:pt x="0" y="2976780"/>
                </a:lnTo>
                <a:lnTo>
                  <a:pt x="0" y="130019"/>
                </a:lnTo>
                <a:lnTo>
                  <a:pt x="10217" y="79410"/>
                </a:lnTo>
                <a:lnTo>
                  <a:pt x="38081" y="38081"/>
                </a:lnTo>
                <a:lnTo>
                  <a:pt x="79410" y="10217"/>
                </a:lnTo>
                <a:lnTo>
                  <a:pt x="130019" y="0"/>
                </a:lnTo>
                <a:lnTo>
                  <a:pt x="3207180" y="0"/>
                </a:lnTo>
                <a:lnTo>
                  <a:pt x="3256936" y="9897"/>
                </a:lnTo>
                <a:lnTo>
                  <a:pt x="3299117" y="38081"/>
                </a:lnTo>
                <a:lnTo>
                  <a:pt x="3327302" y="80263"/>
                </a:lnTo>
                <a:lnTo>
                  <a:pt x="3337199" y="130019"/>
                </a:lnTo>
                <a:lnTo>
                  <a:pt x="3337199" y="2976780"/>
                </a:lnTo>
                <a:lnTo>
                  <a:pt x="3326982" y="3027389"/>
                </a:lnTo>
                <a:lnTo>
                  <a:pt x="3299118" y="3068718"/>
                </a:lnTo>
                <a:lnTo>
                  <a:pt x="3257789" y="3096582"/>
                </a:lnTo>
                <a:lnTo>
                  <a:pt x="3207180" y="3106799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4955" cy="153922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19823" y="274357"/>
            <a:ext cx="370205" cy="514984"/>
          </a:xfrm>
          <a:custGeom>
            <a:avLst/>
            <a:gdLst/>
            <a:ahLst/>
            <a:cxnLst/>
            <a:rect l="l" t="t" r="r" b="b"/>
            <a:pathLst>
              <a:path w="370205" h="514984">
                <a:moveTo>
                  <a:pt x="189750" y="0"/>
                </a:moveTo>
                <a:lnTo>
                  <a:pt x="181114" y="0"/>
                </a:lnTo>
                <a:lnTo>
                  <a:pt x="185458" y="571"/>
                </a:lnTo>
                <a:lnTo>
                  <a:pt x="189750" y="0"/>
                </a:lnTo>
                <a:close/>
              </a:path>
              <a:path w="370205" h="514984">
                <a:moveTo>
                  <a:pt x="369989" y="253098"/>
                </a:moveTo>
                <a:lnTo>
                  <a:pt x="368985" y="252844"/>
                </a:lnTo>
                <a:lnTo>
                  <a:pt x="368985" y="257048"/>
                </a:lnTo>
                <a:lnTo>
                  <a:pt x="368985" y="257314"/>
                </a:lnTo>
                <a:lnTo>
                  <a:pt x="368249" y="253098"/>
                </a:lnTo>
                <a:lnTo>
                  <a:pt x="368960" y="257136"/>
                </a:lnTo>
                <a:lnTo>
                  <a:pt x="368985" y="252844"/>
                </a:lnTo>
                <a:lnTo>
                  <a:pt x="351980" y="248475"/>
                </a:lnTo>
                <a:lnTo>
                  <a:pt x="333794" y="243268"/>
                </a:lnTo>
                <a:lnTo>
                  <a:pt x="282333" y="222465"/>
                </a:lnTo>
                <a:lnTo>
                  <a:pt x="244576" y="195884"/>
                </a:lnTo>
                <a:lnTo>
                  <a:pt x="263067" y="221894"/>
                </a:lnTo>
                <a:lnTo>
                  <a:pt x="312851" y="245008"/>
                </a:lnTo>
                <a:lnTo>
                  <a:pt x="349211" y="256997"/>
                </a:lnTo>
                <a:lnTo>
                  <a:pt x="346163" y="257721"/>
                </a:lnTo>
                <a:lnTo>
                  <a:pt x="337705" y="260032"/>
                </a:lnTo>
                <a:lnTo>
                  <a:pt x="328383" y="262343"/>
                </a:lnTo>
                <a:lnTo>
                  <a:pt x="297256" y="273316"/>
                </a:lnTo>
                <a:lnTo>
                  <a:pt x="255473" y="294703"/>
                </a:lnTo>
                <a:lnTo>
                  <a:pt x="222935" y="331101"/>
                </a:lnTo>
                <a:lnTo>
                  <a:pt x="205333" y="377329"/>
                </a:lnTo>
                <a:lnTo>
                  <a:pt x="192925" y="428764"/>
                </a:lnTo>
                <a:lnTo>
                  <a:pt x="184873" y="477240"/>
                </a:lnTo>
                <a:lnTo>
                  <a:pt x="184746" y="476148"/>
                </a:lnTo>
                <a:lnTo>
                  <a:pt x="177190" y="428764"/>
                </a:lnTo>
                <a:lnTo>
                  <a:pt x="165049" y="377329"/>
                </a:lnTo>
                <a:lnTo>
                  <a:pt x="147485" y="331101"/>
                </a:lnTo>
                <a:lnTo>
                  <a:pt x="114846" y="294703"/>
                </a:lnTo>
                <a:lnTo>
                  <a:pt x="72974" y="273900"/>
                </a:lnTo>
                <a:lnTo>
                  <a:pt x="41668" y="263499"/>
                </a:lnTo>
                <a:lnTo>
                  <a:pt x="32283" y="260604"/>
                </a:lnTo>
                <a:lnTo>
                  <a:pt x="23761" y="258292"/>
                </a:lnTo>
                <a:lnTo>
                  <a:pt x="21526" y="257771"/>
                </a:lnTo>
                <a:lnTo>
                  <a:pt x="24295" y="257136"/>
                </a:lnTo>
                <a:lnTo>
                  <a:pt x="32969" y="254825"/>
                </a:lnTo>
                <a:lnTo>
                  <a:pt x="36804" y="253669"/>
                </a:lnTo>
                <a:lnTo>
                  <a:pt x="42545" y="251942"/>
                </a:lnTo>
                <a:lnTo>
                  <a:pt x="96443" y="229984"/>
                </a:lnTo>
                <a:lnTo>
                  <a:pt x="134366" y="201663"/>
                </a:lnTo>
                <a:lnTo>
                  <a:pt x="160426" y="150812"/>
                </a:lnTo>
                <a:lnTo>
                  <a:pt x="173901" y="101117"/>
                </a:lnTo>
                <a:lnTo>
                  <a:pt x="185127" y="38709"/>
                </a:lnTo>
                <a:lnTo>
                  <a:pt x="186220" y="30670"/>
                </a:lnTo>
                <a:lnTo>
                  <a:pt x="186690" y="33515"/>
                </a:lnTo>
                <a:lnTo>
                  <a:pt x="189052" y="49110"/>
                </a:lnTo>
                <a:lnTo>
                  <a:pt x="193382" y="78003"/>
                </a:lnTo>
                <a:lnTo>
                  <a:pt x="197789" y="105168"/>
                </a:lnTo>
                <a:lnTo>
                  <a:pt x="206121" y="141566"/>
                </a:lnTo>
                <a:lnTo>
                  <a:pt x="213906" y="163525"/>
                </a:lnTo>
                <a:lnTo>
                  <a:pt x="224345" y="183756"/>
                </a:lnTo>
                <a:lnTo>
                  <a:pt x="238163" y="201663"/>
                </a:lnTo>
                <a:lnTo>
                  <a:pt x="244576" y="195884"/>
                </a:lnTo>
                <a:lnTo>
                  <a:pt x="231736" y="179133"/>
                </a:lnTo>
                <a:lnTo>
                  <a:pt x="221945" y="160058"/>
                </a:lnTo>
                <a:lnTo>
                  <a:pt x="208800" y="116141"/>
                </a:lnTo>
                <a:lnTo>
                  <a:pt x="197675" y="47955"/>
                </a:lnTo>
                <a:lnTo>
                  <a:pt x="195313" y="32359"/>
                </a:lnTo>
                <a:lnTo>
                  <a:pt x="192697" y="16179"/>
                </a:lnTo>
                <a:lnTo>
                  <a:pt x="189750" y="0"/>
                </a:lnTo>
                <a:lnTo>
                  <a:pt x="186321" y="685"/>
                </a:lnTo>
                <a:lnTo>
                  <a:pt x="181114" y="0"/>
                </a:lnTo>
                <a:lnTo>
                  <a:pt x="180644" y="4622"/>
                </a:lnTo>
                <a:lnTo>
                  <a:pt x="179997" y="10401"/>
                </a:lnTo>
                <a:lnTo>
                  <a:pt x="179489" y="14439"/>
                </a:lnTo>
                <a:lnTo>
                  <a:pt x="178892" y="19646"/>
                </a:lnTo>
                <a:lnTo>
                  <a:pt x="171818" y="66446"/>
                </a:lnTo>
                <a:lnTo>
                  <a:pt x="157048" y="132321"/>
                </a:lnTo>
                <a:lnTo>
                  <a:pt x="134632" y="187223"/>
                </a:lnTo>
                <a:lnTo>
                  <a:pt x="92303" y="222465"/>
                </a:lnTo>
                <a:lnTo>
                  <a:pt x="49974" y="240385"/>
                </a:lnTo>
                <a:lnTo>
                  <a:pt x="22085" y="248475"/>
                </a:lnTo>
                <a:lnTo>
                  <a:pt x="14655" y="250786"/>
                </a:lnTo>
                <a:lnTo>
                  <a:pt x="10109" y="251942"/>
                </a:lnTo>
                <a:lnTo>
                  <a:pt x="2628" y="253098"/>
                </a:lnTo>
                <a:lnTo>
                  <a:pt x="1498" y="253352"/>
                </a:lnTo>
                <a:lnTo>
                  <a:pt x="1498" y="253669"/>
                </a:lnTo>
                <a:lnTo>
                  <a:pt x="825" y="257721"/>
                </a:lnTo>
                <a:lnTo>
                  <a:pt x="774" y="258292"/>
                </a:lnTo>
                <a:lnTo>
                  <a:pt x="749" y="258152"/>
                </a:lnTo>
                <a:lnTo>
                  <a:pt x="1498" y="253669"/>
                </a:lnTo>
                <a:lnTo>
                  <a:pt x="1498" y="253352"/>
                </a:lnTo>
                <a:lnTo>
                  <a:pt x="0" y="253669"/>
                </a:lnTo>
                <a:lnTo>
                  <a:pt x="63" y="262343"/>
                </a:lnTo>
                <a:lnTo>
                  <a:pt x="2641" y="262915"/>
                </a:lnTo>
                <a:lnTo>
                  <a:pt x="9982" y="264071"/>
                </a:lnTo>
                <a:lnTo>
                  <a:pt x="14439" y="265226"/>
                </a:lnTo>
                <a:lnTo>
                  <a:pt x="21717" y="266966"/>
                </a:lnTo>
                <a:lnTo>
                  <a:pt x="30060" y="269278"/>
                </a:lnTo>
                <a:lnTo>
                  <a:pt x="39255" y="271589"/>
                </a:lnTo>
                <a:lnTo>
                  <a:pt x="90703" y="291236"/>
                </a:lnTo>
                <a:lnTo>
                  <a:pt x="125780" y="314921"/>
                </a:lnTo>
                <a:lnTo>
                  <a:pt x="151599" y="363461"/>
                </a:lnTo>
                <a:lnTo>
                  <a:pt x="165150" y="413740"/>
                </a:lnTo>
                <a:lnTo>
                  <a:pt x="176085" y="477304"/>
                </a:lnTo>
                <a:lnTo>
                  <a:pt x="178904" y="500418"/>
                </a:lnTo>
                <a:lnTo>
                  <a:pt x="179362" y="504456"/>
                </a:lnTo>
                <a:lnTo>
                  <a:pt x="179959" y="510235"/>
                </a:lnTo>
                <a:lnTo>
                  <a:pt x="180365" y="514858"/>
                </a:lnTo>
                <a:lnTo>
                  <a:pt x="184721" y="514858"/>
                </a:lnTo>
                <a:lnTo>
                  <a:pt x="186169" y="514667"/>
                </a:lnTo>
                <a:lnTo>
                  <a:pt x="189064" y="514858"/>
                </a:lnTo>
                <a:lnTo>
                  <a:pt x="189522" y="510235"/>
                </a:lnTo>
                <a:lnTo>
                  <a:pt x="190157" y="504456"/>
                </a:lnTo>
                <a:lnTo>
                  <a:pt x="190665" y="500418"/>
                </a:lnTo>
                <a:lnTo>
                  <a:pt x="191262" y="495211"/>
                </a:lnTo>
                <a:lnTo>
                  <a:pt x="198412" y="447255"/>
                </a:lnTo>
                <a:lnTo>
                  <a:pt x="209118" y="396405"/>
                </a:lnTo>
                <a:lnTo>
                  <a:pt x="224510" y="348437"/>
                </a:lnTo>
                <a:lnTo>
                  <a:pt x="244513" y="314921"/>
                </a:lnTo>
                <a:lnTo>
                  <a:pt x="279666" y="290652"/>
                </a:lnTo>
                <a:lnTo>
                  <a:pt x="321056" y="273900"/>
                </a:lnTo>
                <a:lnTo>
                  <a:pt x="330822" y="271005"/>
                </a:lnTo>
                <a:lnTo>
                  <a:pt x="339940" y="268122"/>
                </a:lnTo>
                <a:lnTo>
                  <a:pt x="348208" y="266382"/>
                </a:lnTo>
                <a:lnTo>
                  <a:pt x="355434" y="264655"/>
                </a:lnTo>
                <a:lnTo>
                  <a:pt x="359841" y="263499"/>
                </a:lnTo>
                <a:lnTo>
                  <a:pt x="367106" y="262343"/>
                </a:lnTo>
                <a:lnTo>
                  <a:pt x="369658" y="261759"/>
                </a:lnTo>
                <a:lnTo>
                  <a:pt x="369989" y="253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19464" y="1634726"/>
            <a:ext cx="3482340" cy="2874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424242"/>
                </a:solidFill>
                <a:latin typeface="Roboto"/>
                <a:cs typeface="Roboto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4830821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04782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6050598" y="4830821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6050598" y="304782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4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130426" cy="432245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4987594"/>
            <a:ext cx="9121140" cy="5080"/>
          </a:xfrm>
          <a:custGeom>
            <a:avLst/>
            <a:gdLst/>
            <a:ahLst/>
            <a:cxnLst/>
            <a:rect l="l" t="t" r="r" b="b"/>
            <a:pathLst>
              <a:path w="9121140" h="5079">
                <a:moveTo>
                  <a:pt x="3458476" y="0"/>
                </a:moveTo>
                <a:lnTo>
                  <a:pt x="0" y="0"/>
                </a:lnTo>
                <a:lnTo>
                  <a:pt x="0" y="4762"/>
                </a:lnTo>
                <a:lnTo>
                  <a:pt x="3458476" y="4762"/>
                </a:lnTo>
                <a:lnTo>
                  <a:pt x="3458476" y="0"/>
                </a:lnTo>
                <a:close/>
              </a:path>
              <a:path w="9121140" h="5079">
                <a:moveTo>
                  <a:pt x="9121089" y="0"/>
                </a:moveTo>
                <a:lnTo>
                  <a:pt x="5657837" y="0"/>
                </a:lnTo>
                <a:lnTo>
                  <a:pt x="5657837" y="4762"/>
                </a:lnTo>
                <a:lnTo>
                  <a:pt x="9121089" y="4762"/>
                </a:lnTo>
                <a:lnTo>
                  <a:pt x="9121089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376649" y="512049"/>
            <a:ext cx="5107305" cy="647065"/>
          </a:xfrm>
          <a:custGeom>
            <a:avLst/>
            <a:gdLst/>
            <a:ahLst/>
            <a:cxnLst/>
            <a:rect l="l" t="t" r="r" b="b"/>
            <a:pathLst>
              <a:path w="5107305" h="647065">
                <a:moveTo>
                  <a:pt x="4999447" y="646499"/>
                </a:moveTo>
                <a:lnTo>
                  <a:pt x="107752" y="646499"/>
                </a:lnTo>
                <a:lnTo>
                  <a:pt x="65810" y="638032"/>
                </a:lnTo>
                <a:lnTo>
                  <a:pt x="31559" y="614940"/>
                </a:lnTo>
                <a:lnTo>
                  <a:pt x="8467" y="580689"/>
                </a:lnTo>
                <a:lnTo>
                  <a:pt x="0" y="538747"/>
                </a:lnTo>
                <a:lnTo>
                  <a:pt x="0" y="107752"/>
                </a:lnTo>
                <a:lnTo>
                  <a:pt x="8467" y="65810"/>
                </a:lnTo>
                <a:lnTo>
                  <a:pt x="31559" y="31559"/>
                </a:lnTo>
                <a:lnTo>
                  <a:pt x="65810" y="8467"/>
                </a:lnTo>
                <a:lnTo>
                  <a:pt x="107752" y="0"/>
                </a:lnTo>
                <a:lnTo>
                  <a:pt x="4999447" y="0"/>
                </a:lnTo>
                <a:lnTo>
                  <a:pt x="5040682" y="8202"/>
                </a:lnTo>
                <a:lnTo>
                  <a:pt x="5075640" y="31559"/>
                </a:lnTo>
                <a:lnTo>
                  <a:pt x="5098997" y="66517"/>
                </a:lnTo>
                <a:lnTo>
                  <a:pt x="5107199" y="107752"/>
                </a:lnTo>
                <a:lnTo>
                  <a:pt x="5107199" y="538747"/>
                </a:lnTo>
                <a:lnTo>
                  <a:pt x="5098732" y="580689"/>
                </a:lnTo>
                <a:lnTo>
                  <a:pt x="5075640" y="614940"/>
                </a:lnTo>
                <a:lnTo>
                  <a:pt x="5041389" y="638032"/>
                </a:lnTo>
                <a:lnTo>
                  <a:pt x="4999447" y="646499"/>
                </a:lnTo>
                <a:close/>
              </a:path>
            </a:pathLst>
          </a:custGeom>
          <a:solidFill>
            <a:srgbClr val="EBD8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49611" y="121855"/>
            <a:ext cx="3644777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5859" y="1116679"/>
            <a:ext cx="7952280" cy="3517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rgbClr val="424242"/>
                </a:solidFill>
                <a:latin typeface="Roboto Lt"/>
                <a:cs typeface="Roboto L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1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Relationship Id="rId4" Type="http://schemas.openxmlformats.org/officeDocument/2006/relationships/image" Target="../media/image5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5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1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5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7.jpg"/><Relationship Id="rId4" Type="http://schemas.openxmlformats.org/officeDocument/2006/relationships/image" Target="../media/image38.jpg"/><Relationship Id="rId5" Type="http://schemas.openxmlformats.org/officeDocument/2006/relationships/image" Target="../media/image39.jpg"/><Relationship Id="rId6" Type="http://schemas.openxmlformats.org/officeDocument/2006/relationships/image" Target="../media/image5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32.png"/><Relationship Id="rId8" Type="http://schemas.openxmlformats.org/officeDocument/2006/relationships/image" Target="../media/image5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png"/><Relationship Id="rId6" Type="http://schemas.openxmlformats.org/officeDocument/2006/relationships/image" Target="../media/image5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3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5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51.jpg"/><Relationship Id="rId6" Type="http://schemas.openxmlformats.org/officeDocument/2006/relationships/image" Target="../media/image5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30.png"/><Relationship Id="rId8" Type="http://schemas.openxmlformats.org/officeDocument/2006/relationships/image" Target="../media/image5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5.jpg"/><Relationship Id="rId4" Type="http://schemas.openxmlformats.org/officeDocument/2006/relationships/image" Target="../media/image56.jpg"/><Relationship Id="rId5" Type="http://schemas.openxmlformats.org/officeDocument/2006/relationships/image" Target="../media/image57.jpg"/><Relationship Id="rId6" Type="http://schemas.openxmlformats.org/officeDocument/2006/relationships/image" Target="../media/image5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5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62.png"/><Relationship Id="rId4" Type="http://schemas.openxmlformats.org/officeDocument/2006/relationships/image" Target="../media/image42.png"/><Relationship Id="rId5" Type="http://schemas.openxmlformats.org/officeDocument/2006/relationships/image" Target="../media/image34.png"/><Relationship Id="rId6" Type="http://schemas.openxmlformats.org/officeDocument/2006/relationships/image" Target="../media/image54.png"/><Relationship Id="rId7" Type="http://schemas.openxmlformats.org/officeDocument/2006/relationships/image" Target="../media/image48.png"/><Relationship Id="rId8" Type="http://schemas.openxmlformats.org/officeDocument/2006/relationships/image" Target="../media/image5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64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3" Type="http://schemas.openxmlformats.org/officeDocument/2006/relationships/image" Target="../media/image2.png"/><Relationship Id="rId4" Type="http://schemas.openxmlformats.org/officeDocument/2006/relationships/image" Target="../media/image46.png"/><Relationship Id="rId5" Type="http://schemas.openxmlformats.org/officeDocument/2006/relationships/image" Target="../media/image36.png"/><Relationship Id="rId6" Type="http://schemas.openxmlformats.org/officeDocument/2006/relationships/image" Target="../media/image53.png"/><Relationship Id="rId7" Type="http://schemas.openxmlformats.org/officeDocument/2006/relationships/image" Target="../media/image40.png"/><Relationship Id="rId8" Type="http://schemas.openxmlformats.org/officeDocument/2006/relationships/image" Target="../media/image5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65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2.png"/><Relationship Id="rId4" Type="http://schemas.openxmlformats.org/officeDocument/2006/relationships/image" Target="../media/image52.png"/><Relationship Id="rId5" Type="http://schemas.openxmlformats.org/officeDocument/2006/relationships/image" Target="../media/image35.png"/><Relationship Id="rId6" Type="http://schemas.openxmlformats.org/officeDocument/2006/relationships/image" Target="../media/image47.png"/><Relationship Id="rId7" Type="http://schemas.openxmlformats.org/officeDocument/2006/relationships/image" Target="../media/image41.png"/><Relationship Id="rId8" Type="http://schemas.openxmlformats.org/officeDocument/2006/relationships/image" Target="../media/image5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66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7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Relationship Id="rId3" Type="http://schemas.openxmlformats.org/officeDocument/2006/relationships/image" Target="../media/image69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5.pn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72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15.png"/><Relationship Id="rId4" Type="http://schemas.openxmlformats.org/officeDocument/2006/relationships/image" Target="../media/image73.pn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75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Relationship Id="rId3" Type="http://schemas.openxmlformats.org/officeDocument/2006/relationships/image" Target="../media/image15.png"/><Relationship Id="rId4" Type="http://schemas.openxmlformats.org/officeDocument/2006/relationships/image" Target="../media/image76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78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9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8" Type="http://schemas.openxmlformats.org/officeDocument/2006/relationships/image" Target="../media/image83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5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85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5.png"/><Relationship Id="rId4" Type="http://schemas.openxmlformats.org/officeDocument/2006/relationships/image" Target="../media/image80.png"/><Relationship Id="rId5" Type="http://schemas.openxmlformats.org/officeDocument/2006/relationships/image" Target="../media/image79.png"/><Relationship Id="rId6" Type="http://schemas.openxmlformats.org/officeDocument/2006/relationships/image" Target="../media/image81.png"/><Relationship Id="rId7" Type="http://schemas.openxmlformats.org/officeDocument/2006/relationships/image" Target="../media/image87.png"/><Relationship Id="rId8" Type="http://schemas.openxmlformats.org/officeDocument/2006/relationships/image" Target="../media/image88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89.png"/><Relationship Id="rId4" Type="http://schemas.openxmlformats.org/officeDocument/2006/relationships/image" Target="../media/image90.jpg"/><Relationship Id="rId5" Type="http://schemas.openxmlformats.org/officeDocument/2006/relationships/image" Target="../media/image91.png"/><Relationship Id="rId6" Type="http://schemas.openxmlformats.org/officeDocument/2006/relationships/image" Target="../media/image92.jpg"/><Relationship Id="rId7" Type="http://schemas.openxmlformats.org/officeDocument/2006/relationships/image" Target="../media/image93.png"/><Relationship Id="rId8" Type="http://schemas.openxmlformats.org/officeDocument/2006/relationships/image" Target="../media/image94.jpg"/><Relationship Id="rId9" Type="http://schemas.openxmlformats.org/officeDocument/2006/relationships/image" Target="../media/image95.png"/><Relationship Id="rId10" Type="http://schemas.openxmlformats.org/officeDocument/2006/relationships/image" Target="../media/image96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7.png"/><Relationship Id="rId3" Type="http://schemas.openxmlformats.org/officeDocument/2006/relationships/image" Target="../media/image5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png"/><Relationship Id="rId3" Type="http://schemas.openxmlformats.org/officeDocument/2006/relationships/image" Target="../media/image5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1.png"/><Relationship Id="rId3" Type="http://schemas.openxmlformats.org/officeDocument/2006/relationships/image" Target="../media/image5.png"/><Relationship Id="rId4" Type="http://schemas.openxmlformats.org/officeDocument/2006/relationships/image" Target="../media/image102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Relationship Id="rId3" Type="http://schemas.openxmlformats.org/officeDocument/2006/relationships/image" Target="../media/image5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Relationship Id="rId3" Type="http://schemas.openxmlformats.org/officeDocument/2006/relationships/image" Target="../media/image5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05.png"/><Relationship Id="rId5" Type="http://schemas.openxmlformats.org/officeDocument/2006/relationships/image" Target="../media/image106.jp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05.png"/><Relationship Id="rId5" Type="http://schemas.openxmlformats.org/officeDocument/2006/relationships/image" Target="../media/image107.jp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105.png"/><Relationship Id="rId5" Type="http://schemas.openxmlformats.org/officeDocument/2006/relationships/image" Target="../media/image108.jpg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109.png"/><Relationship Id="rId4" Type="http://schemas.openxmlformats.org/officeDocument/2006/relationships/image" Target="../media/image110.jpg"/><Relationship Id="rId5" Type="http://schemas.openxmlformats.org/officeDocument/2006/relationships/image" Target="../media/image111.png"/><Relationship Id="rId6" Type="http://schemas.openxmlformats.org/officeDocument/2006/relationships/image" Target="../media/image112.jpg"/><Relationship Id="rId7" Type="http://schemas.openxmlformats.org/officeDocument/2006/relationships/image" Target="../media/image113.png"/><Relationship Id="rId8" Type="http://schemas.openxmlformats.org/officeDocument/2006/relationships/image" Target="../media/image114.jp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5.png"/><Relationship Id="rId5" Type="http://schemas.openxmlformats.org/officeDocument/2006/relationships/image" Target="../media/image115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5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6.png"/><Relationship Id="rId3" Type="http://schemas.openxmlformats.org/officeDocument/2006/relationships/image" Target="../media/image117.png"/><Relationship Id="rId4" Type="http://schemas.openxmlformats.org/officeDocument/2006/relationships/image" Target="../media/image5.png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9.png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9.png"/><Relationship Id="rId3" Type="http://schemas.openxmlformats.org/officeDocument/2006/relationships/image" Target="../media/image5.png"/><Relationship Id="rId4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70121" y="963769"/>
            <a:ext cx="3569970" cy="1092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48970" marR="5080" indent="-636905">
              <a:lnSpc>
                <a:spcPct val="100000"/>
              </a:lnSpc>
              <a:spcBef>
                <a:spcPts val="100"/>
              </a:spcBef>
            </a:pPr>
            <a:r>
              <a:rPr dirty="0" sz="3500" spc="140">
                <a:latin typeface="Trebuchet MS"/>
                <a:cs typeface="Trebuchet MS"/>
              </a:rPr>
              <a:t>Деньги</a:t>
            </a:r>
            <a:r>
              <a:rPr dirty="0" sz="3500" spc="130">
                <a:latin typeface="Trebuchet MS"/>
                <a:cs typeface="Trebuchet MS"/>
              </a:rPr>
              <a:t> </a:t>
            </a:r>
            <a:r>
              <a:rPr dirty="0" sz="3500" spc="80">
                <a:latin typeface="Trebuchet MS"/>
                <a:cs typeface="Trebuchet MS"/>
              </a:rPr>
              <a:t>в</a:t>
            </a:r>
            <a:r>
              <a:rPr dirty="0" sz="3500" spc="135">
                <a:latin typeface="Trebuchet MS"/>
                <a:cs typeface="Trebuchet MS"/>
              </a:rPr>
              <a:t> </a:t>
            </a:r>
            <a:r>
              <a:rPr dirty="0" sz="3500" spc="114">
                <a:latin typeface="Trebuchet MS"/>
                <a:cs typeface="Trebuchet MS"/>
              </a:rPr>
              <a:t>вашем </a:t>
            </a:r>
            <a:r>
              <a:rPr dirty="0" sz="3500" spc="-1040">
                <a:latin typeface="Trebuchet MS"/>
                <a:cs typeface="Trebuchet MS"/>
              </a:rPr>
              <a:t> </a:t>
            </a:r>
            <a:r>
              <a:rPr dirty="0" sz="3500" spc="155">
                <a:latin typeface="Trebuchet MS"/>
                <a:cs typeface="Trebuchet MS"/>
              </a:rPr>
              <a:t>гороскопе</a:t>
            </a:r>
            <a:endParaRPr sz="3500">
              <a:latin typeface="Trebuchet MS"/>
              <a:cs typeface="Trebuchet MS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3365" cy="5143500"/>
            <a:chOff x="0" y="0"/>
            <a:chExt cx="9143365" cy="5143500"/>
          </a:xfrm>
        </p:grpSpPr>
        <p:sp>
          <p:nvSpPr>
            <p:cNvPr id="4" name="object 4"/>
            <p:cNvSpPr/>
            <p:nvPr/>
          </p:nvSpPr>
          <p:spPr>
            <a:xfrm>
              <a:off x="3385243" y="1931797"/>
              <a:ext cx="5757545" cy="670560"/>
            </a:xfrm>
            <a:custGeom>
              <a:avLst/>
              <a:gdLst/>
              <a:ahLst/>
              <a:cxnLst/>
              <a:rect l="l" t="t" r="r" b="b"/>
              <a:pathLst>
                <a:path w="5757545" h="670560">
                  <a:moveTo>
                    <a:pt x="5205261" y="329374"/>
                  </a:moveTo>
                  <a:lnTo>
                    <a:pt x="5189930" y="329374"/>
                  </a:lnTo>
                  <a:lnTo>
                    <a:pt x="5203955" y="323595"/>
                  </a:lnTo>
                  <a:lnTo>
                    <a:pt x="5219419" y="317817"/>
                  </a:lnTo>
                  <a:lnTo>
                    <a:pt x="5235962" y="312038"/>
                  </a:lnTo>
                  <a:lnTo>
                    <a:pt x="5276012" y="300481"/>
                  </a:lnTo>
                  <a:lnTo>
                    <a:pt x="5296151" y="288924"/>
                  </a:lnTo>
                  <a:lnTo>
                    <a:pt x="5315694" y="277367"/>
                  </a:lnTo>
                  <a:lnTo>
                    <a:pt x="5334127" y="265810"/>
                  </a:lnTo>
                  <a:lnTo>
                    <a:pt x="5350942" y="254253"/>
                  </a:lnTo>
                  <a:lnTo>
                    <a:pt x="5365637" y="236918"/>
                  </a:lnTo>
                  <a:lnTo>
                    <a:pt x="5378726" y="225361"/>
                  </a:lnTo>
                  <a:lnTo>
                    <a:pt x="5390652" y="202247"/>
                  </a:lnTo>
                  <a:lnTo>
                    <a:pt x="5401435" y="184911"/>
                  </a:lnTo>
                  <a:lnTo>
                    <a:pt x="5411120" y="161797"/>
                  </a:lnTo>
                  <a:lnTo>
                    <a:pt x="5427294" y="115569"/>
                  </a:lnTo>
                  <a:lnTo>
                    <a:pt x="5438770" y="75120"/>
                  </a:lnTo>
                  <a:lnTo>
                    <a:pt x="5446433" y="40449"/>
                  </a:lnTo>
                  <a:lnTo>
                    <a:pt x="5449224" y="28892"/>
                  </a:lnTo>
                  <a:lnTo>
                    <a:pt x="5450374" y="23113"/>
                  </a:lnTo>
                  <a:lnTo>
                    <a:pt x="5451355" y="17335"/>
                  </a:lnTo>
                  <a:lnTo>
                    <a:pt x="5452182" y="11556"/>
                  </a:lnTo>
                  <a:lnTo>
                    <a:pt x="5453239" y="5778"/>
                  </a:lnTo>
                  <a:lnTo>
                    <a:pt x="5453534" y="5778"/>
                  </a:lnTo>
                  <a:lnTo>
                    <a:pt x="5454026" y="0"/>
                  </a:lnTo>
                  <a:lnTo>
                    <a:pt x="5458717" y="51"/>
                  </a:lnTo>
                  <a:lnTo>
                    <a:pt x="5461201" y="14012"/>
                  </a:lnTo>
                  <a:lnTo>
                    <a:pt x="5456522" y="14012"/>
                  </a:lnTo>
                  <a:lnTo>
                    <a:pt x="5456048" y="17335"/>
                  </a:lnTo>
                  <a:lnTo>
                    <a:pt x="5455054" y="23113"/>
                  </a:lnTo>
                  <a:lnTo>
                    <a:pt x="5453904" y="28892"/>
                  </a:lnTo>
                  <a:lnTo>
                    <a:pt x="5451096" y="46227"/>
                  </a:lnTo>
                  <a:lnTo>
                    <a:pt x="5447599" y="57784"/>
                  </a:lnTo>
                  <a:lnTo>
                    <a:pt x="5443387" y="75120"/>
                  </a:lnTo>
                  <a:lnTo>
                    <a:pt x="5438441" y="98234"/>
                  </a:lnTo>
                  <a:lnTo>
                    <a:pt x="5431859" y="115569"/>
                  </a:lnTo>
                  <a:lnTo>
                    <a:pt x="5415541" y="161797"/>
                  </a:lnTo>
                  <a:lnTo>
                    <a:pt x="5394738" y="208025"/>
                  </a:lnTo>
                  <a:lnTo>
                    <a:pt x="5369157" y="242696"/>
                  </a:lnTo>
                  <a:lnTo>
                    <a:pt x="5336901" y="271589"/>
                  </a:lnTo>
                  <a:lnTo>
                    <a:pt x="5298255" y="294703"/>
                  </a:lnTo>
                  <a:lnTo>
                    <a:pt x="5277851" y="300481"/>
                  </a:lnTo>
                  <a:lnTo>
                    <a:pt x="5257424" y="312038"/>
                  </a:lnTo>
                  <a:lnTo>
                    <a:pt x="5237499" y="317817"/>
                  </a:lnTo>
                  <a:lnTo>
                    <a:pt x="5220834" y="323595"/>
                  </a:lnTo>
                  <a:lnTo>
                    <a:pt x="5205261" y="329374"/>
                  </a:lnTo>
                  <a:close/>
                </a:path>
                <a:path w="5757545" h="670560">
                  <a:moveTo>
                    <a:pt x="5742459" y="335406"/>
                  </a:moveTo>
                  <a:lnTo>
                    <a:pt x="5727204" y="329374"/>
                  </a:lnTo>
                  <a:lnTo>
                    <a:pt x="5700068" y="323595"/>
                  </a:lnTo>
                  <a:lnTo>
                    <a:pt x="5674914" y="317817"/>
                  </a:lnTo>
                  <a:lnTo>
                    <a:pt x="5651650" y="306260"/>
                  </a:lnTo>
                  <a:lnTo>
                    <a:pt x="5630159" y="300481"/>
                  </a:lnTo>
                  <a:lnTo>
                    <a:pt x="5610357" y="288924"/>
                  </a:lnTo>
                  <a:lnTo>
                    <a:pt x="5592137" y="277367"/>
                  </a:lnTo>
                  <a:lnTo>
                    <a:pt x="5575409" y="271589"/>
                  </a:lnTo>
                  <a:lnTo>
                    <a:pt x="5560055" y="254253"/>
                  </a:lnTo>
                  <a:lnTo>
                    <a:pt x="5523425" y="213804"/>
                  </a:lnTo>
                  <a:lnTo>
                    <a:pt x="5504200" y="179133"/>
                  </a:lnTo>
                  <a:lnTo>
                    <a:pt x="5487679" y="138683"/>
                  </a:lnTo>
                  <a:lnTo>
                    <a:pt x="5473227" y="92455"/>
                  </a:lnTo>
                  <a:lnTo>
                    <a:pt x="5460202" y="34670"/>
                  </a:lnTo>
                  <a:lnTo>
                    <a:pt x="5456522" y="14012"/>
                  </a:lnTo>
                  <a:lnTo>
                    <a:pt x="5461201" y="14012"/>
                  </a:lnTo>
                  <a:lnTo>
                    <a:pt x="5464877" y="34670"/>
                  </a:lnTo>
                  <a:lnTo>
                    <a:pt x="5471234" y="63563"/>
                  </a:lnTo>
                  <a:lnTo>
                    <a:pt x="5477850" y="86677"/>
                  </a:lnTo>
                  <a:lnTo>
                    <a:pt x="5484808" y="115569"/>
                  </a:lnTo>
                  <a:lnTo>
                    <a:pt x="5492187" y="138683"/>
                  </a:lnTo>
                  <a:lnTo>
                    <a:pt x="5500057" y="156019"/>
                  </a:lnTo>
                  <a:lnTo>
                    <a:pt x="5508494" y="179133"/>
                  </a:lnTo>
                  <a:lnTo>
                    <a:pt x="5517577" y="196468"/>
                  </a:lnTo>
                  <a:lnTo>
                    <a:pt x="5527389" y="213804"/>
                  </a:lnTo>
                  <a:lnTo>
                    <a:pt x="5537999" y="225361"/>
                  </a:lnTo>
                  <a:lnTo>
                    <a:pt x="5549480" y="236918"/>
                  </a:lnTo>
                  <a:lnTo>
                    <a:pt x="5563222" y="254253"/>
                  </a:lnTo>
                  <a:lnTo>
                    <a:pt x="5578246" y="265810"/>
                  </a:lnTo>
                  <a:lnTo>
                    <a:pt x="5594657" y="277367"/>
                  </a:lnTo>
                  <a:lnTo>
                    <a:pt x="5612564" y="288924"/>
                  </a:lnTo>
                  <a:lnTo>
                    <a:pt x="5632078" y="294703"/>
                  </a:lnTo>
                  <a:lnTo>
                    <a:pt x="5653309" y="306260"/>
                  </a:lnTo>
                  <a:lnTo>
                    <a:pt x="5676359" y="312038"/>
                  </a:lnTo>
                  <a:lnTo>
                    <a:pt x="5701345" y="317817"/>
                  </a:lnTo>
                  <a:lnTo>
                    <a:pt x="5728366" y="329374"/>
                  </a:lnTo>
                  <a:lnTo>
                    <a:pt x="5742459" y="332170"/>
                  </a:lnTo>
                  <a:lnTo>
                    <a:pt x="5742459" y="335406"/>
                  </a:lnTo>
                  <a:close/>
                </a:path>
                <a:path w="5757545" h="670560">
                  <a:moveTo>
                    <a:pt x="5178801" y="335152"/>
                  </a:moveTo>
                  <a:lnTo>
                    <a:pt x="5167556" y="335152"/>
                  </a:lnTo>
                  <a:lnTo>
                    <a:pt x="5172335" y="329374"/>
                  </a:lnTo>
                  <a:lnTo>
                    <a:pt x="5191138" y="329374"/>
                  </a:lnTo>
                  <a:lnTo>
                    <a:pt x="5178801" y="335152"/>
                  </a:lnTo>
                  <a:close/>
                </a:path>
                <a:path w="5757545" h="670560">
                  <a:moveTo>
                    <a:pt x="5757362" y="340931"/>
                  </a:moveTo>
                  <a:lnTo>
                    <a:pt x="5737987" y="340931"/>
                  </a:lnTo>
                  <a:lnTo>
                    <a:pt x="5742459" y="335406"/>
                  </a:lnTo>
                  <a:lnTo>
                    <a:pt x="5742459" y="332170"/>
                  </a:lnTo>
                  <a:lnTo>
                    <a:pt x="5757541" y="335152"/>
                  </a:lnTo>
                  <a:lnTo>
                    <a:pt x="5757362" y="340931"/>
                  </a:lnTo>
                  <a:close/>
                </a:path>
                <a:path w="5757545" h="670560">
                  <a:moveTo>
                    <a:pt x="5168279" y="340931"/>
                  </a:moveTo>
                  <a:lnTo>
                    <a:pt x="5153439" y="340931"/>
                  </a:lnTo>
                  <a:lnTo>
                    <a:pt x="5153416" y="337920"/>
                  </a:lnTo>
                  <a:lnTo>
                    <a:pt x="0" y="337920"/>
                  </a:lnTo>
                  <a:lnTo>
                    <a:pt x="0" y="333153"/>
                  </a:lnTo>
                  <a:lnTo>
                    <a:pt x="5165926" y="333153"/>
                  </a:lnTo>
                  <a:lnTo>
                    <a:pt x="5165926" y="335152"/>
                  </a:lnTo>
                  <a:lnTo>
                    <a:pt x="5168602" y="335152"/>
                  </a:lnTo>
                  <a:lnTo>
                    <a:pt x="5166360" y="338238"/>
                  </a:lnTo>
                  <a:lnTo>
                    <a:pt x="5168279" y="340931"/>
                  </a:lnTo>
                  <a:close/>
                </a:path>
                <a:path w="5757545" h="670560">
                  <a:moveTo>
                    <a:pt x="5455094" y="658748"/>
                  </a:moveTo>
                  <a:lnTo>
                    <a:pt x="5450391" y="658748"/>
                  </a:lnTo>
                  <a:lnTo>
                    <a:pt x="5449484" y="652970"/>
                  </a:lnTo>
                  <a:lnTo>
                    <a:pt x="5448409" y="647191"/>
                  </a:lnTo>
                  <a:lnTo>
                    <a:pt x="5438354" y="595185"/>
                  </a:lnTo>
                  <a:lnTo>
                    <a:pt x="5426930" y="554735"/>
                  </a:lnTo>
                  <a:lnTo>
                    <a:pt x="5410375" y="508507"/>
                  </a:lnTo>
                  <a:lnTo>
                    <a:pt x="5388890" y="462279"/>
                  </a:lnTo>
                  <a:lnTo>
                    <a:pt x="5362015" y="427608"/>
                  </a:lnTo>
                  <a:lnTo>
                    <a:pt x="5344864" y="416051"/>
                  </a:lnTo>
                  <a:lnTo>
                    <a:pt x="5325020" y="398716"/>
                  </a:lnTo>
                  <a:lnTo>
                    <a:pt x="5303265" y="387159"/>
                  </a:lnTo>
                  <a:lnTo>
                    <a:pt x="5280387" y="375602"/>
                  </a:lnTo>
                  <a:lnTo>
                    <a:pt x="5257180" y="369823"/>
                  </a:lnTo>
                  <a:lnTo>
                    <a:pt x="5234419" y="358266"/>
                  </a:lnTo>
                  <a:lnTo>
                    <a:pt x="5218182" y="358266"/>
                  </a:lnTo>
                  <a:lnTo>
                    <a:pt x="5203013" y="352488"/>
                  </a:lnTo>
                  <a:lnTo>
                    <a:pt x="5189255" y="346709"/>
                  </a:lnTo>
                  <a:lnTo>
                    <a:pt x="5171994" y="346709"/>
                  </a:lnTo>
                  <a:lnTo>
                    <a:pt x="5167313" y="340931"/>
                  </a:lnTo>
                  <a:lnTo>
                    <a:pt x="5190369" y="340931"/>
                  </a:lnTo>
                  <a:lnTo>
                    <a:pt x="5204226" y="346709"/>
                  </a:lnTo>
                  <a:lnTo>
                    <a:pt x="5219499" y="352488"/>
                  </a:lnTo>
                  <a:lnTo>
                    <a:pt x="5235852" y="358266"/>
                  </a:lnTo>
                  <a:lnTo>
                    <a:pt x="5258735" y="364045"/>
                  </a:lnTo>
                  <a:lnTo>
                    <a:pt x="5282184" y="375602"/>
                  </a:lnTo>
                  <a:lnTo>
                    <a:pt x="5305391" y="381380"/>
                  </a:lnTo>
                  <a:lnTo>
                    <a:pt x="5327540" y="392937"/>
                  </a:lnTo>
                  <a:lnTo>
                    <a:pt x="5347816" y="410273"/>
                  </a:lnTo>
                  <a:lnTo>
                    <a:pt x="5365406" y="427608"/>
                  </a:lnTo>
                  <a:lnTo>
                    <a:pt x="5379910" y="439165"/>
                  </a:lnTo>
                  <a:lnTo>
                    <a:pt x="5404538" y="485393"/>
                  </a:lnTo>
                  <a:lnTo>
                    <a:pt x="5423758" y="531621"/>
                  </a:lnTo>
                  <a:lnTo>
                    <a:pt x="5438100" y="577849"/>
                  </a:lnTo>
                  <a:lnTo>
                    <a:pt x="5450449" y="629856"/>
                  </a:lnTo>
                  <a:lnTo>
                    <a:pt x="5453101" y="641413"/>
                  </a:lnTo>
                  <a:lnTo>
                    <a:pt x="5454181" y="652970"/>
                  </a:lnTo>
                  <a:lnTo>
                    <a:pt x="5455094" y="658748"/>
                  </a:lnTo>
                  <a:close/>
                </a:path>
                <a:path w="5757545" h="670560">
                  <a:moveTo>
                    <a:pt x="5708227" y="352488"/>
                  </a:moveTo>
                  <a:lnTo>
                    <a:pt x="5691851" y="352488"/>
                  </a:lnTo>
                  <a:lnTo>
                    <a:pt x="5707014" y="346709"/>
                  </a:lnTo>
                  <a:lnTo>
                    <a:pt x="5720761" y="340931"/>
                  </a:lnTo>
                  <a:lnTo>
                    <a:pt x="5738980" y="340931"/>
                  </a:lnTo>
                  <a:lnTo>
                    <a:pt x="5733785" y="346709"/>
                  </a:lnTo>
                  <a:lnTo>
                    <a:pt x="5721876" y="346709"/>
                  </a:lnTo>
                  <a:lnTo>
                    <a:pt x="5708227" y="352488"/>
                  </a:lnTo>
                  <a:close/>
                </a:path>
                <a:path w="5757545" h="670560">
                  <a:moveTo>
                    <a:pt x="5460144" y="658748"/>
                  </a:moveTo>
                  <a:lnTo>
                    <a:pt x="5455447" y="658748"/>
                  </a:lnTo>
                  <a:lnTo>
                    <a:pt x="5456435" y="652970"/>
                  </a:lnTo>
                  <a:lnTo>
                    <a:pt x="5457591" y="641413"/>
                  </a:lnTo>
                  <a:lnTo>
                    <a:pt x="5460416" y="629856"/>
                  </a:lnTo>
                  <a:lnTo>
                    <a:pt x="5463959" y="612520"/>
                  </a:lnTo>
                  <a:lnTo>
                    <a:pt x="5468246" y="595185"/>
                  </a:lnTo>
                  <a:lnTo>
                    <a:pt x="5480104" y="554735"/>
                  </a:lnTo>
                  <a:lnTo>
                    <a:pt x="5497104" y="508507"/>
                  </a:lnTo>
                  <a:lnTo>
                    <a:pt x="5519016" y="462279"/>
                  </a:lnTo>
                  <a:lnTo>
                    <a:pt x="5546262" y="427608"/>
                  </a:lnTo>
                  <a:lnTo>
                    <a:pt x="5561251" y="410273"/>
                  </a:lnTo>
                  <a:lnTo>
                    <a:pt x="5578246" y="398716"/>
                  </a:lnTo>
                  <a:lnTo>
                    <a:pt x="5596737" y="387159"/>
                  </a:lnTo>
                  <a:lnTo>
                    <a:pt x="5616228" y="375602"/>
                  </a:lnTo>
                  <a:lnTo>
                    <a:pt x="5656169" y="364045"/>
                  </a:lnTo>
                  <a:lnTo>
                    <a:pt x="5675608" y="352488"/>
                  </a:lnTo>
                  <a:lnTo>
                    <a:pt x="5693180" y="352488"/>
                  </a:lnTo>
                  <a:lnTo>
                    <a:pt x="5677059" y="358266"/>
                  </a:lnTo>
                  <a:lnTo>
                    <a:pt x="5654441" y="369823"/>
                  </a:lnTo>
                  <a:lnTo>
                    <a:pt x="5608549" y="387159"/>
                  </a:lnTo>
                  <a:lnTo>
                    <a:pt x="5566943" y="410273"/>
                  </a:lnTo>
                  <a:lnTo>
                    <a:pt x="5535722" y="444944"/>
                  </a:lnTo>
                  <a:lnTo>
                    <a:pt x="5511677" y="485393"/>
                  </a:lnTo>
                  <a:lnTo>
                    <a:pt x="5492527" y="531621"/>
                  </a:lnTo>
                  <a:lnTo>
                    <a:pt x="5477913" y="577849"/>
                  </a:lnTo>
                  <a:lnTo>
                    <a:pt x="5465080" y="629856"/>
                  </a:lnTo>
                  <a:lnTo>
                    <a:pt x="5462272" y="647191"/>
                  </a:lnTo>
                  <a:lnTo>
                    <a:pt x="5461121" y="652970"/>
                  </a:lnTo>
                  <a:lnTo>
                    <a:pt x="5460144" y="658748"/>
                  </a:lnTo>
                  <a:close/>
                </a:path>
                <a:path w="5757545" h="670560">
                  <a:moveTo>
                    <a:pt x="5458273" y="670305"/>
                  </a:moveTo>
                  <a:lnTo>
                    <a:pt x="5452112" y="670305"/>
                  </a:lnTo>
                  <a:lnTo>
                    <a:pt x="5451148" y="658748"/>
                  </a:lnTo>
                  <a:lnTo>
                    <a:pt x="5459324" y="658748"/>
                  </a:lnTo>
                  <a:lnTo>
                    <a:pt x="5458273" y="67030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452802" cy="514313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381364" cy="51431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1753" y="1271921"/>
              <a:ext cx="1236739" cy="14133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37778" y="1346287"/>
              <a:ext cx="201868" cy="2018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22510" y="2283537"/>
              <a:ext cx="58779" cy="587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97442" y="2559534"/>
              <a:ext cx="110934" cy="110926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120724" y="2439521"/>
            <a:ext cx="1866264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>
                <a:latin typeface="Roboto Lt"/>
                <a:cs typeface="Roboto Lt"/>
              </a:rPr>
              <a:t>СТИХИИ</a:t>
            </a:r>
            <a:r>
              <a:rPr dirty="0" sz="1600" spc="-45">
                <a:latin typeface="Roboto Lt"/>
                <a:cs typeface="Roboto Lt"/>
              </a:rPr>
              <a:t> </a:t>
            </a:r>
            <a:r>
              <a:rPr dirty="0" sz="1600" spc="5">
                <a:latin typeface="Roboto Lt"/>
                <a:cs typeface="Roboto Lt"/>
              </a:rPr>
              <a:t>И</a:t>
            </a:r>
            <a:r>
              <a:rPr dirty="0" sz="1600" spc="-40">
                <a:latin typeface="Roboto Lt"/>
                <a:cs typeface="Roboto Lt"/>
              </a:rPr>
              <a:t> </a:t>
            </a:r>
            <a:r>
              <a:rPr dirty="0" sz="1600" spc="5">
                <a:latin typeface="Roboto Lt"/>
                <a:cs typeface="Roboto Lt"/>
              </a:rPr>
              <a:t>КРЕСТЫ</a:t>
            </a:r>
            <a:endParaRPr sz="1600">
              <a:latin typeface="Roboto Lt"/>
              <a:cs typeface="Roboto L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917338" y="3209750"/>
            <a:ext cx="4274612" cy="19337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34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9807" y="4954656"/>
              <a:ext cx="1864385" cy="695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657848" y="4987586"/>
              <a:ext cx="3463290" cy="5080"/>
            </a:xfrm>
            <a:custGeom>
              <a:avLst/>
              <a:gdLst/>
              <a:ahLst/>
              <a:cxnLst/>
              <a:rect l="l" t="t" r="r" b="b"/>
              <a:pathLst>
                <a:path w="3463290" h="5079">
                  <a:moveTo>
                    <a:pt x="346324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3463247" y="0"/>
                  </a:lnTo>
                  <a:lnTo>
                    <a:pt x="346324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28674" y="291074"/>
            <a:ext cx="3795395" cy="406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145">
                <a:solidFill>
                  <a:srgbClr val="837163"/>
                </a:solidFill>
              </a:rPr>
              <a:t>Астролог</a:t>
            </a:r>
            <a:r>
              <a:rPr dirty="0" sz="2500" spc="90">
                <a:solidFill>
                  <a:srgbClr val="837163"/>
                </a:solidFill>
              </a:rPr>
              <a:t> </a:t>
            </a:r>
            <a:r>
              <a:rPr dirty="0" sz="2500" spc="80">
                <a:solidFill>
                  <a:srgbClr val="837163"/>
                </a:solidFill>
              </a:rPr>
              <a:t>Елена</a:t>
            </a:r>
            <a:r>
              <a:rPr dirty="0" sz="2500" spc="95">
                <a:solidFill>
                  <a:srgbClr val="837163"/>
                </a:solidFill>
              </a:rPr>
              <a:t> </a:t>
            </a:r>
            <a:r>
              <a:rPr dirty="0" sz="2500" spc="120">
                <a:solidFill>
                  <a:srgbClr val="837163"/>
                </a:solidFill>
              </a:rPr>
              <a:t>Бониле</a:t>
            </a:r>
            <a:endParaRPr sz="2500"/>
          </a:p>
        </p:txBody>
      </p:sp>
      <p:grpSp>
        <p:nvGrpSpPr>
          <p:cNvPr id="7" name="object 7"/>
          <p:cNvGrpSpPr/>
          <p:nvPr/>
        </p:nvGrpSpPr>
        <p:grpSpPr>
          <a:xfrm>
            <a:off x="0" y="4484825"/>
            <a:ext cx="3458845" cy="508000"/>
            <a:chOff x="0" y="4484825"/>
            <a:chExt cx="3458845" cy="508000"/>
          </a:xfrm>
        </p:grpSpPr>
        <p:sp>
          <p:nvSpPr>
            <p:cNvPr id="8" name="object 8"/>
            <p:cNvSpPr/>
            <p:nvPr/>
          </p:nvSpPr>
          <p:spPr>
            <a:xfrm>
              <a:off x="0" y="4987586"/>
              <a:ext cx="3458845" cy="5080"/>
            </a:xfrm>
            <a:custGeom>
              <a:avLst/>
              <a:gdLst/>
              <a:ahLst/>
              <a:cxnLst/>
              <a:rect l="l" t="t" r="r" b="b"/>
              <a:pathLst>
                <a:path w="3458845" h="5079">
                  <a:moveTo>
                    <a:pt x="3458483" y="0"/>
                  </a:moveTo>
                  <a:lnTo>
                    <a:pt x="0" y="0"/>
                  </a:lnTo>
                  <a:lnTo>
                    <a:pt x="0" y="4760"/>
                  </a:lnTo>
                  <a:lnTo>
                    <a:pt x="3458483" y="4760"/>
                  </a:lnTo>
                  <a:lnTo>
                    <a:pt x="3458483" y="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5849" y="4484825"/>
              <a:ext cx="410025" cy="3157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76299" y="858907"/>
            <a:ext cx="4108450" cy="389255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469900">
              <a:lnSpc>
                <a:spcPct val="100000"/>
              </a:lnSpc>
              <a:spcBef>
                <a:spcPts val="940"/>
              </a:spcBef>
            </a:pP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15</a:t>
            </a:r>
            <a:r>
              <a:rPr dirty="0" sz="14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лет</a:t>
            </a:r>
            <a:r>
              <a:rPr dirty="0" sz="14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3E3E42"/>
                </a:solidFill>
                <a:latin typeface="Roboto"/>
                <a:cs typeface="Roboto"/>
              </a:rPr>
              <a:t>астроконсультаций</a:t>
            </a:r>
            <a:endParaRPr sz="1400">
              <a:latin typeface="Roboto"/>
              <a:cs typeface="Roboto"/>
            </a:endParaRPr>
          </a:p>
          <a:p>
            <a:pPr marL="469900" marR="165735">
              <a:lnSpc>
                <a:spcPct val="150000"/>
              </a:lnSpc>
            </a:pPr>
            <a:r>
              <a:rPr dirty="0" sz="1400">
                <a:solidFill>
                  <a:srgbClr val="3E3E42"/>
                </a:solidFill>
                <a:latin typeface="Roboto"/>
                <a:cs typeface="Roboto"/>
              </a:rPr>
              <a:t>провела 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анализ </a:t>
            </a:r>
            <a:r>
              <a:rPr dirty="0" sz="1400">
                <a:solidFill>
                  <a:srgbClr val="3E3E42"/>
                </a:solidFill>
                <a:latin typeface="Roboto"/>
                <a:cs typeface="Roboto"/>
              </a:rPr>
              <a:t>более 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10 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000 гороскопов </a:t>
            </a:r>
            <a:r>
              <a:rPr dirty="0" sz="1400" spc="-33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7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лет </a:t>
            </a:r>
            <a:r>
              <a:rPr dirty="0" sz="1400" spc="-15">
                <a:solidFill>
                  <a:srgbClr val="3E3E42"/>
                </a:solidFill>
                <a:latin typeface="Roboto"/>
                <a:cs typeface="Roboto"/>
              </a:rPr>
              <a:t>преподаю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астрологию</a:t>
            </a:r>
            <a:endParaRPr sz="1400">
              <a:latin typeface="Roboto"/>
              <a:cs typeface="Roboto"/>
            </a:endParaRPr>
          </a:p>
          <a:p>
            <a:pPr marL="469900">
              <a:lnSpc>
                <a:spcPct val="100000"/>
              </a:lnSpc>
              <a:spcBef>
                <a:spcPts val="840"/>
              </a:spcBef>
            </a:pPr>
            <a:r>
              <a:rPr dirty="0" sz="1400" spc="-65">
                <a:solidFill>
                  <a:srgbClr val="3E3E42"/>
                </a:solidFill>
                <a:latin typeface="Roboto"/>
                <a:cs typeface="Roboto"/>
              </a:rPr>
              <a:t>За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3E3E42"/>
                </a:solidFill>
                <a:latin typeface="Roboto"/>
                <a:cs typeface="Roboto"/>
              </a:rPr>
              <a:t>последние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 3 </a:t>
            </a:r>
            <a:r>
              <a:rPr dirty="0" sz="1400" spc="-30">
                <a:solidFill>
                  <a:srgbClr val="3E3E42"/>
                </a:solidFill>
                <a:latin typeface="Roboto"/>
                <a:cs typeface="Roboto"/>
              </a:rPr>
              <a:t>года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3E3E42"/>
                </a:solidFill>
                <a:latin typeface="Roboto"/>
                <a:cs typeface="Roboto"/>
              </a:rPr>
              <a:t>провела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484</a:t>
            </a:r>
            <a:r>
              <a:rPr dirty="0" sz="14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3E3E42"/>
                </a:solidFill>
                <a:latin typeface="Roboto"/>
                <a:cs typeface="Roboto"/>
              </a:rPr>
              <a:t>вебинара</a:t>
            </a:r>
            <a:endParaRPr sz="14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600">
              <a:latin typeface="Roboto"/>
              <a:cs typeface="Roboto"/>
            </a:endParaRPr>
          </a:p>
          <a:p>
            <a:pPr algn="r" marR="1967864">
              <a:lnSpc>
                <a:spcPct val="100000"/>
              </a:lnSpc>
              <a:spcBef>
                <a:spcPts val="1425"/>
              </a:spcBef>
            </a:pPr>
            <a:r>
              <a:rPr dirty="0" sz="1400" spc="-10">
                <a:solidFill>
                  <a:srgbClr val="3E3E42"/>
                </a:solidFill>
                <a:latin typeface="Roboto Lt"/>
                <a:cs typeface="Roboto Lt"/>
              </a:rPr>
              <a:t>В</a:t>
            </a:r>
            <a:r>
              <a:rPr dirty="0" sz="1400" spc="-15">
                <a:solidFill>
                  <a:srgbClr val="3E3E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3E3E42"/>
                </a:solidFill>
                <a:latin typeface="Roboto Lt"/>
                <a:cs typeface="Roboto Lt"/>
              </a:rPr>
              <a:t>моей</a:t>
            </a:r>
            <a:r>
              <a:rPr dirty="0" sz="1400" spc="-15">
                <a:solidFill>
                  <a:srgbClr val="3E3E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3E3E42"/>
                </a:solidFill>
                <a:latin typeface="Roboto Lt"/>
                <a:cs typeface="Roboto Lt"/>
              </a:rPr>
              <a:t>школе</a:t>
            </a:r>
            <a:r>
              <a:rPr dirty="0" sz="1400" spc="-15">
                <a:solidFill>
                  <a:srgbClr val="3E3E42"/>
                </a:solidFill>
                <a:latin typeface="Roboto Lt"/>
                <a:cs typeface="Roboto Lt"/>
              </a:rPr>
              <a:t> </a:t>
            </a:r>
            <a:r>
              <a:rPr dirty="0" sz="1400" spc="-10">
                <a:solidFill>
                  <a:srgbClr val="3E3E42"/>
                </a:solidFill>
                <a:latin typeface="Roboto Lt"/>
                <a:cs typeface="Roboto Lt"/>
              </a:rPr>
              <a:t>астрологии</a:t>
            </a:r>
            <a:endParaRPr sz="1400">
              <a:latin typeface="Roboto Lt"/>
              <a:cs typeface="Roboto Lt"/>
            </a:endParaRPr>
          </a:p>
          <a:p>
            <a:pPr algn="r" marL="278765" marR="2030730" indent="-278765">
              <a:lnSpc>
                <a:spcPct val="100000"/>
              </a:lnSpc>
              <a:spcBef>
                <a:spcPts val="250"/>
              </a:spcBef>
              <a:buChar char="-"/>
              <a:tabLst>
                <a:tab pos="278765" algn="l"/>
                <a:tab pos="280035" algn="l"/>
              </a:tabLst>
            </a:pPr>
            <a:r>
              <a:rPr dirty="0" sz="1400" spc="-20">
                <a:solidFill>
                  <a:srgbClr val="3E3E42"/>
                </a:solidFill>
                <a:latin typeface="Roboto Lt"/>
                <a:cs typeface="Roboto Lt"/>
              </a:rPr>
              <a:t>три</a:t>
            </a:r>
            <a:r>
              <a:rPr dirty="0" sz="1400" spc="-45">
                <a:solidFill>
                  <a:srgbClr val="3E3E42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3E3E42"/>
                </a:solidFill>
                <a:latin typeface="Roboto Lt"/>
                <a:cs typeface="Roboto Lt"/>
              </a:rPr>
              <a:t>преподавателя,</a:t>
            </a:r>
            <a:endParaRPr sz="1400">
              <a:latin typeface="Roboto Lt"/>
              <a:cs typeface="Roboto Lt"/>
            </a:endParaRPr>
          </a:p>
          <a:p>
            <a:pPr marL="469900" indent="-280035">
              <a:lnSpc>
                <a:spcPct val="100000"/>
              </a:lnSpc>
              <a:spcBef>
                <a:spcPts val="254"/>
              </a:spcBef>
              <a:buChar char="-"/>
              <a:tabLst>
                <a:tab pos="469265" algn="l"/>
                <a:tab pos="469900" algn="l"/>
              </a:tabLst>
            </a:pPr>
            <a:r>
              <a:rPr dirty="0" sz="1400" spc="-20">
                <a:solidFill>
                  <a:srgbClr val="3E3E42"/>
                </a:solidFill>
                <a:latin typeface="Roboto Lt"/>
                <a:cs typeface="Roboto Lt"/>
              </a:rPr>
              <a:t>девять кураторов,</a:t>
            </a:r>
            <a:endParaRPr sz="1400">
              <a:latin typeface="Roboto Lt"/>
              <a:cs typeface="Roboto Lt"/>
            </a:endParaRPr>
          </a:p>
          <a:p>
            <a:pPr marL="469900" indent="-280035">
              <a:lnSpc>
                <a:spcPct val="100000"/>
              </a:lnSpc>
              <a:spcBef>
                <a:spcPts val="250"/>
              </a:spcBef>
              <a:buChar char="-"/>
              <a:tabLst>
                <a:tab pos="469265" algn="l"/>
                <a:tab pos="469900" algn="l"/>
              </a:tabLst>
            </a:pPr>
            <a:r>
              <a:rPr dirty="0" sz="1400" spc="-15">
                <a:solidFill>
                  <a:srgbClr val="3E3E42"/>
                </a:solidFill>
                <a:latin typeface="Roboto Lt"/>
                <a:cs typeface="Roboto Lt"/>
              </a:rPr>
              <a:t>администратор</a:t>
            </a:r>
            <a:endParaRPr sz="1400">
              <a:latin typeface="Roboto Lt"/>
              <a:cs typeface="Roboto Lt"/>
            </a:endParaRPr>
          </a:p>
          <a:p>
            <a:pPr marL="469900" marR="1263650" indent="-280035">
              <a:lnSpc>
                <a:spcPct val="114999"/>
              </a:lnSpc>
              <a:buChar char="-"/>
              <a:tabLst>
                <a:tab pos="469265" algn="l"/>
                <a:tab pos="469900" algn="l"/>
              </a:tabLst>
            </a:pPr>
            <a:r>
              <a:rPr dirty="0" sz="1400" spc="5">
                <a:solidFill>
                  <a:srgbClr val="3E3E42"/>
                </a:solidFill>
                <a:latin typeface="Roboto Lt"/>
                <a:cs typeface="Roboto Lt"/>
              </a:rPr>
              <a:t>и </a:t>
            </a:r>
            <a:r>
              <a:rPr dirty="0" sz="1400" spc="-5">
                <a:solidFill>
                  <a:srgbClr val="3E3E42"/>
                </a:solidFill>
                <a:latin typeface="Roboto Lt"/>
                <a:cs typeface="Roboto Lt"/>
              </a:rPr>
              <a:t>еще целая </a:t>
            </a:r>
            <a:r>
              <a:rPr dirty="0" sz="1400" spc="-10">
                <a:solidFill>
                  <a:srgbClr val="3E3E42"/>
                </a:solidFill>
                <a:latin typeface="Roboto Lt"/>
                <a:cs typeface="Roboto Lt"/>
              </a:rPr>
              <a:t>команда </a:t>
            </a:r>
            <a:r>
              <a:rPr dirty="0" sz="1400" spc="-5">
                <a:solidFill>
                  <a:srgbClr val="3E3E42"/>
                </a:solidFill>
                <a:latin typeface="Roboto Lt"/>
                <a:cs typeface="Roboto Lt"/>
              </a:rPr>
              <a:t>людей, </a:t>
            </a:r>
            <a:r>
              <a:rPr dirty="0" sz="1400" spc="-330">
                <a:solidFill>
                  <a:srgbClr val="3E3E42"/>
                </a:solidFill>
                <a:latin typeface="Roboto Lt"/>
                <a:cs typeface="Roboto Lt"/>
              </a:rPr>
              <a:t> </a:t>
            </a:r>
            <a:r>
              <a:rPr dirty="0" sz="1400" spc="-20">
                <a:solidFill>
                  <a:srgbClr val="3E3E42"/>
                </a:solidFill>
                <a:latin typeface="Roboto Lt"/>
                <a:cs typeface="Roboto Lt"/>
              </a:rPr>
              <a:t>готовых</a:t>
            </a:r>
            <a:r>
              <a:rPr dirty="0" sz="1400" spc="-10">
                <a:solidFill>
                  <a:srgbClr val="3E3E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3E3E42"/>
                </a:solidFill>
                <a:latin typeface="Roboto Lt"/>
                <a:cs typeface="Roboto Lt"/>
              </a:rPr>
              <a:t>вам помочь.</a:t>
            </a:r>
            <a:endParaRPr sz="1400">
              <a:latin typeface="Roboto Lt"/>
              <a:cs typeface="Roboto Lt"/>
            </a:endParaRPr>
          </a:p>
          <a:p>
            <a:pPr>
              <a:lnSpc>
                <a:spcPct val="100000"/>
              </a:lnSpc>
            </a:pPr>
            <a:endParaRPr sz="16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Roboto Lt"/>
              <a:cs typeface="Roboto Lt"/>
            </a:endParaRPr>
          </a:p>
          <a:p>
            <a:pPr marL="594995">
              <a:lnSpc>
                <a:spcPct val="100000"/>
              </a:lnSpc>
            </a:pPr>
            <a:r>
              <a:rPr dirty="0" sz="1500" spc="-20">
                <a:solidFill>
                  <a:srgbClr val="3E3E42"/>
                </a:solidFill>
                <a:latin typeface="Roboto"/>
                <a:cs typeface="Roboto"/>
              </a:rPr>
              <a:t>bonilena</a:t>
            </a:r>
            <a:endParaRPr sz="1500">
              <a:latin typeface="Roboto"/>
              <a:cs typeface="Robo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0946" y="1004893"/>
            <a:ext cx="174625" cy="1150620"/>
            <a:chOff x="670946" y="1004893"/>
            <a:chExt cx="174625" cy="115062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946" y="1004893"/>
              <a:ext cx="174399" cy="19764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946" y="1326368"/>
              <a:ext cx="174399" cy="1976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946" y="1635937"/>
              <a:ext cx="174399" cy="1976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0946" y="1957412"/>
              <a:ext cx="174399" cy="1976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68285"/>
            <a:ext cx="49041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70"/>
              <a:t>О</a:t>
            </a:r>
            <a:r>
              <a:rPr dirty="0" spc="125"/>
              <a:t> </a:t>
            </a:r>
            <a:r>
              <a:rPr dirty="0" spc="-5"/>
              <a:t>чем</a:t>
            </a:r>
            <a:r>
              <a:rPr dirty="0" spc="130"/>
              <a:t> </a:t>
            </a:r>
            <a:r>
              <a:rPr dirty="0" spc="85"/>
              <a:t>сегодня</a:t>
            </a:r>
            <a:r>
              <a:rPr dirty="0" spc="125"/>
              <a:t> </a:t>
            </a:r>
            <a:r>
              <a:rPr dirty="0" spc="110"/>
              <a:t>поговорим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80075" y="1756013"/>
            <a:ext cx="7122159" cy="1750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Сегодня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мы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3E3E42"/>
                </a:solidFill>
                <a:latin typeface="Roboto"/>
                <a:cs typeface="Roboto"/>
              </a:rPr>
              <a:t>разберем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вашу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жизненную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3E3E42"/>
                </a:solidFill>
                <a:latin typeface="Roboto"/>
                <a:cs typeface="Roboto"/>
              </a:rPr>
              <a:t>стратегию</a:t>
            </a:r>
            <a:endParaRPr sz="1700">
              <a:latin typeface="Roboto"/>
              <a:cs typeface="Roboto"/>
            </a:endParaRPr>
          </a:p>
          <a:p>
            <a:pPr marL="12700" marR="5080">
              <a:lnSpc>
                <a:spcPct val="188500"/>
              </a:lnSpc>
            </a:pPr>
            <a:r>
              <a:rPr dirty="0" sz="1700" spc="-25">
                <a:solidFill>
                  <a:srgbClr val="3E3E42"/>
                </a:solidFill>
                <a:latin typeface="Roboto"/>
                <a:cs typeface="Roboto"/>
              </a:rPr>
              <a:t>Чтобы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вы,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наконец, 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поняли,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3E3E42"/>
                </a:solidFill>
                <a:latin typeface="Roboto"/>
                <a:cs typeface="Roboto"/>
              </a:rPr>
              <a:t>как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проще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всего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добиваться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своих </a:t>
            </a:r>
            <a:r>
              <a:rPr dirty="0" sz="1700" spc="5">
                <a:solidFill>
                  <a:srgbClr val="3E3E42"/>
                </a:solidFill>
                <a:latin typeface="Roboto"/>
                <a:cs typeface="Roboto"/>
              </a:rPr>
              <a:t>целей </a:t>
            </a:r>
            <a:r>
              <a:rPr dirty="0" sz="1700" spc="-409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Поймем,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3E3E42"/>
                </a:solidFill>
                <a:latin typeface="Roboto"/>
                <a:cs typeface="Roboto"/>
              </a:rPr>
              <a:t>почему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мы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3E3E42"/>
                </a:solidFill>
                <a:latin typeface="Roboto"/>
                <a:cs typeface="Roboto"/>
              </a:rPr>
              <a:t>ведем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себя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одинаково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5">
                <a:solidFill>
                  <a:srgbClr val="3E3E42"/>
                </a:solidFill>
                <a:latin typeface="Roboto"/>
                <a:cs typeface="Roboto"/>
              </a:rPr>
              <a:t>в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3E3E42"/>
                </a:solidFill>
                <a:latin typeface="Roboto"/>
                <a:cs typeface="Roboto"/>
              </a:rPr>
              <a:t>разных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3E3E42"/>
                </a:solidFill>
                <a:latin typeface="Roboto"/>
                <a:cs typeface="Roboto"/>
              </a:rPr>
              <a:t>ситуациях</a:t>
            </a:r>
            <a:endParaRPr sz="17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dirty="0" sz="1700" spc="15">
                <a:solidFill>
                  <a:srgbClr val="3E3E42"/>
                </a:solidFill>
                <a:latin typeface="Roboto"/>
                <a:cs typeface="Roboto"/>
              </a:rPr>
              <a:t>И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3E3E42"/>
                </a:solidFill>
                <a:latin typeface="Roboto"/>
                <a:cs typeface="Roboto"/>
              </a:rPr>
              <a:t>вы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30">
                <a:solidFill>
                  <a:srgbClr val="3E3E42"/>
                </a:solidFill>
                <a:latin typeface="Roboto"/>
                <a:cs typeface="Roboto"/>
              </a:rPr>
              <a:t>узнаете,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35">
                <a:solidFill>
                  <a:srgbClr val="3E3E42"/>
                </a:solidFill>
                <a:latin typeface="Roboto"/>
                <a:cs typeface="Roboto"/>
              </a:rPr>
              <a:t>что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вас </a:t>
            </a:r>
            <a:r>
              <a:rPr dirty="0" sz="1700" spc="-10">
                <a:solidFill>
                  <a:srgbClr val="3E3E42"/>
                </a:solidFill>
                <a:latin typeface="Roboto"/>
                <a:cs typeface="Roboto"/>
              </a:rPr>
              <a:t>останавливает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35">
                <a:solidFill>
                  <a:srgbClr val="3E3E42"/>
                </a:solidFill>
                <a:latin typeface="Roboto"/>
                <a:cs typeface="Roboto"/>
              </a:rPr>
              <a:t>от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3E3E42"/>
                </a:solidFill>
                <a:latin typeface="Roboto"/>
                <a:cs typeface="Roboto"/>
              </a:rPr>
              <a:t>каких-то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>
                <a:solidFill>
                  <a:srgbClr val="3E3E42"/>
                </a:solidFill>
                <a:latin typeface="Roboto"/>
                <a:cs typeface="Roboto"/>
              </a:rPr>
              <a:t>важных</a:t>
            </a:r>
            <a:r>
              <a:rPr dirty="0" sz="17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1700" spc="-35">
                <a:solidFill>
                  <a:srgbClr val="3E3E42"/>
                </a:solidFill>
                <a:latin typeface="Roboto"/>
                <a:cs typeface="Roboto"/>
              </a:rPr>
              <a:t>задач</a:t>
            </a:r>
            <a:endParaRPr sz="1700">
              <a:latin typeface="Roboto"/>
              <a:cs typeface="Roboto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946" y="1818115"/>
            <a:ext cx="174399" cy="1976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946" y="2300315"/>
            <a:ext cx="174399" cy="19764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946" y="2788468"/>
            <a:ext cx="174399" cy="1976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1946" y="3282559"/>
            <a:ext cx="174399" cy="1976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36999" y="1071574"/>
            <a:ext cx="6870065" cy="2214880"/>
          </a:xfrm>
          <a:custGeom>
            <a:avLst/>
            <a:gdLst/>
            <a:ahLst/>
            <a:cxnLst/>
            <a:rect l="l" t="t" r="r" b="b"/>
            <a:pathLst>
              <a:path w="6870065" h="2214879">
                <a:moveTo>
                  <a:pt x="6500892" y="2214599"/>
                </a:moveTo>
                <a:lnTo>
                  <a:pt x="369107" y="2214599"/>
                </a:lnTo>
                <a:lnTo>
                  <a:pt x="322807" y="2211724"/>
                </a:lnTo>
                <a:lnTo>
                  <a:pt x="278223" y="2203327"/>
                </a:lnTo>
                <a:lnTo>
                  <a:pt x="235701" y="2189754"/>
                </a:lnTo>
                <a:lnTo>
                  <a:pt x="195588" y="2171353"/>
                </a:lnTo>
                <a:lnTo>
                  <a:pt x="158228" y="2148468"/>
                </a:lnTo>
                <a:lnTo>
                  <a:pt x="123968" y="2121445"/>
                </a:lnTo>
                <a:lnTo>
                  <a:pt x="93154" y="2090631"/>
                </a:lnTo>
                <a:lnTo>
                  <a:pt x="66131" y="2056371"/>
                </a:lnTo>
                <a:lnTo>
                  <a:pt x="43246" y="2019011"/>
                </a:lnTo>
                <a:lnTo>
                  <a:pt x="24845" y="1978898"/>
                </a:lnTo>
                <a:lnTo>
                  <a:pt x="11272" y="1936376"/>
                </a:lnTo>
                <a:lnTo>
                  <a:pt x="2875" y="1891792"/>
                </a:lnTo>
                <a:lnTo>
                  <a:pt x="0" y="1845492"/>
                </a:lnTo>
                <a:lnTo>
                  <a:pt x="0" y="369107"/>
                </a:lnTo>
                <a:lnTo>
                  <a:pt x="2875" y="322807"/>
                </a:lnTo>
                <a:lnTo>
                  <a:pt x="11272" y="278223"/>
                </a:lnTo>
                <a:lnTo>
                  <a:pt x="24845" y="235701"/>
                </a:lnTo>
                <a:lnTo>
                  <a:pt x="43246" y="195588"/>
                </a:lnTo>
                <a:lnTo>
                  <a:pt x="66131" y="158228"/>
                </a:lnTo>
                <a:lnTo>
                  <a:pt x="93154" y="123968"/>
                </a:lnTo>
                <a:lnTo>
                  <a:pt x="123968" y="93154"/>
                </a:lnTo>
                <a:lnTo>
                  <a:pt x="158228" y="66131"/>
                </a:lnTo>
                <a:lnTo>
                  <a:pt x="195588" y="43246"/>
                </a:lnTo>
                <a:lnTo>
                  <a:pt x="235701" y="24845"/>
                </a:lnTo>
                <a:lnTo>
                  <a:pt x="278223" y="11272"/>
                </a:lnTo>
                <a:lnTo>
                  <a:pt x="322807" y="2875"/>
                </a:lnTo>
                <a:lnTo>
                  <a:pt x="369107" y="0"/>
                </a:lnTo>
                <a:lnTo>
                  <a:pt x="6500892" y="0"/>
                </a:lnTo>
                <a:lnTo>
                  <a:pt x="6549409" y="3201"/>
                </a:lnTo>
                <a:lnTo>
                  <a:pt x="6596684" y="12645"/>
                </a:lnTo>
                <a:lnTo>
                  <a:pt x="6642143" y="28096"/>
                </a:lnTo>
                <a:lnTo>
                  <a:pt x="6685213" y="49315"/>
                </a:lnTo>
                <a:lnTo>
                  <a:pt x="6725320" y="76065"/>
                </a:lnTo>
                <a:lnTo>
                  <a:pt x="6761890" y="108109"/>
                </a:lnTo>
                <a:lnTo>
                  <a:pt x="6793933" y="144679"/>
                </a:lnTo>
                <a:lnTo>
                  <a:pt x="6820683" y="184786"/>
                </a:lnTo>
                <a:lnTo>
                  <a:pt x="6841903" y="227856"/>
                </a:lnTo>
                <a:lnTo>
                  <a:pt x="6857354" y="273315"/>
                </a:lnTo>
                <a:lnTo>
                  <a:pt x="6866798" y="320590"/>
                </a:lnTo>
                <a:lnTo>
                  <a:pt x="6869999" y="369107"/>
                </a:lnTo>
                <a:lnTo>
                  <a:pt x="6869999" y="1845492"/>
                </a:lnTo>
                <a:lnTo>
                  <a:pt x="6867124" y="1891792"/>
                </a:lnTo>
                <a:lnTo>
                  <a:pt x="6858727" y="1936376"/>
                </a:lnTo>
                <a:lnTo>
                  <a:pt x="6845154" y="1978898"/>
                </a:lnTo>
                <a:lnTo>
                  <a:pt x="6826753" y="2019011"/>
                </a:lnTo>
                <a:lnTo>
                  <a:pt x="6803868" y="2056371"/>
                </a:lnTo>
                <a:lnTo>
                  <a:pt x="6776845" y="2090631"/>
                </a:lnTo>
                <a:lnTo>
                  <a:pt x="6746031" y="2121445"/>
                </a:lnTo>
                <a:lnTo>
                  <a:pt x="6711771" y="2148468"/>
                </a:lnTo>
                <a:lnTo>
                  <a:pt x="6674411" y="2171353"/>
                </a:lnTo>
                <a:lnTo>
                  <a:pt x="6634298" y="2189754"/>
                </a:lnTo>
                <a:lnTo>
                  <a:pt x="6591776" y="2203327"/>
                </a:lnTo>
                <a:lnTo>
                  <a:pt x="6547192" y="2211724"/>
                </a:lnTo>
                <a:lnTo>
                  <a:pt x="6500892" y="2214599"/>
                </a:lnTo>
                <a:close/>
              </a:path>
            </a:pathLst>
          </a:custGeom>
          <a:solidFill>
            <a:srgbClr val="EBD8CA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50087" y="1409839"/>
            <a:ext cx="551307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98805" marR="5080" indent="-586740">
              <a:lnSpc>
                <a:spcPct val="150000"/>
              </a:lnSpc>
              <a:spcBef>
                <a:spcPts val="100"/>
              </a:spcBef>
            </a:pPr>
            <a:r>
              <a:rPr dirty="0" sz="2000" spc="-30">
                <a:solidFill>
                  <a:srgbClr val="3E3E42"/>
                </a:solidFill>
                <a:latin typeface="Roboto"/>
                <a:cs typeface="Roboto"/>
              </a:rPr>
              <a:t>В</a:t>
            </a:r>
            <a:r>
              <a:rPr dirty="0" sz="20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конце </a:t>
            </a:r>
            <a:r>
              <a:rPr dirty="0" sz="2000" spc="-5">
                <a:solidFill>
                  <a:srgbClr val="3E3E42"/>
                </a:solidFill>
                <a:latin typeface="Roboto"/>
                <a:cs typeface="Roboto"/>
              </a:rPr>
              <a:t>вебинара </a:t>
            </a:r>
            <a:r>
              <a:rPr dirty="0" sz="2000" spc="-40">
                <a:solidFill>
                  <a:srgbClr val="3E3E42"/>
                </a:solidFill>
                <a:latin typeface="Roboto"/>
                <a:cs typeface="Roboto"/>
              </a:rPr>
              <a:t>я</a:t>
            </a:r>
            <a:r>
              <a:rPr dirty="0" sz="20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25">
                <a:solidFill>
                  <a:srgbClr val="3E3E42"/>
                </a:solidFill>
                <a:latin typeface="Roboto"/>
                <a:cs typeface="Roboto"/>
              </a:rPr>
              <a:t>сообщу</a:t>
            </a:r>
            <a:r>
              <a:rPr dirty="0" sz="2000" spc="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b="1">
                <a:solidFill>
                  <a:srgbClr val="837163"/>
                </a:solidFill>
                <a:latin typeface="Roboto"/>
                <a:cs typeface="Roboto"/>
              </a:rPr>
              <a:t>КОДОВОЕ</a:t>
            </a:r>
            <a:r>
              <a:rPr dirty="0" sz="2000" spc="-10" b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2000" b="1">
                <a:solidFill>
                  <a:srgbClr val="837163"/>
                </a:solidFill>
                <a:latin typeface="Roboto"/>
                <a:cs typeface="Roboto"/>
              </a:rPr>
              <a:t>СЛОВО</a:t>
            </a:r>
            <a:r>
              <a:rPr dirty="0" sz="2000">
                <a:solidFill>
                  <a:srgbClr val="3E3E42"/>
                </a:solidFill>
                <a:latin typeface="Roboto"/>
                <a:cs typeface="Roboto"/>
              </a:rPr>
              <a:t>, </a:t>
            </a:r>
            <a:r>
              <a:rPr dirty="0" sz="2000" spc="-48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5">
                <a:solidFill>
                  <a:srgbClr val="3E3E42"/>
                </a:solidFill>
                <a:latin typeface="Roboto"/>
                <a:cs typeface="Roboto"/>
              </a:rPr>
              <a:t>по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35">
                <a:solidFill>
                  <a:srgbClr val="3E3E42"/>
                </a:solidFill>
                <a:latin typeface="Roboto"/>
                <a:cs typeface="Roboto"/>
              </a:rPr>
              <a:t>которому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15">
                <a:solidFill>
                  <a:srgbClr val="3E3E42"/>
                </a:solidFill>
                <a:latin typeface="Roboto"/>
                <a:cs typeface="Roboto"/>
              </a:rPr>
              <a:t>вы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20">
                <a:solidFill>
                  <a:srgbClr val="3E3E42"/>
                </a:solidFill>
                <a:latin typeface="Roboto"/>
                <a:cs typeface="Roboto"/>
              </a:rPr>
              <a:t>получите</a:t>
            </a:r>
            <a:r>
              <a:rPr dirty="0" sz="20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>
                <a:solidFill>
                  <a:srgbClr val="3E3E42"/>
                </a:solidFill>
                <a:latin typeface="Roboto"/>
                <a:cs typeface="Roboto"/>
              </a:rPr>
              <a:t>ПОДАРОК</a:t>
            </a:r>
            <a:endParaRPr sz="2000">
              <a:latin typeface="Roboto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8741" y="2138234"/>
            <a:ext cx="2341539" cy="25581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28831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0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0" y="0"/>
                </a:lnTo>
                <a:lnTo>
                  <a:pt x="3095400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0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0" y="0"/>
                </a:lnTo>
                <a:lnTo>
                  <a:pt x="3095400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47938" y="4828831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5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5" y="0"/>
                </a:lnTo>
                <a:lnTo>
                  <a:pt x="3095405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47938" y="304782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5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5" y="0"/>
                </a:lnTo>
                <a:lnTo>
                  <a:pt x="3095405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45109" y="2286468"/>
            <a:ext cx="7656195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45"/>
              <a:t>Почему</a:t>
            </a:r>
            <a:r>
              <a:rPr dirty="0" sz="2900" spc="135"/>
              <a:t> </a:t>
            </a:r>
            <a:r>
              <a:rPr dirty="0" sz="2900" spc="100"/>
              <a:t>мы</a:t>
            </a:r>
            <a:r>
              <a:rPr dirty="0" sz="2900" spc="135"/>
              <a:t> </a:t>
            </a:r>
            <a:r>
              <a:rPr dirty="0" sz="2900" spc="80"/>
              <a:t>сегодня</a:t>
            </a:r>
            <a:r>
              <a:rPr dirty="0" sz="2900" spc="135"/>
              <a:t> </a:t>
            </a:r>
            <a:r>
              <a:rPr dirty="0" sz="2900" spc="125"/>
              <a:t>обсуждаем</a:t>
            </a:r>
            <a:r>
              <a:rPr dirty="0" sz="2900" spc="135"/>
              <a:t> </a:t>
            </a:r>
            <a:r>
              <a:rPr dirty="0" sz="2900" spc="125"/>
              <a:t>эту</a:t>
            </a:r>
            <a:r>
              <a:rPr dirty="0" sz="2900" spc="135"/>
              <a:t> </a:t>
            </a:r>
            <a:r>
              <a:rPr dirty="0" sz="2900" spc="150"/>
              <a:t>тему?</a:t>
            </a:r>
            <a:endParaRPr sz="29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33874" y="0"/>
              <a:ext cx="4910125" cy="51141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4917276" cy="5143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9807" y="4954656"/>
              <a:ext cx="1864385" cy="6957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4987594"/>
              <a:ext cx="9121140" cy="5080"/>
            </a:xfrm>
            <a:custGeom>
              <a:avLst/>
              <a:gdLst/>
              <a:ahLst/>
              <a:cxnLst/>
              <a:rect l="l" t="t" r="r" b="b"/>
              <a:pathLst>
                <a:path w="9121140" h="5079">
                  <a:moveTo>
                    <a:pt x="3458476" y="0"/>
                  </a:moveTo>
                  <a:lnTo>
                    <a:pt x="0" y="0"/>
                  </a:lnTo>
                  <a:lnTo>
                    <a:pt x="0" y="4762"/>
                  </a:lnTo>
                  <a:lnTo>
                    <a:pt x="3458476" y="4762"/>
                  </a:lnTo>
                  <a:lnTo>
                    <a:pt x="3458476" y="0"/>
                  </a:lnTo>
                  <a:close/>
                </a:path>
                <a:path w="9121140" h="5079">
                  <a:moveTo>
                    <a:pt x="9121089" y="0"/>
                  </a:moveTo>
                  <a:lnTo>
                    <a:pt x="5657837" y="0"/>
                  </a:lnTo>
                  <a:lnTo>
                    <a:pt x="5657837" y="4762"/>
                  </a:lnTo>
                  <a:lnTo>
                    <a:pt x="9121089" y="4762"/>
                  </a:lnTo>
                  <a:lnTo>
                    <a:pt x="9121089" y="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803930" y="1784752"/>
            <a:ext cx="236220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85">
                <a:solidFill>
                  <a:srgbClr val="837163"/>
                </a:solidFill>
                <a:latin typeface="Trebuchet MS"/>
                <a:cs typeface="Trebuchet MS"/>
              </a:rPr>
              <a:t>Тайминг</a:t>
            </a:r>
            <a:endParaRPr sz="45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9326" y="2661217"/>
            <a:ext cx="152971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404042"/>
                </a:solidFill>
                <a:latin typeface="Roboto"/>
                <a:cs typeface="Roboto"/>
              </a:rPr>
              <a:t>2</a:t>
            </a:r>
            <a:r>
              <a:rPr dirty="0" sz="4000" spc="-85">
                <a:solidFill>
                  <a:srgbClr val="404042"/>
                </a:solidFill>
                <a:latin typeface="Roboto"/>
                <a:cs typeface="Roboto"/>
              </a:rPr>
              <a:t> </a:t>
            </a:r>
            <a:r>
              <a:rPr dirty="0" sz="4000" spc="-30">
                <a:solidFill>
                  <a:srgbClr val="404042"/>
                </a:solidFill>
                <a:latin typeface="Roboto"/>
                <a:cs typeface="Roboto"/>
              </a:rPr>
              <a:t>часа</a:t>
            </a:r>
            <a:endParaRPr sz="40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28831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0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0" y="0"/>
                </a:lnTo>
                <a:lnTo>
                  <a:pt x="3095400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0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0" y="0"/>
                </a:lnTo>
                <a:lnTo>
                  <a:pt x="3095400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47938" y="4828831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5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5" y="0"/>
                </a:lnTo>
                <a:lnTo>
                  <a:pt x="3095405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47938" y="304782"/>
            <a:ext cx="3095625" cy="5080"/>
          </a:xfrm>
          <a:custGeom>
            <a:avLst/>
            <a:gdLst/>
            <a:ahLst/>
            <a:cxnLst/>
            <a:rect l="l" t="t" r="r" b="b"/>
            <a:pathLst>
              <a:path w="3095625" h="5079">
                <a:moveTo>
                  <a:pt x="3095405" y="4759"/>
                </a:moveTo>
                <a:lnTo>
                  <a:pt x="0" y="4759"/>
                </a:lnTo>
                <a:lnTo>
                  <a:pt x="0" y="0"/>
                </a:lnTo>
                <a:lnTo>
                  <a:pt x="3095405" y="0"/>
                </a:lnTo>
                <a:lnTo>
                  <a:pt x="3095405" y="4759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42759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66334" y="1334872"/>
            <a:ext cx="2011680" cy="680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265"/>
              <a:t>Стихии</a:t>
            </a:r>
            <a:endParaRPr sz="4300"/>
          </a:p>
        </p:txBody>
      </p:sp>
      <p:grpSp>
        <p:nvGrpSpPr>
          <p:cNvPr id="11" name="object 11"/>
          <p:cNvGrpSpPr/>
          <p:nvPr/>
        </p:nvGrpSpPr>
        <p:grpSpPr>
          <a:xfrm>
            <a:off x="926731" y="2683349"/>
            <a:ext cx="7294245" cy="1499235"/>
            <a:chOff x="926731" y="2683349"/>
            <a:chExt cx="7294245" cy="149923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62632" y="2683349"/>
              <a:ext cx="1520549" cy="14992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5917" y="2683350"/>
              <a:ext cx="1307755" cy="14992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6731" y="2683350"/>
              <a:ext cx="1290225" cy="14992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02142" y="2683350"/>
              <a:ext cx="1318504" cy="14992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3215" y="1220214"/>
            <a:ext cx="872490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2085" marR="5080" indent="-160020">
              <a:lnSpc>
                <a:spcPct val="114999"/>
              </a:lnSpc>
              <a:spcBef>
                <a:spcPts val="100"/>
              </a:spcBef>
            </a:pPr>
            <a:r>
              <a:rPr dirty="0" sz="1500" spc="-5">
                <a:latin typeface="Roboto"/>
                <a:cs typeface="Roboto"/>
              </a:rPr>
              <a:t>СУ</a:t>
            </a:r>
            <a:r>
              <a:rPr dirty="0" sz="1500" spc="-20">
                <a:latin typeface="Roboto"/>
                <a:cs typeface="Roboto"/>
              </a:rPr>
              <a:t>Х</a:t>
            </a:r>
            <a:r>
              <a:rPr dirty="0" sz="1500" spc="10">
                <a:latin typeface="Roboto"/>
                <a:cs typeface="Roboto"/>
              </a:rPr>
              <a:t>О</a:t>
            </a:r>
            <a:r>
              <a:rPr dirty="0" sz="1500" spc="-10">
                <a:latin typeface="Roboto"/>
                <a:cs typeface="Roboto"/>
              </a:rPr>
              <a:t>С</a:t>
            </a:r>
            <a:r>
              <a:rPr dirty="0" sz="1500">
                <a:latin typeface="Roboto"/>
                <a:cs typeface="Roboto"/>
              </a:rPr>
              <a:t>Т</a:t>
            </a:r>
            <a:r>
              <a:rPr dirty="0" sz="1500" spc="-5">
                <a:latin typeface="Roboto"/>
                <a:cs typeface="Roboto"/>
              </a:rPr>
              <a:t>Ь  </a:t>
            </a:r>
            <a:r>
              <a:rPr dirty="0" sz="1500" spc="15">
                <a:latin typeface="Roboto"/>
                <a:cs typeface="Roboto"/>
              </a:rPr>
              <a:t>ЖАРА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04877" y="219504"/>
            <a:ext cx="173482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25"/>
              <a:t>Стихии</a:t>
            </a:r>
            <a:endParaRPr sz="3700"/>
          </a:p>
        </p:txBody>
      </p:sp>
      <p:sp>
        <p:nvSpPr>
          <p:cNvPr id="4" name="object 4"/>
          <p:cNvSpPr txBox="1"/>
          <p:nvPr/>
        </p:nvSpPr>
        <p:spPr>
          <a:xfrm>
            <a:off x="668850" y="3187890"/>
            <a:ext cx="616585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3815" marR="5080" indent="-31750">
              <a:lnSpc>
                <a:spcPct val="114999"/>
              </a:lnSpc>
              <a:spcBef>
                <a:spcPts val="100"/>
              </a:spcBef>
            </a:pPr>
            <a:r>
              <a:rPr dirty="0" sz="1500" spc="-15">
                <a:latin typeface="Roboto"/>
                <a:cs typeface="Roboto"/>
              </a:rPr>
              <a:t>В</a:t>
            </a:r>
            <a:r>
              <a:rPr dirty="0" sz="1500">
                <a:latin typeface="Roboto"/>
                <a:cs typeface="Roboto"/>
              </a:rPr>
              <a:t>Л</a:t>
            </a:r>
            <a:r>
              <a:rPr dirty="0" sz="1500" spc="25">
                <a:latin typeface="Roboto"/>
                <a:cs typeface="Roboto"/>
              </a:rPr>
              <a:t>А</a:t>
            </a:r>
            <a:r>
              <a:rPr dirty="0" sz="1500" spc="-135">
                <a:latin typeface="Roboto"/>
                <a:cs typeface="Roboto"/>
              </a:rPr>
              <a:t>Г</a:t>
            </a:r>
            <a:r>
              <a:rPr dirty="0" sz="1500" spc="15">
                <a:latin typeface="Roboto"/>
                <a:cs typeface="Roboto"/>
              </a:rPr>
              <a:t>А  </a:t>
            </a:r>
            <a:r>
              <a:rPr dirty="0" sz="1500" spc="15">
                <a:latin typeface="Roboto"/>
                <a:cs typeface="Roboto"/>
              </a:rPr>
              <a:t>ЖАРА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84089" y="1220214"/>
            <a:ext cx="676275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" marR="5080" indent="-29845">
              <a:lnSpc>
                <a:spcPct val="114999"/>
              </a:lnSpc>
              <a:spcBef>
                <a:spcPts val="100"/>
              </a:spcBef>
            </a:pPr>
            <a:r>
              <a:rPr dirty="0" sz="1500" spc="-30">
                <a:latin typeface="Roboto"/>
                <a:cs typeface="Roboto"/>
              </a:rPr>
              <a:t>Х</a:t>
            </a:r>
            <a:r>
              <a:rPr dirty="0" sz="1500" spc="-20">
                <a:latin typeface="Roboto"/>
                <a:cs typeface="Roboto"/>
              </a:rPr>
              <a:t>О</a:t>
            </a:r>
            <a:r>
              <a:rPr dirty="0" sz="1500">
                <a:latin typeface="Roboto"/>
                <a:cs typeface="Roboto"/>
              </a:rPr>
              <a:t>Л</a:t>
            </a:r>
            <a:r>
              <a:rPr dirty="0" sz="1500" spc="-20">
                <a:latin typeface="Roboto"/>
                <a:cs typeface="Roboto"/>
              </a:rPr>
              <a:t>О</a:t>
            </a:r>
            <a:r>
              <a:rPr dirty="0" sz="1500" spc="-15">
                <a:latin typeface="Roboto"/>
                <a:cs typeface="Roboto"/>
              </a:rPr>
              <a:t>Д  </a:t>
            </a:r>
            <a:r>
              <a:rPr dirty="0" sz="1500" spc="-20">
                <a:latin typeface="Roboto"/>
                <a:cs typeface="Roboto"/>
              </a:rPr>
              <a:t>ВЛАГА</a:t>
            </a:r>
            <a:endParaRPr sz="1500">
              <a:latin typeface="Roboto"/>
              <a:cs typeface="Roboto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08265" y="3187890"/>
            <a:ext cx="872490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0489" marR="5080" indent="-98425">
              <a:lnSpc>
                <a:spcPct val="114999"/>
              </a:lnSpc>
              <a:spcBef>
                <a:spcPts val="100"/>
              </a:spcBef>
            </a:pPr>
            <a:r>
              <a:rPr dirty="0" sz="1500" spc="-5">
                <a:latin typeface="Roboto"/>
                <a:cs typeface="Roboto"/>
              </a:rPr>
              <a:t>СУ</a:t>
            </a:r>
            <a:r>
              <a:rPr dirty="0" sz="1500" spc="-20">
                <a:latin typeface="Roboto"/>
                <a:cs typeface="Roboto"/>
              </a:rPr>
              <a:t>Х</a:t>
            </a:r>
            <a:r>
              <a:rPr dirty="0" sz="1500" spc="10">
                <a:latin typeface="Roboto"/>
                <a:cs typeface="Roboto"/>
              </a:rPr>
              <a:t>О</a:t>
            </a:r>
            <a:r>
              <a:rPr dirty="0" sz="1500" spc="-10">
                <a:latin typeface="Roboto"/>
                <a:cs typeface="Roboto"/>
              </a:rPr>
              <a:t>С</a:t>
            </a:r>
            <a:r>
              <a:rPr dirty="0" sz="1500">
                <a:latin typeface="Roboto"/>
                <a:cs typeface="Roboto"/>
              </a:rPr>
              <a:t>Т</a:t>
            </a:r>
            <a:r>
              <a:rPr dirty="0" sz="1500" spc="-5">
                <a:latin typeface="Roboto"/>
                <a:cs typeface="Roboto"/>
              </a:rPr>
              <a:t>Ь  </a:t>
            </a:r>
            <a:r>
              <a:rPr dirty="0" sz="1500" spc="-20">
                <a:latin typeface="Roboto"/>
                <a:cs typeface="Roboto"/>
              </a:rPr>
              <a:t>ХОЛОД</a:t>
            </a:r>
            <a:endParaRPr sz="150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1043" y="1236724"/>
            <a:ext cx="5060007" cy="35457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46782" y="3531865"/>
            <a:ext cx="996036" cy="129084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2410" y="1879176"/>
            <a:ext cx="994679" cy="103899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17771" y="1597227"/>
            <a:ext cx="1009148" cy="12908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9275" y="3784910"/>
            <a:ext cx="996050" cy="103898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661" y="0"/>
                  </a:moveTo>
                  <a:lnTo>
                    <a:pt x="181025" y="0"/>
                  </a:lnTo>
                  <a:lnTo>
                    <a:pt x="185369" y="571"/>
                  </a:lnTo>
                  <a:lnTo>
                    <a:pt x="189661" y="0"/>
                  </a:lnTo>
                  <a:close/>
                </a:path>
                <a:path w="370205" h="514984">
                  <a:moveTo>
                    <a:pt x="369824" y="252984"/>
                  </a:moveTo>
                  <a:lnTo>
                    <a:pt x="368833" y="252730"/>
                  </a:lnTo>
                  <a:lnTo>
                    <a:pt x="368833" y="256882"/>
                  </a:lnTo>
                  <a:lnTo>
                    <a:pt x="368820" y="257200"/>
                  </a:lnTo>
                  <a:lnTo>
                    <a:pt x="368084" y="252984"/>
                  </a:lnTo>
                  <a:lnTo>
                    <a:pt x="365340" y="253568"/>
                  </a:lnTo>
                  <a:lnTo>
                    <a:pt x="368084" y="252984"/>
                  </a:lnTo>
                  <a:lnTo>
                    <a:pt x="368795" y="257022"/>
                  </a:lnTo>
                  <a:lnTo>
                    <a:pt x="368833" y="256882"/>
                  </a:lnTo>
                  <a:lnTo>
                    <a:pt x="368833" y="252730"/>
                  </a:lnTo>
                  <a:lnTo>
                    <a:pt x="351815" y="248361"/>
                  </a:lnTo>
                  <a:lnTo>
                    <a:pt x="333654" y="243166"/>
                  </a:lnTo>
                  <a:lnTo>
                    <a:pt x="282219" y="222377"/>
                  </a:lnTo>
                  <a:lnTo>
                    <a:pt x="244475" y="195795"/>
                  </a:lnTo>
                  <a:lnTo>
                    <a:pt x="262953" y="221792"/>
                  </a:lnTo>
                  <a:lnTo>
                    <a:pt x="312712" y="244894"/>
                  </a:lnTo>
                  <a:lnTo>
                    <a:pt x="349059" y="256882"/>
                  </a:lnTo>
                  <a:lnTo>
                    <a:pt x="346011" y="257606"/>
                  </a:lnTo>
                  <a:lnTo>
                    <a:pt x="337566" y="259918"/>
                  </a:lnTo>
                  <a:lnTo>
                    <a:pt x="328244" y="262229"/>
                  </a:lnTo>
                  <a:lnTo>
                    <a:pt x="297129" y="273202"/>
                  </a:lnTo>
                  <a:lnTo>
                    <a:pt x="255358" y="294576"/>
                  </a:lnTo>
                  <a:lnTo>
                    <a:pt x="222834" y="330962"/>
                  </a:lnTo>
                  <a:lnTo>
                    <a:pt x="205244" y="377164"/>
                  </a:lnTo>
                  <a:lnTo>
                    <a:pt x="192836" y="428574"/>
                  </a:lnTo>
                  <a:lnTo>
                    <a:pt x="184797" y="477024"/>
                  </a:lnTo>
                  <a:lnTo>
                    <a:pt x="184658" y="475932"/>
                  </a:lnTo>
                  <a:lnTo>
                    <a:pt x="177114" y="428574"/>
                  </a:lnTo>
                  <a:lnTo>
                    <a:pt x="164973" y="377164"/>
                  </a:lnTo>
                  <a:lnTo>
                    <a:pt x="147421" y="330962"/>
                  </a:lnTo>
                  <a:lnTo>
                    <a:pt x="114795" y="294576"/>
                  </a:lnTo>
                  <a:lnTo>
                    <a:pt x="72948" y="273773"/>
                  </a:lnTo>
                  <a:lnTo>
                    <a:pt x="41656" y="263385"/>
                  </a:lnTo>
                  <a:lnTo>
                    <a:pt x="32270" y="260489"/>
                  </a:lnTo>
                  <a:lnTo>
                    <a:pt x="23761" y="258178"/>
                  </a:lnTo>
                  <a:lnTo>
                    <a:pt x="21513" y="257657"/>
                  </a:lnTo>
                  <a:lnTo>
                    <a:pt x="24282" y="257022"/>
                  </a:lnTo>
                  <a:lnTo>
                    <a:pt x="32956" y="254711"/>
                  </a:lnTo>
                  <a:lnTo>
                    <a:pt x="36779" y="253555"/>
                  </a:lnTo>
                  <a:lnTo>
                    <a:pt x="42532" y="251828"/>
                  </a:lnTo>
                  <a:lnTo>
                    <a:pt x="96393" y="229882"/>
                  </a:lnTo>
                  <a:lnTo>
                    <a:pt x="134315" y="201574"/>
                  </a:lnTo>
                  <a:lnTo>
                    <a:pt x="160362" y="150749"/>
                  </a:lnTo>
                  <a:lnTo>
                    <a:pt x="173824" y="101079"/>
                  </a:lnTo>
                  <a:lnTo>
                    <a:pt x="185051" y="38696"/>
                  </a:lnTo>
                  <a:lnTo>
                    <a:pt x="186143" y="30657"/>
                  </a:lnTo>
                  <a:lnTo>
                    <a:pt x="186613" y="33502"/>
                  </a:lnTo>
                  <a:lnTo>
                    <a:pt x="188963" y="49098"/>
                  </a:lnTo>
                  <a:lnTo>
                    <a:pt x="193294" y="77978"/>
                  </a:lnTo>
                  <a:lnTo>
                    <a:pt x="197700" y="105117"/>
                  </a:lnTo>
                  <a:lnTo>
                    <a:pt x="206032" y="141503"/>
                  </a:lnTo>
                  <a:lnTo>
                    <a:pt x="213817" y="163461"/>
                  </a:lnTo>
                  <a:lnTo>
                    <a:pt x="224243" y="183667"/>
                  </a:lnTo>
                  <a:lnTo>
                    <a:pt x="238061" y="201574"/>
                  </a:lnTo>
                  <a:lnTo>
                    <a:pt x="244475" y="195795"/>
                  </a:lnTo>
                  <a:lnTo>
                    <a:pt x="231635" y="179057"/>
                  </a:lnTo>
                  <a:lnTo>
                    <a:pt x="221843" y="159994"/>
                  </a:lnTo>
                  <a:lnTo>
                    <a:pt x="208699" y="116090"/>
                  </a:lnTo>
                  <a:lnTo>
                    <a:pt x="197599" y="47942"/>
                  </a:lnTo>
                  <a:lnTo>
                    <a:pt x="195224" y="32346"/>
                  </a:lnTo>
                  <a:lnTo>
                    <a:pt x="192620" y="16167"/>
                  </a:lnTo>
                  <a:lnTo>
                    <a:pt x="189661" y="0"/>
                  </a:lnTo>
                  <a:lnTo>
                    <a:pt x="186232" y="685"/>
                  </a:lnTo>
                  <a:lnTo>
                    <a:pt x="181025" y="0"/>
                  </a:lnTo>
                  <a:lnTo>
                    <a:pt x="180568" y="4622"/>
                  </a:lnTo>
                  <a:lnTo>
                    <a:pt x="179920" y="10388"/>
                  </a:lnTo>
                  <a:lnTo>
                    <a:pt x="179412" y="14439"/>
                  </a:lnTo>
                  <a:lnTo>
                    <a:pt x="178816" y="19634"/>
                  </a:lnTo>
                  <a:lnTo>
                    <a:pt x="171742" y="66421"/>
                  </a:lnTo>
                  <a:lnTo>
                    <a:pt x="156984" y="132270"/>
                  </a:lnTo>
                  <a:lnTo>
                    <a:pt x="134569" y="187134"/>
                  </a:lnTo>
                  <a:lnTo>
                    <a:pt x="92265" y="222377"/>
                  </a:lnTo>
                  <a:lnTo>
                    <a:pt x="49949" y="240271"/>
                  </a:lnTo>
                  <a:lnTo>
                    <a:pt x="22072" y="248361"/>
                  </a:lnTo>
                  <a:lnTo>
                    <a:pt x="14643" y="250672"/>
                  </a:lnTo>
                  <a:lnTo>
                    <a:pt x="10109" y="251828"/>
                  </a:lnTo>
                  <a:lnTo>
                    <a:pt x="2628" y="252984"/>
                  </a:lnTo>
                  <a:lnTo>
                    <a:pt x="1485" y="253238"/>
                  </a:lnTo>
                  <a:lnTo>
                    <a:pt x="1485" y="253568"/>
                  </a:lnTo>
                  <a:lnTo>
                    <a:pt x="825" y="257606"/>
                  </a:lnTo>
                  <a:lnTo>
                    <a:pt x="774" y="258178"/>
                  </a:lnTo>
                  <a:lnTo>
                    <a:pt x="749" y="258038"/>
                  </a:lnTo>
                  <a:lnTo>
                    <a:pt x="1485" y="253568"/>
                  </a:lnTo>
                  <a:lnTo>
                    <a:pt x="1485" y="253238"/>
                  </a:lnTo>
                  <a:lnTo>
                    <a:pt x="50" y="253555"/>
                  </a:lnTo>
                  <a:lnTo>
                    <a:pt x="63" y="262229"/>
                  </a:lnTo>
                  <a:lnTo>
                    <a:pt x="2641" y="262801"/>
                  </a:lnTo>
                  <a:lnTo>
                    <a:pt x="9982" y="263956"/>
                  </a:lnTo>
                  <a:lnTo>
                    <a:pt x="14427" y="265112"/>
                  </a:lnTo>
                  <a:lnTo>
                    <a:pt x="21717" y="266852"/>
                  </a:lnTo>
                  <a:lnTo>
                    <a:pt x="30048" y="269151"/>
                  </a:lnTo>
                  <a:lnTo>
                    <a:pt x="39243" y="271462"/>
                  </a:lnTo>
                  <a:lnTo>
                    <a:pt x="90665" y="291109"/>
                  </a:lnTo>
                  <a:lnTo>
                    <a:pt x="125730" y="314782"/>
                  </a:lnTo>
                  <a:lnTo>
                    <a:pt x="151523" y="363308"/>
                  </a:lnTo>
                  <a:lnTo>
                    <a:pt x="165087" y="413550"/>
                  </a:lnTo>
                  <a:lnTo>
                    <a:pt x="176009" y="477088"/>
                  </a:lnTo>
                  <a:lnTo>
                    <a:pt x="178828" y="500189"/>
                  </a:lnTo>
                  <a:lnTo>
                    <a:pt x="179285" y="504240"/>
                  </a:lnTo>
                  <a:lnTo>
                    <a:pt x="179870" y="510019"/>
                  </a:lnTo>
                  <a:lnTo>
                    <a:pt x="180289" y="514629"/>
                  </a:lnTo>
                  <a:lnTo>
                    <a:pt x="184632" y="514629"/>
                  </a:lnTo>
                  <a:lnTo>
                    <a:pt x="186080" y="514438"/>
                  </a:lnTo>
                  <a:lnTo>
                    <a:pt x="188976" y="514629"/>
                  </a:lnTo>
                  <a:lnTo>
                    <a:pt x="189445" y="510019"/>
                  </a:lnTo>
                  <a:lnTo>
                    <a:pt x="190080" y="504240"/>
                  </a:lnTo>
                  <a:lnTo>
                    <a:pt x="190576" y="500189"/>
                  </a:lnTo>
                  <a:lnTo>
                    <a:pt x="191173" y="494995"/>
                  </a:lnTo>
                  <a:lnTo>
                    <a:pt x="198323" y="447052"/>
                  </a:lnTo>
                  <a:lnTo>
                    <a:pt x="209016" y="396227"/>
                  </a:lnTo>
                  <a:lnTo>
                    <a:pt x="224409" y="348284"/>
                  </a:lnTo>
                  <a:lnTo>
                    <a:pt x="244398" y="314782"/>
                  </a:lnTo>
                  <a:lnTo>
                    <a:pt x="279539" y="290525"/>
                  </a:lnTo>
                  <a:lnTo>
                    <a:pt x="320916" y="273773"/>
                  </a:lnTo>
                  <a:lnTo>
                    <a:pt x="330682" y="270891"/>
                  </a:lnTo>
                  <a:lnTo>
                    <a:pt x="339788" y="267995"/>
                  </a:lnTo>
                  <a:lnTo>
                    <a:pt x="348056" y="266268"/>
                  </a:lnTo>
                  <a:lnTo>
                    <a:pt x="355269" y="264541"/>
                  </a:lnTo>
                  <a:lnTo>
                    <a:pt x="359689" y="263385"/>
                  </a:lnTo>
                  <a:lnTo>
                    <a:pt x="366953" y="262229"/>
                  </a:lnTo>
                  <a:lnTo>
                    <a:pt x="369493" y="261645"/>
                  </a:lnTo>
                  <a:lnTo>
                    <a:pt x="369824" y="252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7" y="219504"/>
            <a:ext cx="173482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25"/>
              <a:t>Стихии</a:t>
            </a:r>
            <a:endParaRPr sz="3700"/>
          </a:p>
        </p:txBody>
      </p:sp>
      <p:sp>
        <p:nvSpPr>
          <p:cNvPr id="6" name="object 6"/>
          <p:cNvSpPr txBox="1"/>
          <p:nvPr/>
        </p:nvSpPr>
        <p:spPr>
          <a:xfrm>
            <a:off x="693248" y="1098888"/>
            <a:ext cx="7956550" cy="1823720"/>
          </a:xfrm>
          <a:prstGeom prst="rect">
            <a:avLst/>
          </a:prstGeom>
        </p:spPr>
        <p:txBody>
          <a:bodyPr wrap="square" lIns="0" tIns="51435" rIns="0" bIns="0" rtlCol="0" vert="horz">
            <a:spAutoFit/>
          </a:bodyPr>
          <a:lstStyle/>
          <a:p>
            <a:pPr marL="269875">
              <a:lnSpc>
                <a:spcPct val="100000"/>
              </a:lnSpc>
              <a:spcBef>
                <a:spcPts val="405"/>
              </a:spcBef>
            </a:pP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Каждый 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знак</a:t>
            </a:r>
            <a:r>
              <a:rPr dirty="0" sz="17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45">
                <a:solidFill>
                  <a:srgbClr val="424242"/>
                </a:solidFill>
                <a:latin typeface="Roboto"/>
                <a:cs typeface="Roboto"/>
              </a:rPr>
              <a:t>Зодиака</a:t>
            </a: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"/>
                <a:cs typeface="Roboto"/>
              </a:rPr>
              <a:t>относится</a:t>
            </a: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"/>
                <a:cs typeface="Roboto"/>
              </a:rPr>
              <a:t>к</a:t>
            </a:r>
            <a:r>
              <a:rPr dirty="0" sz="17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60">
                <a:solidFill>
                  <a:srgbClr val="424242"/>
                </a:solidFill>
                <a:latin typeface="Roboto"/>
                <a:cs typeface="Roboto"/>
              </a:rPr>
              <a:t>какой-то</a:t>
            </a: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"/>
                <a:cs typeface="Roboto"/>
              </a:rPr>
              <a:t>стихии.</a:t>
            </a:r>
            <a:endParaRPr sz="1700">
              <a:latin typeface="Roboto"/>
              <a:cs typeface="Roboto"/>
            </a:endParaRPr>
          </a:p>
          <a:p>
            <a:pPr marL="269875" marR="540385">
              <a:lnSpc>
                <a:spcPct val="114999"/>
              </a:lnSpc>
            </a:pP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соединить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воображаемой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линией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знаки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одной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стихии,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45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Зодиакальном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круге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образуется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четыре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равносторонних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треугольника.</a:t>
            </a:r>
            <a:endParaRPr sz="1700">
              <a:latin typeface="Roboto Lt"/>
              <a:cs typeface="Roboto Lt"/>
            </a:endParaRPr>
          </a:p>
          <a:p>
            <a:pPr marL="269875">
              <a:lnSpc>
                <a:spcPct val="100000"/>
              </a:lnSpc>
              <a:spcBef>
                <a:spcPts val="905"/>
              </a:spcBef>
            </a:pP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Их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 Lt"/>
                <a:cs typeface="Roboto Lt"/>
              </a:rPr>
              <a:t>так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называют </a:t>
            </a:r>
            <a:r>
              <a:rPr dirty="0" sz="1700" spc="-75">
                <a:solidFill>
                  <a:srgbClr val="424242"/>
                </a:solidFill>
                <a:latin typeface="Roboto Lt"/>
                <a:cs typeface="Roboto Lt"/>
              </a:rPr>
              <a:t>—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tabLst>
                <a:tab pos="2134235" algn="l"/>
                <a:tab pos="4237990" algn="l"/>
                <a:tab pos="6281420" algn="l"/>
              </a:tabLst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ТРИГОН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ОГНЯ	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ТРИГОН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ВОДЫ	ТРИГОН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ЗЕМЛИ	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ТРИГОН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ВОЗДУХА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23778" y="3041860"/>
            <a:ext cx="1752193" cy="17006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4787" y="3041860"/>
            <a:ext cx="1759812" cy="170064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75151" y="3041850"/>
            <a:ext cx="1759822" cy="17006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34153" y="3041850"/>
            <a:ext cx="1745034" cy="170066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50999" y="1615789"/>
            <a:ext cx="4620260" cy="265430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лидеры,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сила,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энергия</a:t>
            </a:r>
            <a:endParaRPr sz="1500">
              <a:latin typeface="Roboto Lt"/>
              <a:cs typeface="Roboto Lt"/>
            </a:endParaRPr>
          </a:p>
          <a:p>
            <a:pPr marL="12700" marR="725805">
              <a:lnSpc>
                <a:spcPct val="114999"/>
              </a:lnSpc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мощь,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бесстрашие,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откровенность,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прямота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резкость,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грубость</a:t>
            </a:r>
            <a:endParaRPr sz="1500">
              <a:latin typeface="Roboto Lt"/>
              <a:cs typeface="Roboto Lt"/>
            </a:endParaRPr>
          </a:p>
          <a:p>
            <a:pPr marL="12700" marR="716915">
              <a:lnSpc>
                <a:spcPct val="114999"/>
              </a:lnSpc>
            </a:pP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физическая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активность,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предприимчивость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энтузиазм,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горячность,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вспыльчивость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импульсивность, воинственность,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агрессивность</a:t>
            </a:r>
            <a:endParaRPr sz="1500">
              <a:latin typeface="Roboto Lt"/>
              <a:cs typeface="Roboto Lt"/>
            </a:endParaRPr>
          </a:p>
          <a:p>
            <a:pPr marL="12700" marR="703580">
              <a:lnSpc>
                <a:spcPct val="114999"/>
              </a:lnSpc>
            </a:pP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умение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командовать,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управлять,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подчинять,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завоевывать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демонстративность,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наглость,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хамство,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честолюбие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7" y="277286"/>
            <a:ext cx="6095365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0"/>
              <a:t>Тригон</a:t>
            </a:r>
            <a:r>
              <a:rPr dirty="0" sz="2900" spc="135"/>
              <a:t> </a:t>
            </a:r>
            <a:r>
              <a:rPr dirty="0" sz="2900" spc="-25"/>
              <a:t>огня:</a:t>
            </a:r>
            <a:r>
              <a:rPr dirty="0" sz="2900" spc="135"/>
              <a:t> </a:t>
            </a:r>
            <a:r>
              <a:rPr dirty="0" sz="2900" spc="85"/>
              <a:t>Овен,</a:t>
            </a:r>
            <a:r>
              <a:rPr dirty="0" sz="2900" spc="140"/>
              <a:t> </a:t>
            </a:r>
            <a:r>
              <a:rPr dirty="0" sz="2900" spc="35"/>
              <a:t>Лев,</a:t>
            </a:r>
            <a:r>
              <a:rPr dirty="0" sz="2900" spc="135"/>
              <a:t> </a:t>
            </a:r>
            <a:r>
              <a:rPr dirty="0" sz="2900" spc="175"/>
              <a:t>Стрелец</a:t>
            </a:r>
            <a:endParaRPr sz="29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1710828"/>
            <a:ext cx="170299" cy="192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239702"/>
            <a:ext cx="170299" cy="1929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757484"/>
            <a:ext cx="170299" cy="1929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558232"/>
            <a:ext cx="170299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078202"/>
            <a:ext cx="170299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8625" y="2430458"/>
            <a:ext cx="2266949" cy="219074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20350" y="1462318"/>
            <a:ext cx="667059" cy="56706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87604" y="1476770"/>
            <a:ext cx="609705" cy="56704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99137" y="1462924"/>
            <a:ext cx="463308" cy="56585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661" y="0"/>
                  </a:moveTo>
                  <a:lnTo>
                    <a:pt x="181025" y="0"/>
                  </a:lnTo>
                  <a:lnTo>
                    <a:pt x="185369" y="571"/>
                  </a:lnTo>
                  <a:lnTo>
                    <a:pt x="189661" y="0"/>
                  </a:lnTo>
                  <a:close/>
                </a:path>
                <a:path w="370205" h="514984">
                  <a:moveTo>
                    <a:pt x="369824" y="252984"/>
                  </a:moveTo>
                  <a:lnTo>
                    <a:pt x="368833" y="252730"/>
                  </a:lnTo>
                  <a:lnTo>
                    <a:pt x="368833" y="256882"/>
                  </a:lnTo>
                  <a:lnTo>
                    <a:pt x="368820" y="257200"/>
                  </a:lnTo>
                  <a:lnTo>
                    <a:pt x="368084" y="252984"/>
                  </a:lnTo>
                  <a:lnTo>
                    <a:pt x="365340" y="253568"/>
                  </a:lnTo>
                  <a:lnTo>
                    <a:pt x="368084" y="252984"/>
                  </a:lnTo>
                  <a:lnTo>
                    <a:pt x="368795" y="257022"/>
                  </a:lnTo>
                  <a:lnTo>
                    <a:pt x="368833" y="256882"/>
                  </a:lnTo>
                  <a:lnTo>
                    <a:pt x="368833" y="252730"/>
                  </a:lnTo>
                  <a:lnTo>
                    <a:pt x="351815" y="248361"/>
                  </a:lnTo>
                  <a:lnTo>
                    <a:pt x="333654" y="243166"/>
                  </a:lnTo>
                  <a:lnTo>
                    <a:pt x="282219" y="222377"/>
                  </a:lnTo>
                  <a:lnTo>
                    <a:pt x="244475" y="195795"/>
                  </a:lnTo>
                  <a:lnTo>
                    <a:pt x="262953" y="221792"/>
                  </a:lnTo>
                  <a:lnTo>
                    <a:pt x="312712" y="244894"/>
                  </a:lnTo>
                  <a:lnTo>
                    <a:pt x="349059" y="256882"/>
                  </a:lnTo>
                  <a:lnTo>
                    <a:pt x="346011" y="257606"/>
                  </a:lnTo>
                  <a:lnTo>
                    <a:pt x="337566" y="259918"/>
                  </a:lnTo>
                  <a:lnTo>
                    <a:pt x="328244" y="262229"/>
                  </a:lnTo>
                  <a:lnTo>
                    <a:pt x="297129" y="273202"/>
                  </a:lnTo>
                  <a:lnTo>
                    <a:pt x="255358" y="294576"/>
                  </a:lnTo>
                  <a:lnTo>
                    <a:pt x="222834" y="330962"/>
                  </a:lnTo>
                  <a:lnTo>
                    <a:pt x="205244" y="377164"/>
                  </a:lnTo>
                  <a:lnTo>
                    <a:pt x="192836" y="428574"/>
                  </a:lnTo>
                  <a:lnTo>
                    <a:pt x="184797" y="477024"/>
                  </a:lnTo>
                  <a:lnTo>
                    <a:pt x="184658" y="475932"/>
                  </a:lnTo>
                  <a:lnTo>
                    <a:pt x="177114" y="428574"/>
                  </a:lnTo>
                  <a:lnTo>
                    <a:pt x="164973" y="377164"/>
                  </a:lnTo>
                  <a:lnTo>
                    <a:pt x="147421" y="330962"/>
                  </a:lnTo>
                  <a:lnTo>
                    <a:pt x="114795" y="294576"/>
                  </a:lnTo>
                  <a:lnTo>
                    <a:pt x="72948" y="273773"/>
                  </a:lnTo>
                  <a:lnTo>
                    <a:pt x="41656" y="263385"/>
                  </a:lnTo>
                  <a:lnTo>
                    <a:pt x="32270" y="260489"/>
                  </a:lnTo>
                  <a:lnTo>
                    <a:pt x="23761" y="258178"/>
                  </a:lnTo>
                  <a:lnTo>
                    <a:pt x="21513" y="257657"/>
                  </a:lnTo>
                  <a:lnTo>
                    <a:pt x="24282" y="257022"/>
                  </a:lnTo>
                  <a:lnTo>
                    <a:pt x="32956" y="254711"/>
                  </a:lnTo>
                  <a:lnTo>
                    <a:pt x="36779" y="253555"/>
                  </a:lnTo>
                  <a:lnTo>
                    <a:pt x="42532" y="251828"/>
                  </a:lnTo>
                  <a:lnTo>
                    <a:pt x="96393" y="229882"/>
                  </a:lnTo>
                  <a:lnTo>
                    <a:pt x="134315" y="201574"/>
                  </a:lnTo>
                  <a:lnTo>
                    <a:pt x="160362" y="150749"/>
                  </a:lnTo>
                  <a:lnTo>
                    <a:pt x="173824" y="101079"/>
                  </a:lnTo>
                  <a:lnTo>
                    <a:pt x="185051" y="38696"/>
                  </a:lnTo>
                  <a:lnTo>
                    <a:pt x="186143" y="30657"/>
                  </a:lnTo>
                  <a:lnTo>
                    <a:pt x="186613" y="33502"/>
                  </a:lnTo>
                  <a:lnTo>
                    <a:pt x="188963" y="49098"/>
                  </a:lnTo>
                  <a:lnTo>
                    <a:pt x="193294" y="77978"/>
                  </a:lnTo>
                  <a:lnTo>
                    <a:pt x="197700" y="105117"/>
                  </a:lnTo>
                  <a:lnTo>
                    <a:pt x="206032" y="141503"/>
                  </a:lnTo>
                  <a:lnTo>
                    <a:pt x="213817" y="163461"/>
                  </a:lnTo>
                  <a:lnTo>
                    <a:pt x="224243" y="183667"/>
                  </a:lnTo>
                  <a:lnTo>
                    <a:pt x="238061" y="201574"/>
                  </a:lnTo>
                  <a:lnTo>
                    <a:pt x="244475" y="195795"/>
                  </a:lnTo>
                  <a:lnTo>
                    <a:pt x="231635" y="179057"/>
                  </a:lnTo>
                  <a:lnTo>
                    <a:pt x="221843" y="159994"/>
                  </a:lnTo>
                  <a:lnTo>
                    <a:pt x="208699" y="116090"/>
                  </a:lnTo>
                  <a:lnTo>
                    <a:pt x="197599" y="47942"/>
                  </a:lnTo>
                  <a:lnTo>
                    <a:pt x="195224" y="32346"/>
                  </a:lnTo>
                  <a:lnTo>
                    <a:pt x="192620" y="16167"/>
                  </a:lnTo>
                  <a:lnTo>
                    <a:pt x="189661" y="0"/>
                  </a:lnTo>
                  <a:lnTo>
                    <a:pt x="186232" y="685"/>
                  </a:lnTo>
                  <a:lnTo>
                    <a:pt x="181025" y="0"/>
                  </a:lnTo>
                  <a:lnTo>
                    <a:pt x="180568" y="4622"/>
                  </a:lnTo>
                  <a:lnTo>
                    <a:pt x="179920" y="10388"/>
                  </a:lnTo>
                  <a:lnTo>
                    <a:pt x="179412" y="14439"/>
                  </a:lnTo>
                  <a:lnTo>
                    <a:pt x="178816" y="19634"/>
                  </a:lnTo>
                  <a:lnTo>
                    <a:pt x="171742" y="66421"/>
                  </a:lnTo>
                  <a:lnTo>
                    <a:pt x="156984" y="132270"/>
                  </a:lnTo>
                  <a:lnTo>
                    <a:pt x="134569" y="187134"/>
                  </a:lnTo>
                  <a:lnTo>
                    <a:pt x="92265" y="222377"/>
                  </a:lnTo>
                  <a:lnTo>
                    <a:pt x="49949" y="240271"/>
                  </a:lnTo>
                  <a:lnTo>
                    <a:pt x="22072" y="248361"/>
                  </a:lnTo>
                  <a:lnTo>
                    <a:pt x="14643" y="250672"/>
                  </a:lnTo>
                  <a:lnTo>
                    <a:pt x="10109" y="251828"/>
                  </a:lnTo>
                  <a:lnTo>
                    <a:pt x="2628" y="252984"/>
                  </a:lnTo>
                  <a:lnTo>
                    <a:pt x="1485" y="253238"/>
                  </a:lnTo>
                  <a:lnTo>
                    <a:pt x="1485" y="253568"/>
                  </a:lnTo>
                  <a:lnTo>
                    <a:pt x="825" y="257606"/>
                  </a:lnTo>
                  <a:lnTo>
                    <a:pt x="774" y="258178"/>
                  </a:lnTo>
                  <a:lnTo>
                    <a:pt x="749" y="258038"/>
                  </a:lnTo>
                  <a:lnTo>
                    <a:pt x="1485" y="253568"/>
                  </a:lnTo>
                  <a:lnTo>
                    <a:pt x="1485" y="253238"/>
                  </a:lnTo>
                  <a:lnTo>
                    <a:pt x="50" y="253555"/>
                  </a:lnTo>
                  <a:lnTo>
                    <a:pt x="63" y="262229"/>
                  </a:lnTo>
                  <a:lnTo>
                    <a:pt x="2641" y="262801"/>
                  </a:lnTo>
                  <a:lnTo>
                    <a:pt x="9982" y="263956"/>
                  </a:lnTo>
                  <a:lnTo>
                    <a:pt x="14427" y="265112"/>
                  </a:lnTo>
                  <a:lnTo>
                    <a:pt x="21717" y="266852"/>
                  </a:lnTo>
                  <a:lnTo>
                    <a:pt x="30048" y="269151"/>
                  </a:lnTo>
                  <a:lnTo>
                    <a:pt x="39243" y="271462"/>
                  </a:lnTo>
                  <a:lnTo>
                    <a:pt x="90665" y="291109"/>
                  </a:lnTo>
                  <a:lnTo>
                    <a:pt x="125730" y="314782"/>
                  </a:lnTo>
                  <a:lnTo>
                    <a:pt x="151523" y="363308"/>
                  </a:lnTo>
                  <a:lnTo>
                    <a:pt x="165087" y="413550"/>
                  </a:lnTo>
                  <a:lnTo>
                    <a:pt x="176009" y="477088"/>
                  </a:lnTo>
                  <a:lnTo>
                    <a:pt x="178828" y="500189"/>
                  </a:lnTo>
                  <a:lnTo>
                    <a:pt x="179285" y="504240"/>
                  </a:lnTo>
                  <a:lnTo>
                    <a:pt x="179870" y="510019"/>
                  </a:lnTo>
                  <a:lnTo>
                    <a:pt x="180289" y="514629"/>
                  </a:lnTo>
                  <a:lnTo>
                    <a:pt x="184632" y="514629"/>
                  </a:lnTo>
                  <a:lnTo>
                    <a:pt x="186080" y="514438"/>
                  </a:lnTo>
                  <a:lnTo>
                    <a:pt x="188976" y="514629"/>
                  </a:lnTo>
                  <a:lnTo>
                    <a:pt x="189445" y="510019"/>
                  </a:lnTo>
                  <a:lnTo>
                    <a:pt x="190080" y="504240"/>
                  </a:lnTo>
                  <a:lnTo>
                    <a:pt x="190576" y="500189"/>
                  </a:lnTo>
                  <a:lnTo>
                    <a:pt x="191173" y="494995"/>
                  </a:lnTo>
                  <a:lnTo>
                    <a:pt x="198323" y="447052"/>
                  </a:lnTo>
                  <a:lnTo>
                    <a:pt x="209016" y="396227"/>
                  </a:lnTo>
                  <a:lnTo>
                    <a:pt x="224409" y="348284"/>
                  </a:lnTo>
                  <a:lnTo>
                    <a:pt x="244398" y="314782"/>
                  </a:lnTo>
                  <a:lnTo>
                    <a:pt x="279539" y="290525"/>
                  </a:lnTo>
                  <a:lnTo>
                    <a:pt x="320916" y="273773"/>
                  </a:lnTo>
                  <a:lnTo>
                    <a:pt x="330682" y="270891"/>
                  </a:lnTo>
                  <a:lnTo>
                    <a:pt x="339788" y="267995"/>
                  </a:lnTo>
                  <a:lnTo>
                    <a:pt x="348056" y="266268"/>
                  </a:lnTo>
                  <a:lnTo>
                    <a:pt x="355269" y="264541"/>
                  </a:lnTo>
                  <a:lnTo>
                    <a:pt x="359689" y="263385"/>
                  </a:lnTo>
                  <a:lnTo>
                    <a:pt x="366953" y="262229"/>
                  </a:lnTo>
                  <a:lnTo>
                    <a:pt x="369493" y="261645"/>
                  </a:lnTo>
                  <a:lnTo>
                    <a:pt x="369824" y="25298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50999" y="1381602"/>
            <a:ext cx="7665720" cy="26193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88670">
              <a:lnSpc>
                <a:spcPct val="114999"/>
              </a:lnSpc>
              <a:spcBef>
                <a:spcPts val="100"/>
              </a:spcBef>
            </a:pP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Стихии 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показывают</a:t>
            </a:r>
            <a:r>
              <a:rPr dirty="0" sz="17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устойчивые</a:t>
            </a:r>
            <a:r>
              <a:rPr dirty="0" sz="17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"/>
                <a:cs typeface="Roboto"/>
              </a:rPr>
              <a:t>качества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,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которые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не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меняются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со </a:t>
            </a:r>
            <a:r>
              <a:rPr dirty="0" sz="1700" spc="-39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временем,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"/>
                <a:cs typeface="Roboto"/>
              </a:rPr>
              <a:t>описывают 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темперамент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Roboto Lt"/>
              <a:cs typeface="Roboto Lt"/>
            </a:endParaRPr>
          </a:p>
          <a:p>
            <a:pPr algn="just" marL="12700" marR="5080">
              <a:lnSpc>
                <a:spcPct val="114999"/>
              </a:lnSpc>
              <a:spcBef>
                <a:spcPts val="5"/>
              </a:spcBef>
            </a:pPr>
            <a:r>
              <a:rPr dirty="0" u="heavy" sz="1700" spc="-1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Посчитав </a:t>
            </a:r>
            <a:r>
              <a:rPr dirty="0" u="heavy" sz="170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баланс </a:t>
            </a:r>
            <a:r>
              <a:rPr dirty="0" u="heavy" sz="1700" spc="-1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стихий </a:t>
            </a:r>
            <a:r>
              <a:rPr dirty="0" u="heavy" sz="170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в </a:t>
            </a:r>
            <a:r>
              <a:rPr dirty="0" u="heavy" sz="1700" spc="-1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космограмме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(выделив преобладающую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стихию, </a:t>
            </a:r>
            <a:r>
              <a:rPr dirty="0" sz="1700" spc="-4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а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также стихии,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которые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выражены слабо </a:t>
            </a:r>
            <a:r>
              <a:rPr dirty="0" sz="1700" spc="10">
                <a:solidFill>
                  <a:srgbClr val="424242"/>
                </a:solidFill>
                <a:latin typeface="Roboto Lt"/>
                <a:cs typeface="Roboto Lt"/>
              </a:rPr>
              <a:t>или </a:t>
            </a:r>
            <a:r>
              <a:rPr dirty="0" sz="1700" spc="-35">
                <a:solidFill>
                  <a:srgbClr val="424242"/>
                </a:solidFill>
                <a:latin typeface="Roboto Lt"/>
                <a:cs typeface="Roboto Lt"/>
              </a:rPr>
              <a:t>отсутствуют),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u="heavy" sz="1700" spc="-1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мы </a:t>
            </a:r>
            <a:r>
              <a:rPr dirty="0" u="heavy" sz="1700" spc="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уже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u="heavy" sz="170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можем </a:t>
            </a:r>
            <a:r>
              <a:rPr dirty="0" sz="1700" spc="-4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u="heavy" sz="1700" spc="-3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сказать</a:t>
            </a:r>
            <a:r>
              <a:rPr dirty="0" u="heavy" sz="1700" spc="-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 </a:t>
            </a:r>
            <a:r>
              <a:rPr dirty="0" u="heavy" sz="1700" spc="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о</a:t>
            </a:r>
            <a:r>
              <a:rPr dirty="0" u="heavy" sz="1700" spc="-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 </a:t>
            </a:r>
            <a:r>
              <a:rPr dirty="0" u="heavy" sz="1700" spc="-1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человеке</a:t>
            </a:r>
            <a:r>
              <a:rPr dirty="0" u="heavy" sz="1700" spc="-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 </a:t>
            </a:r>
            <a:r>
              <a:rPr dirty="0" u="heavy" sz="1700" spc="-10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очень</a:t>
            </a:r>
            <a:r>
              <a:rPr dirty="0" u="heavy" sz="1700" spc="-5">
                <a:solidFill>
                  <a:srgbClr val="424242"/>
                </a:solidFill>
                <a:uFill>
                  <a:solidFill>
                    <a:srgbClr val="424242"/>
                  </a:solidFill>
                </a:uFill>
                <a:latin typeface="Roboto Lt"/>
                <a:cs typeface="Roboto Lt"/>
              </a:rPr>
              <a:t> многое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.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Roboto Lt"/>
              <a:cs typeface="Roboto Lt"/>
            </a:endParaRPr>
          </a:p>
          <a:p>
            <a:pPr marL="12700" marR="342900">
              <a:lnSpc>
                <a:spcPct val="114999"/>
              </a:lnSpc>
              <a:spcBef>
                <a:spcPts val="5"/>
              </a:spcBef>
            </a:pP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Его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основные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40">
                <a:solidFill>
                  <a:srgbClr val="424242"/>
                </a:solidFill>
                <a:latin typeface="Roboto Lt"/>
                <a:cs typeface="Roboto Lt"/>
              </a:rPr>
              <a:t>черты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характера,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темперамент,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чем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ему</a:t>
            </a:r>
            <a:r>
              <a:rPr dirty="0" sz="17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предпочтительнее </a:t>
            </a:r>
            <a:r>
              <a:rPr dirty="0" sz="1700" spc="-4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заниматься.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чего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 Lt"/>
                <a:cs typeface="Roboto Lt"/>
              </a:rPr>
              <a:t>от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него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ждать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бесполезно.</a:t>
            </a:r>
            <a:endParaRPr sz="17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1003" y="282591"/>
            <a:ext cx="316484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Качества</a:t>
            </a:r>
            <a:r>
              <a:rPr dirty="0" spc="70"/>
              <a:t> </a:t>
            </a:r>
            <a:r>
              <a:rPr dirty="0" spc="110"/>
              <a:t>стихий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1003" y="219504"/>
            <a:ext cx="252095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40"/>
              <a:t>Люди</a:t>
            </a:r>
            <a:r>
              <a:rPr dirty="0" sz="3700" spc="85"/>
              <a:t> </a:t>
            </a:r>
            <a:r>
              <a:rPr dirty="0" sz="3700" spc="95"/>
              <a:t>огня</a:t>
            </a:r>
            <a:endParaRPr sz="3700"/>
          </a:p>
        </p:txBody>
      </p:sp>
      <p:sp>
        <p:nvSpPr>
          <p:cNvPr id="6" name="object 6"/>
          <p:cNvSpPr txBox="1"/>
          <p:nvPr/>
        </p:nvSpPr>
        <p:spPr>
          <a:xfrm>
            <a:off x="624456" y="1407479"/>
            <a:ext cx="168338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82295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ОВЕН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25">
                <a:solidFill>
                  <a:srgbClr val="837163"/>
                </a:solidFill>
                <a:latin typeface="Roboto Lt"/>
                <a:cs typeface="Roboto Lt"/>
              </a:rPr>
              <a:t>(АЛЛА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ПУГАЧЁВА)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574" y="2000873"/>
            <a:ext cx="2728176" cy="24165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58000" y="2000873"/>
            <a:ext cx="2609799" cy="241652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08837" y="2000873"/>
            <a:ext cx="3265075" cy="2416524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614313" y="1414455"/>
            <a:ext cx="192595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6962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ЛЕВ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(СЕРГЕЙ</a:t>
            </a:r>
            <a:r>
              <a:rPr dirty="0" sz="1500" spc="-4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ГАЛИЦКИЙ)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67296" y="1414455"/>
            <a:ext cx="160210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322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СТРЕЛЕЦ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(БРИТНИ</a:t>
            </a:r>
            <a:r>
              <a:rPr dirty="0" sz="1500" spc="-4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СПИРС)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560600" y="1573879"/>
            <a:ext cx="5563870" cy="233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определиться,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вы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хотите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делать.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Нельзя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откладывать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дела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долгий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ящик.</a:t>
            </a:r>
            <a:endParaRPr sz="1500">
              <a:latin typeface="Roboto Lt"/>
              <a:cs typeface="Roboto Lt"/>
            </a:endParaRPr>
          </a:p>
          <a:p>
            <a:pPr marL="12700" marR="720090">
              <a:lnSpc>
                <a:spcPct val="170600"/>
              </a:lnSpc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Нужны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маленькие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победы, вы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умеете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проигрывать.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5">
                <a:solidFill>
                  <a:srgbClr val="424242"/>
                </a:solidFill>
                <a:latin typeface="Roboto Lt"/>
                <a:cs typeface="Roboto Lt"/>
              </a:rPr>
              <a:t>За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результатом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должен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идти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результат.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1000"/>
              </a:spcBef>
            </a:pP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Детей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постоянно хвалить,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чтобы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теряли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интерес.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Показывать,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много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он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уже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достиг,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чтобы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происходило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обесценивания всего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того,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уже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сделал.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1000" y="294497"/>
            <a:ext cx="59201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Ведущая</a:t>
            </a:r>
            <a:r>
              <a:rPr dirty="0" spc="130"/>
              <a:t> </a:t>
            </a:r>
            <a:r>
              <a:rPr dirty="0" spc="100"/>
              <a:t>мотивация</a:t>
            </a:r>
            <a:r>
              <a:rPr dirty="0" spc="130"/>
              <a:t> </a:t>
            </a:r>
            <a:r>
              <a:rPr dirty="0" spc="-5"/>
              <a:t>-</a:t>
            </a:r>
            <a:r>
              <a:rPr dirty="0" spc="135"/>
              <a:t> </a:t>
            </a:r>
            <a:r>
              <a:rPr dirty="0" spc="100">
                <a:solidFill>
                  <a:srgbClr val="837163"/>
                </a:solidFill>
              </a:rPr>
              <a:t>действие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621942"/>
            <a:ext cx="170300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008892"/>
            <a:ext cx="170300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395842"/>
            <a:ext cx="170300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782792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166892"/>
            <a:ext cx="170300" cy="192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50999" y="1226865"/>
            <a:ext cx="4505960" cy="34429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5875">
              <a:lnSpc>
                <a:spcPct val="114999"/>
              </a:lnSpc>
              <a:spcBef>
                <a:spcPts val="100"/>
              </a:spcBef>
            </a:pP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цель,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устойчивость,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практичность,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эго,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внутренняя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внешняя пассивность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</a:pP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отсутствие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расширения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взаимодействия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фундаментальность,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основание,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костяк,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твердость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стойкость,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упорство,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трудолюбие,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настойчивость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рассудочность,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эмоциональная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стабильность,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рациональность</a:t>
            </a:r>
            <a:endParaRPr sz="1500">
              <a:latin typeface="Roboto Lt"/>
              <a:cs typeface="Roboto Lt"/>
            </a:endParaRPr>
          </a:p>
          <a:p>
            <a:pPr marL="12700" marR="1443355">
              <a:lnSpc>
                <a:spcPct val="114999"/>
              </a:lnSpc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склонность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анализу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сомнению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сухая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логика,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скрытность</a:t>
            </a:r>
            <a:endParaRPr sz="1500">
              <a:latin typeface="Roboto Lt"/>
              <a:cs typeface="Roboto Lt"/>
            </a:endParaRPr>
          </a:p>
          <a:p>
            <a:pPr marL="12700" marR="460375">
              <a:lnSpc>
                <a:spcPct val="114999"/>
              </a:lnSpc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склонность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к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подчинению, исполнительность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добросовестность</a:t>
            </a:r>
            <a:endParaRPr sz="1500">
              <a:latin typeface="Roboto Lt"/>
              <a:cs typeface="Roboto Lt"/>
            </a:endParaRPr>
          </a:p>
          <a:p>
            <a:pPr marL="12700" marR="469900">
              <a:lnSpc>
                <a:spcPct val="114999"/>
              </a:lnSpc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сухость, черствость, холодность, равнодушие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скупость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(в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широком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смысле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слова).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7" y="277286"/>
            <a:ext cx="6708140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0"/>
              <a:t>Тригон</a:t>
            </a:r>
            <a:r>
              <a:rPr dirty="0" sz="2900" spc="125"/>
              <a:t> </a:t>
            </a:r>
            <a:r>
              <a:rPr dirty="0" sz="2900"/>
              <a:t>земли:</a:t>
            </a:r>
            <a:r>
              <a:rPr dirty="0" sz="2900" spc="130"/>
              <a:t> </a:t>
            </a:r>
            <a:r>
              <a:rPr dirty="0" sz="2900" spc="25"/>
              <a:t>Телец,</a:t>
            </a:r>
            <a:r>
              <a:rPr dirty="0" sz="2900" spc="130"/>
              <a:t> </a:t>
            </a:r>
            <a:r>
              <a:rPr dirty="0" sz="2900" spc="65"/>
              <a:t>Дева,</a:t>
            </a:r>
            <a:r>
              <a:rPr dirty="0" sz="2900" spc="130"/>
              <a:t> </a:t>
            </a:r>
            <a:r>
              <a:rPr dirty="0" sz="2900" spc="160"/>
              <a:t>Козерог</a:t>
            </a:r>
            <a:endParaRPr sz="29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1329828"/>
            <a:ext cx="170299" cy="192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1849953"/>
            <a:ext cx="170299" cy="192999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619644" y="2133680"/>
            <a:ext cx="170815" cy="429895"/>
            <a:chOff x="619644" y="2133680"/>
            <a:chExt cx="170815" cy="42989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44" y="2133680"/>
              <a:ext cx="170299" cy="1929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9644" y="2370066"/>
              <a:ext cx="170299" cy="192999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640043"/>
            <a:ext cx="170299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22742" y="1243364"/>
            <a:ext cx="619304" cy="66607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60027" y="1216437"/>
            <a:ext cx="590961" cy="71992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15250" y="1217146"/>
            <a:ext cx="717090" cy="71850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97325" y="2243937"/>
            <a:ext cx="2266949" cy="219074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159847"/>
            <a:ext cx="170299" cy="1929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430142"/>
            <a:ext cx="170299" cy="19299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686366"/>
            <a:ext cx="170299" cy="19299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949627"/>
            <a:ext cx="170299" cy="19299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212887"/>
            <a:ext cx="170299" cy="19299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476147"/>
            <a:ext cx="170299" cy="19299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1003" y="219504"/>
            <a:ext cx="2898775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40"/>
              <a:t>Люди</a:t>
            </a:r>
            <a:r>
              <a:rPr dirty="0" sz="3700" spc="90"/>
              <a:t> </a:t>
            </a:r>
            <a:r>
              <a:rPr dirty="0" sz="3700" spc="105"/>
              <a:t>земли</a:t>
            </a:r>
            <a:endParaRPr sz="37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1237" y="1971013"/>
            <a:ext cx="3483878" cy="26303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76721" y="1971013"/>
            <a:ext cx="2630325" cy="263032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88652" y="1971012"/>
            <a:ext cx="1844099" cy="264320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40607" y="1430830"/>
            <a:ext cx="203644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701675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ТЕЛЕЦ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 (МИХАИЛ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ПРОХОРОВ)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28499" y="1430825"/>
            <a:ext cx="13385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07670">
              <a:lnSpc>
                <a:spcPct val="100000"/>
              </a:lnSpc>
              <a:spcBef>
                <a:spcPts val="100"/>
              </a:spcBef>
            </a:pP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ДЕВА </a:t>
            </a:r>
            <a:r>
              <a:rPr dirty="0" sz="1500" spc="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(КИАНУ</a:t>
            </a:r>
            <a:r>
              <a:rPr dirty="0" sz="1500" spc="-6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РИВЗ)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71890" y="1430830"/>
            <a:ext cx="168783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15290">
              <a:lnSpc>
                <a:spcPct val="100000"/>
              </a:lnSpc>
              <a:spcBef>
                <a:spcPts val="100"/>
              </a:spcBef>
            </a:pP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КОЗЕРОГ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(СТИВЕН</a:t>
            </a:r>
            <a:r>
              <a:rPr dirty="0" sz="15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ХОКИНГ)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560600" y="1345279"/>
            <a:ext cx="6421120" cy="2339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понять,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зачем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 вообще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будете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70">
                <a:solidFill>
                  <a:srgbClr val="424242"/>
                </a:solidFill>
                <a:latin typeface="Roboto Lt"/>
                <a:cs typeface="Roboto Lt"/>
              </a:rPr>
              <a:t>что-то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делать.</a:t>
            </a:r>
            <a:endParaRPr sz="1500">
              <a:latin typeface="Roboto Lt"/>
              <a:cs typeface="Roboto Lt"/>
            </a:endParaRPr>
          </a:p>
          <a:p>
            <a:pPr marL="12700" marR="1643380">
              <a:lnSpc>
                <a:spcPct val="170600"/>
              </a:lnSpc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Вы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должны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определиться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с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тем,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получите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итоге.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Даже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0">
                <a:solidFill>
                  <a:srgbClr val="424242"/>
                </a:solidFill>
                <a:latin typeface="Roboto Lt"/>
                <a:cs typeface="Roboto Lt"/>
              </a:rPr>
              <a:t>это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материальная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выгода,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что?</a:t>
            </a:r>
            <a:endParaRPr sz="1500">
              <a:latin typeface="Roboto Lt"/>
              <a:cs typeface="Roboto Lt"/>
            </a:endParaRPr>
          </a:p>
          <a:p>
            <a:pPr marL="12700" marR="165735">
              <a:lnSpc>
                <a:spcPct val="114999"/>
              </a:lnSpc>
              <a:spcBef>
                <a:spcPts val="1000"/>
              </a:spcBef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дело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совсем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скучное,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подумайте,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а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зачем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оно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точно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ли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оно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нужно,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если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точно,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представьте,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получите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в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конце.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1000"/>
              </a:spcBef>
              <a:tabLst>
                <a:tab pos="6300470" algn="l"/>
              </a:tabLst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е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тя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65">
                <a:solidFill>
                  <a:srgbClr val="424242"/>
                </a:solidFill>
                <a:latin typeface="Roboto Lt"/>
                <a:cs typeface="Roboto Lt"/>
              </a:rPr>
              <a:t>т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ак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ж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объяснить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заче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делаю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85">
                <a:solidFill>
                  <a:srgbClr val="424242"/>
                </a:solidFill>
                <a:latin typeface="Roboto Lt"/>
                <a:cs typeface="Roboto Lt"/>
              </a:rPr>
              <a:t>т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или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иное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дело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	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 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получат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итоге,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какая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выгода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для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них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этом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действии.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1000" y="294497"/>
            <a:ext cx="550735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Ведущая</a:t>
            </a:r>
            <a:r>
              <a:rPr dirty="0" spc="120"/>
              <a:t> </a:t>
            </a:r>
            <a:r>
              <a:rPr dirty="0" spc="100"/>
              <a:t>мотивация</a:t>
            </a:r>
            <a:r>
              <a:rPr dirty="0" spc="125"/>
              <a:t> </a:t>
            </a:r>
            <a:r>
              <a:rPr dirty="0" spc="-5"/>
              <a:t>-</a:t>
            </a:r>
            <a:r>
              <a:rPr dirty="0" spc="125"/>
              <a:t> </a:t>
            </a:r>
            <a:r>
              <a:rPr dirty="0" spc="105">
                <a:solidFill>
                  <a:srgbClr val="837163"/>
                </a:solidFill>
              </a:rPr>
              <a:t>выгода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381436"/>
            <a:ext cx="170300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780292"/>
            <a:ext cx="170300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167242"/>
            <a:ext cx="170300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554192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207373"/>
            <a:ext cx="170300" cy="19299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50999" y="1074465"/>
            <a:ext cx="4931410" cy="370586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500" spc="-15">
                <a:latin typeface="Roboto Lt"/>
                <a:cs typeface="Roboto Lt"/>
              </a:rPr>
              <a:t>ум,</a:t>
            </a:r>
            <a:r>
              <a:rPr dirty="0" sz="1500" spc="-20">
                <a:latin typeface="Roboto Lt"/>
                <a:cs typeface="Roboto Lt"/>
              </a:rPr>
              <a:t> </a:t>
            </a:r>
            <a:r>
              <a:rPr dirty="0" sz="1500" spc="-5">
                <a:latin typeface="Roboto Lt"/>
                <a:cs typeface="Roboto Lt"/>
              </a:rPr>
              <a:t>общение,</a:t>
            </a:r>
            <a:r>
              <a:rPr dirty="0" sz="1500" spc="-20">
                <a:latin typeface="Roboto Lt"/>
                <a:cs typeface="Roboto Lt"/>
              </a:rPr>
              <a:t> </a:t>
            </a:r>
            <a:r>
              <a:rPr dirty="0" sz="1500" spc="-10">
                <a:latin typeface="Roboto Lt"/>
                <a:cs typeface="Roboto Lt"/>
              </a:rPr>
              <a:t>взаимообмен</a:t>
            </a:r>
            <a:endParaRPr sz="1500">
              <a:latin typeface="Roboto Lt"/>
              <a:cs typeface="Roboto Lt"/>
            </a:endParaRPr>
          </a:p>
          <a:p>
            <a:pPr marL="12700" marR="692150">
              <a:lnSpc>
                <a:spcPct val="114999"/>
              </a:lnSpc>
            </a:pPr>
            <a:r>
              <a:rPr dirty="0" sz="1500" spc="-15">
                <a:latin typeface="Roboto Lt"/>
                <a:cs typeface="Roboto Lt"/>
              </a:rPr>
              <a:t>внутренняя</a:t>
            </a:r>
            <a:r>
              <a:rPr dirty="0" sz="1500" spc="-5">
                <a:latin typeface="Roboto Lt"/>
                <a:cs typeface="Roboto Lt"/>
              </a:rPr>
              <a:t> </a:t>
            </a:r>
            <a:r>
              <a:rPr dirty="0" sz="1500" spc="-15">
                <a:latin typeface="Roboto Lt"/>
                <a:cs typeface="Roboto Lt"/>
              </a:rPr>
              <a:t>активность</a:t>
            </a:r>
            <a:r>
              <a:rPr dirty="0" sz="1500">
                <a:latin typeface="Roboto Lt"/>
                <a:cs typeface="Roboto Lt"/>
              </a:rPr>
              <a:t> </a:t>
            </a:r>
            <a:r>
              <a:rPr dirty="0" sz="1500" spc="5">
                <a:latin typeface="Roboto Lt"/>
                <a:cs typeface="Roboto Lt"/>
              </a:rPr>
              <a:t>и</a:t>
            </a:r>
            <a:r>
              <a:rPr dirty="0" sz="1500" spc="-5">
                <a:latin typeface="Roboto Lt"/>
                <a:cs typeface="Roboto Lt"/>
              </a:rPr>
              <a:t> внешняя</a:t>
            </a:r>
            <a:r>
              <a:rPr dirty="0" sz="1500">
                <a:latin typeface="Roboto Lt"/>
                <a:cs typeface="Roboto Lt"/>
              </a:rPr>
              <a:t> </a:t>
            </a:r>
            <a:r>
              <a:rPr dirty="0" sz="1500" spc="-5">
                <a:latin typeface="Roboto Lt"/>
                <a:cs typeface="Roboto Lt"/>
              </a:rPr>
              <a:t>пассивность </a:t>
            </a:r>
            <a:r>
              <a:rPr dirty="0" sz="1500" spc="-350">
                <a:latin typeface="Roboto Lt"/>
                <a:cs typeface="Roboto Lt"/>
              </a:rPr>
              <a:t> </a:t>
            </a:r>
            <a:r>
              <a:rPr dirty="0" sz="1500" spc="-5">
                <a:latin typeface="Roboto Lt"/>
                <a:cs typeface="Roboto Lt"/>
              </a:rPr>
              <a:t>расширение</a:t>
            </a:r>
            <a:r>
              <a:rPr dirty="0" sz="1500">
                <a:latin typeface="Roboto Lt"/>
                <a:cs typeface="Roboto Lt"/>
              </a:rPr>
              <a:t> при </a:t>
            </a:r>
            <a:r>
              <a:rPr dirty="0" sz="1500" spc="-35">
                <a:latin typeface="Roboto Lt"/>
                <a:cs typeface="Roboto Lt"/>
              </a:rPr>
              <a:t>отсутствии</a:t>
            </a:r>
            <a:r>
              <a:rPr dirty="0" sz="1500">
                <a:latin typeface="Roboto Lt"/>
                <a:cs typeface="Roboto Lt"/>
              </a:rPr>
              <a:t> </a:t>
            </a:r>
            <a:r>
              <a:rPr dirty="0" sz="1500" spc="-20">
                <a:latin typeface="Roboto Lt"/>
                <a:cs typeface="Roboto Lt"/>
              </a:rPr>
              <a:t>взаимодействия </a:t>
            </a:r>
            <a:r>
              <a:rPr dirty="0" sz="1500" spc="-15">
                <a:latin typeface="Roboto Lt"/>
                <a:cs typeface="Roboto Lt"/>
              </a:rPr>
              <a:t> </a:t>
            </a:r>
            <a:r>
              <a:rPr dirty="0" sz="1500" spc="-10">
                <a:latin typeface="Roboto Lt"/>
                <a:cs typeface="Roboto Lt"/>
              </a:rPr>
              <a:t>легкость, </a:t>
            </a:r>
            <a:r>
              <a:rPr dirty="0" sz="1500" spc="-15">
                <a:latin typeface="Roboto Lt"/>
                <a:cs typeface="Roboto Lt"/>
              </a:rPr>
              <a:t>утонченность,</a:t>
            </a:r>
            <a:r>
              <a:rPr dirty="0" sz="1500" spc="-10">
                <a:latin typeface="Roboto Lt"/>
                <a:cs typeface="Roboto Lt"/>
              </a:rPr>
              <a:t> </a:t>
            </a:r>
            <a:r>
              <a:rPr dirty="0" sz="1500" spc="-15">
                <a:latin typeface="Roboto Lt"/>
                <a:cs typeface="Roboto Lt"/>
              </a:rPr>
              <a:t>наблюдательность, </a:t>
            </a:r>
            <a:r>
              <a:rPr dirty="0" sz="1500" spc="-10">
                <a:latin typeface="Roboto Lt"/>
                <a:cs typeface="Roboto Lt"/>
              </a:rPr>
              <a:t> восприимчивость</a:t>
            </a:r>
            <a:endParaRPr sz="1500">
              <a:latin typeface="Roboto Lt"/>
              <a:cs typeface="Roboto Lt"/>
            </a:endParaRPr>
          </a:p>
          <a:p>
            <a:pPr marL="12700" marR="2614930">
              <a:lnSpc>
                <a:spcPct val="114999"/>
              </a:lnSpc>
            </a:pPr>
            <a:r>
              <a:rPr dirty="0" sz="1500" spc="-10">
                <a:latin typeface="Roboto Lt"/>
                <a:cs typeface="Roboto Lt"/>
              </a:rPr>
              <a:t>завоевание пространства </a:t>
            </a:r>
            <a:r>
              <a:rPr dirty="0" sz="1500" spc="-350">
                <a:latin typeface="Roboto Lt"/>
                <a:cs typeface="Roboto Lt"/>
              </a:rPr>
              <a:t> </a:t>
            </a:r>
            <a:r>
              <a:rPr dirty="0" sz="1500" spc="-20">
                <a:latin typeface="Roboto Lt"/>
                <a:cs typeface="Roboto Lt"/>
              </a:rPr>
              <a:t>впечатлительность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</a:pPr>
            <a:r>
              <a:rPr dirty="0" sz="1500" spc="-10">
                <a:latin typeface="Roboto Lt"/>
                <a:cs typeface="Roboto Lt"/>
              </a:rPr>
              <a:t>склонность</a:t>
            </a:r>
            <a:r>
              <a:rPr dirty="0" sz="1500" spc="15">
                <a:latin typeface="Roboto Lt"/>
                <a:cs typeface="Roboto Lt"/>
              </a:rPr>
              <a:t> </a:t>
            </a:r>
            <a:r>
              <a:rPr dirty="0" sz="1500" spc="-15">
                <a:latin typeface="Roboto Lt"/>
                <a:cs typeface="Roboto Lt"/>
              </a:rPr>
              <a:t>к</a:t>
            </a:r>
            <a:r>
              <a:rPr dirty="0" sz="1500" spc="15">
                <a:latin typeface="Roboto Lt"/>
                <a:cs typeface="Roboto Lt"/>
              </a:rPr>
              <a:t> </a:t>
            </a:r>
            <a:r>
              <a:rPr dirty="0" sz="1500" spc="-20">
                <a:latin typeface="Roboto Lt"/>
                <a:cs typeface="Roboto Lt"/>
              </a:rPr>
              <a:t>беспокойству,</a:t>
            </a:r>
            <a:r>
              <a:rPr dirty="0" sz="1500" spc="15">
                <a:latin typeface="Roboto Lt"/>
                <a:cs typeface="Roboto Lt"/>
              </a:rPr>
              <a:t> </a:t>
            </a:r>
            <a:r>
              <a:rPr dirty="0" sz="1500" spc="-10">
                <a:latin typeface="Roboto Lt"/>
                <a:cs typeface="Roboto Lt"/>
              </a:rPr>
              <a:t>нервозности,</a:t>
            </a:r>
            <a:r>
              <a:rPr dirty="0" sz="1500" spc="15">
                <a:latin typeface="Roboto Lt"/>
                <a:cs typeface="Roboto Lt"/>
              </a:rPr>
              <a:t> </a:t>
            </a:r>
            <a:r>
              <a:rPr dirty="0" sz="1500" spc="-10">
                <a:latin typeface="Roboto Lt"/>
                <a:cs typeface="Roboto Lt"/>
              </a:rPr>
              <a:t>тревожности, </a:t>
            </a:r>
            <a:r>
              <a:rPr dirty="0" sz="1500" spc="-350">
                <a:latin typeface="Roboto Lt"/>
                <a:cs typeface="Roboto Lt"/>
              </a:rPr>
              <a:t> </a:t>
            </a:r>
            <a:r>
              <a:rPr dirty="0" sz="1500" spc="5">
                <a:latin typeface="Roboto Lt"/>
                <a:cs typeface="Roboto Lt"/>
              </a:rPr>
              <a:t>но</a:t>
            </a:r>
            <a:r>
              <a:rPr dirty="0" sz="1500" spc="-10">
                <a:latin typeface="Roboto Lt"/>
                <a:cs typeface="Roboto Lt"/>
              </a:rPr>
              <a:t> </a:t>
            </a:r>
            <a:r>
              <a:rPr dirty="0" sz="1500" spc="-15">
                <a:latin typeface="Roboto Lt"/>
                <a:cs typeface="Roboto Lt"/>
              </a:rPr>
              <a:t>быстрое</a:t>
            </a:r>
            <a:r>
              <a:rPr dirty="0" sz="1500" spc="-5">
                <a:latin typeface="Roboto Lt"/>
                <a:cs typeface="Roboto Lt"/>
              </a:rPr>
              <a:t> </a:t>
            </a:r>
            <a:r>
              <a:rPr dirty="0" sz="1500" spc="-10">
                <a:latin typeface="Roboto Lt"/>
                <a:cs typeface="Roboto Lt"/>
              </a:rPr>
              <a:t>успокоение</a:t>
            </a:r>
            <a:endParaRPr sz="1500">
              <a:latin typeface="Roboto Lt"/>
              <a:cs typeface="Roboto Lt"/>
            </a:endParaRPr>
          </a:p>
          <a:p>
            <a:pPr marL="12700" marR="736600">
              <a:lnSpc>
                <a:spcPct val="114999"/>
              </a:lnSpc>
            </a:pPr>
            <a:r>
              <a:rPr dirty="0" sz="1500" spc="-15">
                <a:latin typeface="Roboto Lt"/>
                <a:cs typeface="Roboto Lt"/>
              </a:rPr>
              <a:t>разумное </a:t>
            </a:r>
            <a:r>
              <a:rPr dirty="0" sz="1500" spc="-10">
                <a:latin typeface="Roboto Lt"/>
                <a:cs typeface="Roboto Lt"/>
              </a:rPr>
              <a:t>подчинение, </a:t>
            </a:r>
            <a:r>
              <a:rPr dirty="0" sz="1500" spc="-5">
                <a:latin typeface="Roboto Lt"/>
                <a:cs typeface="Roboto Lt"/>
              </a:rPr>
              <a:t>уклонение, искренность, </a:t>
            </a:r>
            <a:r>
              <a:rPr dirty="0" sz="1500" spc="-350">
                <a:latin typeface="Roboto Lt"/>
                <a:cs typeface="Roboto Lt"/>
              </a:rPr>
              <a:t> </a:t>
            </a:r>
            <a:r>
              <a:rPr dirty="0" sz="1500" spc="-25">
                <a:latin typeface="Roboto Lt"/>
                <a:cs typeface="Roboto Lt"/>
              </a:rPr>
              <a:t>открытость,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-5">
                <a:latin typeface="Roboto Lt"/>
                <a:cs typeface="Roboto Lt"/>
              </a:rPr>
              <a:t>внимание</a:t>
            </a:r>
            <a:endParaRPr sz="1500">
              <a:latin typeface="Roboto Lt"/>
              <a:cs typeface="Roboto Lt"/>
            </a:endParaRPr>
          </a:p>
          <a:p>
            <a:pPr marL="12700" marR="1993264">
              <a:lnSpc>
                <a:spcPct val="114999"/>
              </a:lnSpc>
            </a:pPr>
            <a:r>
              <a:rPr dirty="0" sz="1500" spc="-15">
                <a:latin typeface="Roboto Lt"/>
                <a:cs typeface="Roboto Lt"/>
              </a:rPr>
              <a:t>верхоглядство </a:t>
            </a:r>
            <a:r>
              <a:rPr dirty="0" sz="1500" spc="5">
                <a:latin typeface="Roboto Lt"/>
                <a:cs typeface="Roboto Lt"/>
              </a:rPr>
              <a:t>и </a:t>
            </a:r>
            <a:r>
              <a:rPr dirty="0" sz="1500" spc="-20">
                <a:latin typeface="Roboto Lt"/>
                <a:cs typeface="Roboto Lt"/>
              </a:rPr>
              <a:t>дилетантизм </a:t>
            </a:r>
            <a:r>
              <a:rPr dirty="0" sz="1500" spc="-15">
                <a:latin typeface="Roboto Lt"/>
                <a:cs typeface="Roboto Lt"/>
              </a:rPr>
              <a:t> </a:t>
            </a:r>
            <a:r>
              <a:rPr dirty="0" sz="1500" spc="-10">
                <a:latin typeface="Roboto Lt"/>
                <a:cs typeface="Roboto Lt"/>
              </a:rPr>
              <a:t>непостоянство,</a:t>
            </a:r>
            <a:r>
              <a:rPr dirty="0" sz="1500" spc="-45">
                <a:latin typeface="Roboto Lt"/>
                <a:cs typeface="Roboto Lt"/>
              </a:rPr>
              <a:t> </a:t>
            </a:r>
            <a:r>
              <a:rPr dirty="0" sz="1500" spc="-5">
                <a:latin typeface="Roboto Lt"/>
                <a:cs typeface="Roboto Lt"/>
              </a:rPr>
              <a:t>переменчивость.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1000" y="277276"/>
            <a:ext cx="7804784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0"/>
              <a:t>Тригон</a:t>
            </a:r>
            <a:r>
              <a:rPr dirty="0" sz="2900" spc="125"/>
              <a:t> </a:t>
            </a:r>
            <a:r>
              <a:rPr dirty="0" sz="2900" spc="40"/>
              <a:t>воздуха:</a:t>
            </a:r>
            <a:r>
              <a:rPr dirty="0" sz="2900" spc="130"/>
              <a:t> </a:t>
            </a:r>
            <a:r>
              <a:rPr dirty="0" sz="2900" spc="85"/>
              <a:t>Близнецы,</a:t>
            </a:r>
            <a:r>
              <a:rPr dirty="0" sz="2900" spc="125"/>
              <a:t> </a:t>
            </a:r>
            <a:r>
              <a:rPr dirty="0" sz="2900" spc="60"/>
              <a:t>Весы,</a:t>
            </a:r>
            <a:r>
              <a:rPr dirty="0" sz="2900" spc="130"/>
              <a:t> </a:t>
            </a:r>
            <a:r>
              <a:rPr dirty="0" sz="2900" spc="140"/>
              <a:t>Водолей</a:t>
            </a:r>
            <a:endParaRPr sz="2900"/>
          </a:p>
        </p:txBody>
      </p:sp>
      <p:grpSp>
        <p:nvGrpSpPr>
          <p:cNvPr id="7" name="object 7"/>
          <p:cNvGrpSpPr/>
          <p:nvPr/>
        </p:nvGrpSpPr>
        <p:grpSpPr>
          <a:xfrm>
            <a:off x="609470" y="1175978"/>
            <a:ext cx="170815" cy="448945"/>
            <a:chOff x="609470" y="1175978"/>
            <a:chExt cx="170815" cy="44894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470" y="1175978"/>
              <a:ext cx="170299" cy="1929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470" y="1431480"/>
              <a:ext cx="170299" cy="192999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70" y="1691385"/>
            <a:ext cx="170299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1951271"/>
            <a:ext cx="170299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477785"/>
            <a:ext cx="170299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750247"/>
            <a:ext cx="170299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004272"/>
            <a:ext cx="170299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542497"/>
            <a:ext cx="170299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050566"/>
            <a:ext cx="170299" cy="1929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323183"/>
            <a:ext cx="170299" cy="1929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582388"/>
            <a:ext cx="170299" cy="19299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1550" y="2366600"/>
            <a:ext cx="2247899" cy="219074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757488" y="1477889"/>
            <a:ext cx="716537" cy="51397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91625" y="1378875"/>
            <a:ext cx="660605" cy="712000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72402" y="1443877"/>
            <a:ext cx="764911" cy="581995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1003" y="219504"/>
            <a:ext cx="3320415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40"/>
              <a:t>Люди</a:t>
            </a:r>
            <a:r>
              <a:rPr dirty="0" sz="3700" spc="114"/>
              <a:t> </a:t>
            </a:r>
            <a:r>
              <a:rPr dirty="0" sz="3700" spc="130"/>
              <a:t>воздуха</a:t>
            </a:r>
            <a:endParaRPr sz="37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6012" y="1777324"/>
            <a:ext cx="2176975" cy="286532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1124" y="1777324"/>
            <a:ext cx="2981825" cy="286532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1085" y="1777325"/>
            <a:ext cx="2856901" cy="28653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27564" y="1219705"/>
            <a:ext cx="17653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42265">
              <a:lnSpc>
                <a:spcPct val="100000"/>
              </a:lnSpc>
              <a:spcBef>
                <a:spcPts val="100"/>
              </a:spcBef>
            </a:pP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БЛИЗНЕЦЫ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15">
                <a:solidFill>
                  <a:srgbClr val="837163"/>
                </a:solidFill>
                <a:latin typeface="Roboto Lt"/>
                <a:cs typeface="Roboto Lt"/>
              </a:rPr>
              <a:t>(ДАРЬЯ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ДОНЦОВА)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504253" y="1219699"/>
            <a:ext cx="146621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62280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ВЕСЫ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(ПАВЕЛ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ДУРОВ)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12347" y="1219699"/>
            <a:ext cx="158559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3274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ВОДОЛЕЙ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(МОРГЕНШТЕРН)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1560600" y="1116679"/>
            <a:ext cx="6769100" cy="3382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измените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мир,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зачем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вам?</a:t>
            </a:r>
            <a:endParaRPr sz="1500">
              <a:latin typeface="Roboto Lt"/>
              <a:cs typeface="Roboto Lt"/>
            </a:endParaRPr>
          </a:p>
          <a:p>
            <a:pPr marL="12700" marR="108585">
              <a:lnSpc>
                <a:spcPct val="170600"/>
              </a:lnSpc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Воздушным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людям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сложно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без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информации,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им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нужен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постоянный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обмен.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Окружите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себя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знающими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людьми, книгами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или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статьями.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70600"/>
              </a:lnSpc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Постоянно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узнавайте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о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том,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делаете,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вдохновляйтесь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идеями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других.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Формируйте насмотренность.</a:t>
            </a:r>
            <a:endParaRPr sz="1500">
              <a:latin typeface="Roboto Lt"/>
              <a:cs typeface="Roboto Lt"/>
            </a:endParaRPr>
          </a:p>
          <a:p>
            <a:pPr marL="12700" marR="31115">
              <a:lnSpc>
                <a:spcPct val="114999"/>
              </a:lnSpc>
              <a:spcBef>
                <a:spcPts val="994"/>
              </a:spcBef>
            </a:pP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Поставьте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себе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>
                <a:solidFill>
                  <a:srgbClr val="424242"/>
                </a:solidFill>
                <a:latin typeface="Roboto Lt"/>
                <a:cs typeface="Roboto Lt"/>
              </a:rPr>
              <a:t>какую-то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глобальную,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большую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идею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для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каждого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дела,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как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она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может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изменить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жизнь людей?</a:t>
            </a:r>
            <a:endParaRPr sz="1500">
              <a:latin typeface="Roboto Lt"/>
              <a:cs typeface="Roboto Lt"/>
            </a:endParaRPr>
          </a:p>
          <a:p>
            <a:pPr marL="12700" marR="26670">
              <a:lnSpc>
                <a:spcPct val="114999"/>
              </a:lnSpc>
              <a:spcBef>
                <a:spcPts val="1000"/>
              </a:spcBef>
            </a:pP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Детям,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которые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еще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поняли,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для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чего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они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пришли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500" spc="-55">
                <a:solidFill>
                  <a:srgbClr val="424242"/>
                </a:solidFill>
                <a:latin typeface="Roboto Lt"/>
                <a:cs typeface="Roboto Lt"/>
              </a:rPr>
              <a:t>этот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мир,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все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досконально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объяснять,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давать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им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максимум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информации.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Ответ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“Потому!”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на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вопрос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“Почему?”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ставит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вас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родителя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проигрышную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позицию.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71450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Ведущая</a:t>
            </a:r>
            <a:r>
              <a:rPr dirty="0" spc="140"/>
              <a:t> </a:t>
            </a:r>
            <a:r>
              <a:rPr dirty="0" spc="100"/>
              <a:t>мотивация</a:t>
            </a:r>
            <a:r>
              <a:rPr dirty="0" spc="145"/>
              <a:t> </a:t>
            </a:r>
            <a:r>
              <a:rPr dirty="0" spc="-5"/>
              <a:t>-</a:t>
            </a:r>
            <a:r>
              <a:rPr dirty="0" spc="145"/>
              <a:t> </a:t>
            </a:r>
            <a:r>
              <a:rPr dirty="0" spc="110">
                <a:solidFill>
                  <a:srgbClr val="837163"/>
                </a:solidFill>
              </a:rPr>
              <a:t>воодушевление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253057" y="1164742"/>
            <a:ext cx="170815" cy="580390"/>
            <a:chOff x="1253057" y="1164742"/>
            <a:chExt cx="170815" cy="58039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3057" y="1164742"/>
              <a:ext cx="170300" cy="1929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3057" y="1551692"/>
              <a:ext cx="170300" cy="192999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938642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325592"/>
            <a:ext cx="170300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721598"/>
            <a:ext cx="170300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102598"/>
            <a:ext cx="170300" cy="1929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764586"/>
            <a:ext cx="170300" cy="1929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50999" y="1303065"/>
            <a:ext cx="4461510" cy="344297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внутренний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мир,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чувства,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интуиция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</a:pP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внутренняя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пассивность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при внешней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активности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взаимодействие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при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333333"/>
                </a:solidFill>
                <a:latin typeface="Roboto Lt"/>
                <a:cs typeface="Roboto Lt"/>
              </a:rPr>
              <a:t>отсутствии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расширения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окрашиваемость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под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воздействием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окружения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эмоции, </a:t>
            </a:r>
            <a:r>
              <a:rPr dirty="0" sz="1500" spc="-35">
                <a:solidFill>
                  <a:srgbClr val="333333"/>
                </a:solidFill>
                <a:latin typeface="Roboto Lt"/>
                <a:cs typeface="Roboto Lt"/>
              </a:rPr>
              <a:t>"душа",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психика,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настроение,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состояние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подчинение, исполнительность,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ответственность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добросовестность,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трудолюбие,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рвение</a:t>
            </a:r>
            <a:endParaRPr sz="1500">
              <a:latin typeface="Roboto Lt"/>
              <a:cs typeface="Roboto Lt"/>
            </a:endParaRPr>
          </a:p>
          <a:p>
            <a:pPr marL="12700" marR="106680">
              <a:lnSpc>
                <a:spcPct val="114999"/>
              </a:lnSpc>
            </a:pP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чувство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собственности,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скрытность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мыслей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активное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проявление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чувств,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заботливость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 внимательность,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умение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успокаивать,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нянчиться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материнство,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воображение</a:t>
            </a:r>
            <a:endParaRPr sz="1500">
              <a:latin typeface="Roboto Lt"/>
              <a:cs typeface="Roboto Lt"/>
            </a:endParaRPr>
          </a:p>
          <a:p>
            <a:pPr marL="12700" marR="433070">
              <a:lnSpc>
                <a:spcPct val="114999"/>
              </a:lnSpc>
            </a:pP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психичность,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психопатичность,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истеричность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романтизм,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идеализм,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субъективизм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1000" y="277276"/>
            <a:ext cx="6498590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00"/>
              <a:t>Тригон</a:t>
            </a:r>
            <a:r>
              <a:rPr dirty="0" sz="2900" spc="135"/>
              <a:t> </a:t>
            </a:r>
            <a:r>
              <a:rPr dirty="0" sz="2900" spc="30"/>
              <a:t>воды:</a:t>
            </a:r>
            <a:r>
              <a:rPr dirty="0" sz="2900" spc="135"/>
              <a:t> </a:t>
            </a:r>
            <a:r>
              <a:rPr dirty="0" sz="2900" spc="20"/>
              <a:t>Рак,</a:t>
            </a:r>
            <a:r>
              <a:rPr dirty="0" sz="2900" spc="135"/>
              <a:t> </a:t>
            </a:r>
            <a:r>
              <a:rPr dirty="0" sz="2900" spc="125"/>
              <a:t>Скорпион,</a:t>
            </a:r>
            <a:r>
              <a:rPr dirty="0" sz="2900" spc="140"/>
              <a:t> </a:t>
            </a:r>
            <a:r>
              <a:rPr dirty="0" sz="2900" spc="215"/>
              <a:t>Рыбы</a:t>
            </a:r>
            <a:endParaRPr sz="29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70" y="1397863"/>
            <a:ext cx="170299" cy="192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70" y="1660080"/>
            <a:ext cx="170299" cy="1929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70" y="1919985"/>
            <a:ext cx="170299" cy="1929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2930" y="2179871"/>
            <a:ext cx="170300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450926"/>
            <a:ext cx="170299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716673"/>
            <a:ext cx="170299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2984128"/>
            <a:ext cx="170299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237697"/>
            <a:ext cx="170299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503737"/>
            <a:ext cx="170299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3762923"/>
            <a:ext cx="170299" cy="19299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028844"/>
            <a:ext cx="170299" cy="1929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0103" y="1522168"/>
            <a:ext cx="539322" cy="71543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920777" y="1518040"/>
            <a:ext cx="659019" cy="723694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81448" y="1652997"/>
            <a:ext cx="659024" cy="453781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16812" y="2468662"/>
            <a:ext cx="2266949" cy="2200274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291018"/>
            <a:ext cx="170299" cy="19299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644" y="4553191"/>
            <a:ext cx="170299" cy="192999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1003" y="219504"/>
            <a:ext cx="268986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40"/>
              <a:t>Люди</a:t>
            </a:r>
            <a:r>
              <a:rPr dirty="0" sz="3700" spc="100"/>
              <a:t> </a:t>
            </a:r>
            <a:r>
              <a:rPr dirty="0" sz="3700" spc="180"/>
              <a:t>воды</a:t>
            </a:r>
            <a:endParaRPr sz="37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92811" y="2026749"/>
            <a:ext cx="2936049" cy="266429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3975" y="2026749"/>
            <a:ext cx="2291672" cy="26642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5137" y="2026748"/>
            <a:ext cx="2291675" cy="26798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85898" y="1452700"/>
            <a:ext cx="176085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90880">
              <a:lnSpc>
                <a:spcPct val="100000"/>
              </a:lnSpc>
              <a:spcBef>
                <a:spcPts val="100"/>
              </a:spcBef>
            </a:pPr>
            <a:r>
              <a:rPr dirty="0" sz="1500" spc="-30">
                <a:solidFill>
                  <a:srgbClr val="837163"/>
                </a:solidFill>
                <a:latin typeface="Roboto Lt"/>
                <a:cs typeface="Roboto Lt"/>
              </a:rPr>
              <a:t>РАК </a:t>
            </a:r>
            <a:r>
              <a:rPr dirty="0" sz="1500" spc="-2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(ЛИОНЕЛЬ</a:t>
            </a:r>
            <a:r>
              <a:rPr dirty="0" sz="1500" spc="-4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МЕССИ)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2274" y="1452705"/>
            <a:ext cx="226568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0325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СКОРПИОН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(ЛЕОНАРДО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ДИКАПРИО)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71395" y="1452700"/>
            <a:ext cx="15900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95934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РЫБЫ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(ЮРИЙ</a:t>
            </a:r>
            <a:r>
              <a:rPr dirty="0" sz="1500" spc="-5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837163"/>
                </a:solidFill>
                <a:latin typeface="Roboto Lt"/>
                <a:cs typeface="Roboto Lt"/>
              </a:rPr>
              <a:t>ГАГАРИН)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977265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Все </a:t>
            </a:r>
            <a:r>
              <a:rPr dirty="0" spc="-30"/>
              <a:t>будет</a:t>
            </a:r>
            <a:r>
              <a:rPr dirty="0" spc="-5"/>
              <a:t> хорошо, </a:t>
            </a:r>
            <a:r>
              <a:rPr dirty="0"/>
              <a:t>если </a:t>
            </a:r>
            <a:r>
              <a:rPr dirty="0" spc="-5"/>
              <a:t>вам </a:t>
            </a:r>
            <a:r>
              <a:rPr dirty="0" spc="-30"/>
              <a:t>будет</a:t>
            </a:r>
            <a:r>
              <a:rPr dirty="0" spc="-5"/>
              <a:t> </a:t>
            </a:r>
            <a:r>
              <a:rPr dirty="0" spc="-50"/>
              <a:t>комфортно</a:t>
            </a:r>
            <a:r>
              <a:rPr dirty="0"/>
              <a:t> в</a:t>
            </a:r>
            <a:r>
              <a:rPr dirty="0" spc="-5"/>
              <a:t> </a:t>
            </a:r>
            <a:r>
              <a:rPr dirty="0" spc="-25"/>
              <a:t>том,</a:t>
            </a:r>
            <a:r>
              <a:rPr dirty="0" spc="-5"/>
              <a:t> </a:t>
            </a:r>
            <a:r>
              <a:rPr dirty="0" spc="-40"/>
              <a:t>что</a:t>
            </a:r>
            <a:r>
              <a:rPr dirty="0"/>
              <a:t> </a:t>
            </a:r>
            <a:r>
              <a:rPr dirty="0" spc="-5"/>
              <a:t>вы </a:t>
            </a:r>
            <a:r>
              <a:rPr dirty="0" spc="-20"/>
              <a:t>делаете.</a:t>
            </a:r>
          </a:p>
          <a:p>
            <a:pPr marL="977265">
              <a:lnSpc>
                <a:spcPct val="100000"/>
              </a:lnSpc>
              <a:spcBef>
                <a:spcPts val="1270"/>
              </a:spcBef>
            </a:pPr>
            <a:r>
              <a:rPr dirty="0" spc="5"/>
              <a:t>Если</a:t>
            </a:r>
            <a:r>
              <a:rPr dirty="0"/>
              <a:t> </a:t>
            </a:r>
            <a:r>
              <a:rPr dirty="0" spc="-5"/>
              <a:t>каждый</a:t>
            </a:r>
            <a:r>
              <a:rPr dirty="0" spc="5"/>
              <a:t> </a:t>
            </a:r>
            <a:r>
              <a:rPr dirty="0" spc="-5"/>
              <a:t>член</a:t>
            </a:r>
            <a:r>
              <a:rPr dirty="0"/>
              <a:t> </a:t>
            </a:r>
            <a:r>
              <a:rPr dirty="0" spc="-5"/>
              <a:t>вашей</a:t>
            </a:r>
            <a:r>
              <a:rPr dirty="0" spc="5"/>
              <a:t> </a:t>
            </a:r>
            <a:r>
              <a:rPr dirty="0" spc="-15"/>
              <a:t>команды</a:t>
            </a:r>
            <a:r>
              <a:rPr dirty="0"/>
              <a:t> </a:t>
            </a:r>
            <a:r>
              <a:rPr dirty="0" spc="-30"/>
              <a:t>будет</a:t>
            </a:r>
            <a:r>
              <a:rPr dirty="0" spc="5"/>
              <a:t> </a:t>
            </a:r>
            <a:r>
              <a:rPr dirty="0" spc="-25"/>
              <a:t>считаться</a:t>
            </a:r>
            <a:r>
              <a:rPr dirty="0" spc="5"/>
              <a:t> </a:t>
            </a:r>
            <a:r>
              <a:rPr dirty="0"/>
              <a:t>с </a:t>
            </a:r>
            <a:r>
              <a:rPr dirty="0" spc="-5"/>
              <a:t>вашими</a:t>
            </a:r>
            <a:r>
              <a:rPr dirty="0" spc="5"/>
              <a:t> </a:t>
            </a:r>
            <a:r>
              <a:rPr dirty="0" spc="-15"/>
              <a:t>чувствами.</a:t>
            </a:r>
          </a:p>
          <a:p>
            <a:pPr marL="977265" marR="503555">
              <a:lnSpc>
                <a:spcPct val="114999"/>
              </a:lnSpc>
              <a:spcBef>
                <a:spcPts val="1000"/>
              </a:spcBef>
            </a:pPr>
            <a:r>
              <a:rPr dirty="0" spc="-10"/>
              <a:t>Вам</a:t>
            </a:r>
            <a:r>
              <a:rPr dirty="0" spc="-5"/>
              <a:t> </a:t>
            </a:r>
            <a:r>
              <a:rPr dirty="0" spc="10"/>
              <a:t>нужно</a:t>
            </a:r>
            <a:r>
              <a:rPr dirty="0"/>
              <a:t> </a:t>
            </a:r>
            <a:r>
              <a:rPr dirty="0" spc="-20"/>
              <a:t>чувство</a:t>
            </a:r>
            <a:r>
              <a:rPr dirty="0"/>
              <a:t> плеча</a:t>
            </a:r>
            <a:r>
              <a:rPr dirty="0" spc="-5"/>
              <a:t> </a:t>
            </a:r>
            <a:r>
              <a:rPr dirty="0" spc="5"/>
              <a:t>и</a:t>
            </a:r>
            <a:r>
              <a:rPr dirty="0"/>
              <a:t> </a:t>
            </a:r>
            <a:r>
              <a:rPr dirty="0" spc="-15"/>
              <a:t>тыла</a:t>
            </a:r>
            <a:r>
              <a:rPr dirty="0"/>
              <a:t> </a:t>
            </a:r>
            <a:r>
              <a:rPr dirty="0" spc="-10"/>
              <a:t>человека</a:t>
            </a:r>
            <a:r>
              <a:rPr dirty="0" spc="-5"/>
              <a:t> </a:t>
            </a:r>
            <a:r>
              <a:rPr dirty="0" spc="-15"/>
              <a:t>рядом</a:t>
            </a:r>
            <a:r>
              <a:rPr dirty="0"/>
              <a:t> с </a:t>
            </a:r>
            <a:r>
              <a:rPr dirty="0" spc="-5"/>
              <a:t>вами, </a:t>
            </a:r>
            <a:r>
              <a:rPr dirty="0" spc="-40"/>
              <a:t>что</a:t>
            </a:r>
            <a:r>
              <a:rPr dirty="0"/>
              <a:t> </a:t>
            </a:r>
            <a:r>
              <a:rPr dirty="0" spc="-5"/>
              <a:t>вы</a:t>
            </a:r>
            <a:r>
              <a:rPr dirty="0"/>
              <a:t> </a:t>
            </a:r>
            <a:r>
              <a:rPr dirty="0" spc="5"/>
              <a:t>не</a:t>
            </a:r>
            <a:r>
              <a:rPr dirty="0" spc="-5"/>
              <a:t> </a:t>
            </a:r>
            <a:r>
              <a:rPr dirty="0" spc="-15"/>
              <a:t>одни, </a:t>
            </a:r>
            <a:r>
              <a:rPr dirty="0" spc="-350"/>
              <a:t> </a:t>
            </a:r>
            <a:r>
              <a:rPr dirty="0" spc="5"/>
              <a:t>и</a:t>
            </a:r>
            <a:r>
              <a:rPr dirty="0" spc="-5"/>
              <a:t> </a:t>
            </a:r>
            <a:r>
              <a:rPr dirty="0"/>
              <a:t>если</a:t>
            </a:r>
            <a:r>
              <a:rPr dirty="0" spc="-5"/>
              <a:t> </a:t>
            </a:r>
            <a:r>
              <a:rPr dirty="0" spc="-70"/>
              <a:t>что-то</a:t>
            </a:r>
            <a:r>
              <a:rPr dirty="0" spc="-5"/>
              <a:t> </a:t>
            </a:r>
            <a:r>
              <a:rPr dirty="0" spc="-10"/>
              <a:t>пойдет</a:t>
            </a:r>
            <a:r>
              <a:rPr dirty="0" spc="-5"/>
              <a:t> </a:t>
            </a:r>
            <a:r>
              <a:rPr dirty="0" spc="5"/>
              <a:t>не</a:t>
            </a:r>
            <a:r>
              <a:rPr dirty="0" spc="-5"/>
              <a:t> </a:t>
            </a:r>
            <a:r>
              <a:rPr dirty="0" spc="-25"/>
              <a:t>так,</a:t>
            </a:r>
            <a:r>
              <a:rPr dirty="0" spc="-5"/>
              <a:t> </a:t>
            </a:r>
            <a:r>
              <a:rPr dirty="0" spc="-65"/>
              <a:t>кто-то</a:t>
            </a:r>
            <a:r>
              <a:rPr dirty="0" spc="-5"/>
              <a:t> </a:t>
            </a:r>
            <a:r>
              <a:rPr dirty="0" spc="-15"/>
              <a:t>придет</a:t>
            </a:r>
            <a:r>
              <a:rPr dirty="0" spc="-5"/>
              <a:t> вам </a:t>
            </a:r>
            <a:r>
              <a:rPr dirty="0"/>
              <a:t>на</a:t>
            </a:r>
            <a:r>
              <a:rPr dirty="0" spc="-5"/>
              <a:t> </a:t>
            </a:r>
            <a:r>
              <a:rPr dirty="0"/>
              <a:t>помощь.</a:t>
            </a:r>
          </a:p>
          <a:p>
            <a:pPr marL="977265">
              <a:lnSpc>
                <a:spcPct val="100000"/>
              </a:lnSpc>
              <a:spcBef>
                <a:spcPts val="1270"/>
              </a:spcBef>
            </a:pPr>
            <a:r>
              <a:rPr dirty="0" spc="-5"/>
              <a:t>Хорошо</a:t>
            </a:r>
            <a:r>
              <a:rPr dirty="0" spc="-20"/>
              <a:t> </a:t>
            </a:r>
            <a:r>
              <a:rPr dirty="0" spc="-15"/>
              <a:t>вести </a:t>
            </a:r>
            <a:r>
              <a:rPr dirty="0" spc="-5"/>
              <a:t>дневник</a:t>
            </a:r>
            <a:r>
              <a:rPr dirty="0" spc="-15"/>
              <a:t> </a:t>
            </a:r>
            <a:r>
              <a:rPr dirty="0" spc="-20"/>
              <a:t>чувств.</a:t>
            </a:r>
          </a:p>
          <a:p>
            <a:pPr marL="977265" marR="589280">
              <a:lnSpc>
                <a:spcPct val="114999"/>
              </a:lnSpc>
              <a:spcBef>
                <a:spcPts val="1000"/>
              </a:spcBef>
            </a:pPr>
            <a:r>
              <a:rPr dirty="0" spc="-10"/>
              <a:t>Причем,</a:t>
            </a:r>
            <a:r>
              <a:rPr dirty="0" spc="-5"/>
              <a:t> вам</a:t>
            </a:r>
            <a:r>
              <a:rPr dirty="0"/>
              <a:t> </a:t>
            </a:r>
            <a:r>
              <a:rPr dirty="0" spc="10"/>
              <a:t>нужно</a:t>
            </a:r>
            <a:r>
              <a:rPr dirty="0"/>
              <a:t> </a:t>
            </a:r>
            <a:r>
              <a:rPr dirty="0" spc="-20"/>
              <a:t>научиться</a:t>
            </a:r>
            <a:r>
              <a:rPr dirty="0"/>
              <a:t> </a:t>
            </a:r>
            <a:r>
              <a:rPr dirty="0" spc="-5"/>
              <a:t>принимать</a:t>
            </a:r>
            <a:r>
              <a:rPr dirty="0"/>
              <a:t> ВЕСЬ </a:t>
            </a:r>
            <a:r>
              <a:rPr dirty="0" spc="-15"/>
              <a:t>спектр</a:t>
            </a:r>
            <a:r>
              <a:rPr dirty="0"/>
              <a:t> </a:t>
            </a:r>
            <a:r>
              <a:rPr dirty="0" spc="-20"/>
              <a:t>чувств</a:t>
            </a:r>
            <a:r>
              <a:rPr dirty="0"/>
              <a:t> </a:t>
            </a:r>
            <a:r>
              <a:rPr dirty="0" spc="5"/>
              <a:t>и</a:t>
            </a:r>
            <a:r>
              <a:rPr dirty="0"/>
              <a:t> </a:t>
            </a:r>
            <a:r>
              <a:rPr dirty="0" spc="-5"/>
              <a:t>эмоций, </a:t>
            </a:r>
            <a:r>
              <a:rPr dirty="0" spc="-350"/>
              <a:t> </a:t>
            </a:r>
            <a:r>
              <a:rPr dirty="0" spc="-10"/>
              <a:t>понять,</a:t>
            </a:r>
            <a:r>
              <a:rPr dirty="0" spc="-5"/>
              <a:t> </a:t>
            </a:r>
            <a:r>
              <a:rPr dirty="0" spc="-40"/>
              <a:t>что</a:t>
            </a:r>
            <a:r>
              <a:rPr dirty="0" spc="-5"/>
              <a:t> </a:t>
            </a:r>
            <a:r>
              <a:rPr dirty="0"/>
              <a:t>невозможно </a:t>
            </a:r>
            <a:r>
              <a:rPr dirty="0" spc="-15"/>
              <a:t>испытывать</a:t>
            </a:r>
            <a:r>
              <a:rPr dirty="0" spc="-5"/>
              <a:t> </a:t>
            </a:r>
            <a:r>
              <a:rPr dirty="0" spc="-20"/>
              <a:t>только</a:t>
            </a:r>
            <a:r>
              <a:rPr dirty="0"/>
              <a:t> </a:t>
            </a:r>
            <a:r>
              <a:rPr dirty="0" spc="-5"/>
              <a:t>хорошие </a:t>
            </a:r>
            <a:r>
              <a:rPr dirty="0" spc="-20"/>
              <a:t>чувства.</a:t>
            </a:r>
          </a:p>
          <a:p>
            <a:pPr marL="977265" marR="5080">
              <a:lnSpc>
                <a:spcPct val="114999"/>
              </a:lnSpc>
              <a:spcBef>
                <a:spcPts val="1000"/>
              </a:spcBef>
              <a:tabLst>
                <a:tab pos="7639050" algn="l"/>
              </a:tabLst>
            </a:pPr>
            <a:r>
              <a:rPr dirty="0" spc="-10"/>
              <a:t>Д</a:t>
            </a:r>
            <a:r>
              <a:rPr dirty="0" spc="-15"/>
              <a:t>е</a:t>
            </a:r>
            <a:r>
              <a:rPr dirty="0" spc="-25"/>
              <a:t>тя</a:t>
            </a:r>
            <a:r>
              <a:rPr dirty="0" spc="-30"/>
              <a:t>м</a:t>
            </a:r>
            <a:r>
              <a:rPr dirty="0" spc="-5"/>
              <a:t> </a:t>
            </a:r>
            <a:r>
              <a:rPr dirty="0" spc="5"/>
              <a:t>важно</a:t>
            </a:r>
            <a:r>
              <a:rPr dirty="0"/>
              <a:t>,</a:t>
            </a:r>
            <a:r>
              <a:rPr dirty="0" spc="-5"/>
              <a:t> </a:t>
            </a:r>
            <a:r>
              <a:rPr dirty="0" spc="-45"/>
              <a:t>ч</a:t>
            </a:r>
            <a:r>
              <a:rPr dirty="0" spc="-75"/>
              <a:t>т</a:t>
            </a:r>
            <a:r>
              <a:rPr dirty="0" spc="-10"/>
              <a:t>об</a:t>
            </a:r>
            <a:r>
              <a:rPr dirty="0" spc="-5"/>
              <a:t>ы</a:t>
            </a:r>
            <a:r>
              <a:rPr dirty="0" spc="-5"/>
              <a:t> </a:t>
            </a:r>
            <a:r>
              <a:rPr dirty="0" spc="-15"/>
              <a:t>рядо</a:t>
            </a:r>
            <a:r>
              <a:rPr dirty="0" spc="-10"/>
              <a:t>м</a:t>
            </a:r>
            <a:r>
              <a:rPr dirty="0" spc="-5"/>
              <a:t> </a:t>
            </a:r>
            <a:r>
              <a:rPr dirty="0"/>
              <a:t>с</a:t>
            </a:r>
            <a:r>
              <a:rPr dirty="0" spc="-5"/>
              <a:t> </a:t>
            </a:r>
            <a:r>
              <a:rPr dirty="0" spc="5"/>
              <a:t>ними</a:t>
            </a:r>
            <a:r>
              <a:rPr dirty="0" spc="-5"/>
              <a:t> </a:t>
            </a:r>
            <a:r>
              <a:rPr dirty="0"/>
              <a:t>был</a:t>
            </a:r>
            <a:r>
              <a:rPr dirty="0"/>
              <a:t>и</a:t>
            </a:r>
            <a:r>
              <a:rPr dirty="0" spc="-5"/>
              <a:t> </a:t>
            </a:r>
            <a:r>
              <a:rPr dirty="0" spc="-35"/>
              <a:t>к</a:t>
            </a:r>
            <a:r>
              <a:rPr dirty="0" spc="-60"/>
              <a:t>омфо</a:t>
            </a:r>
            <a:r>
              <a:rPr dirty="0" spc="-105"/>
              <a:t>р</a:t>
            </a:r>
            <a:r>
              <a:rPr dirty="0" spc="-20"/>
              <a:t>тны</a:t>
            </a:r>
            <a:r>
              <a:rPr dirty="0" spc="-10"/>
              <a:t>е</a:t>
            </a:r>
            <a:r>
              <a:rPr dirty="0" spc="-5"/>
              <a:t> </a:t>
            </a:r>
            <a:r>
              <a:rPr dirty="0"/>
              <a:t>л</a:t>
            </a:r>
            <a:r>
              <a:rPr dirty="0" spc="-5"/>
              <a:t>ю</a:t>
            </a:r>
            <a:r>
              <a:rPr dirty="0" spc="-10"/>
              <a:t>ди</a:t>
            </a:r>
            <a:r>
              <a:rPr dirty="0" spc="-5"/>
              <a:t>.</a:t>
            </a:r>
            <a:r>
              <a:rPr dirty="0" spc="-30"/>
              <a:t> </a:t>
            </a:r>
            <a:r>
              <a:rPr dirty="0" spc="-90"/>
              <a:t>Т</a:t>
            </a:r>
            <a:r>
              <a:rPr dirty="0" spc="5"/>
              <a:t>ак</a:t>
            </a:r>
            <a:r>
              <a:rPr dirty="0"/>
              <a:t>ж</a:t>
            </a:r>
            <a:r>
              <a:rPr dirty="0"/>
              <a:t>е</a:t>
            </a:r>
            <a:r>
              <a:rPr dirty="0" spc="-5"/>
              <a:t> </a:t>
            </a:r>
            <a:r>
              <a:rPr dirty="0" spc="-10"/>
              <a:t>вам</a:t>
            </a:r>
            <a:r>
              <a:rPr dirty="0" spc="-5"/>
              <a:t>,</a:t>
            </a:r>
            <a:r>
              <a:rPr dirty="0"/>
              <a:t>	</a:t>
            </a:r>
            <a:r>
              <a:rPr dirty="0" spc="-15"/>
              <a:t>как  </a:t>
            </a:r>
            <a:r>
              <a:rPr dirty="0" spc="-20"/>
              <a:t>родителю,</a:t>
            </a:r>
            <a:r>
              <a:rPr dirty="0" spc="35"/>
              <a:t> </a:t>
            </a:r>
            <a:r>
              <a:rPr dirty="0" spc="10"/>
              <a:t>нужно</a:t>
            </a:r>
            <a:r>
              <a:rPr dirty="0" spc="40"/>
              <a:t> </a:t>
            </a:r>
            <a:r>
              <a:rPr dirty="0" spc="-20"/>
              <a:t>научить</a:t>
            </a:r>
            <a:r>
              <a:rPr dirty="0" spc="35"/>
              <a:t> </a:t>
            </a:r>
            <a:r>
              <a:rPr dirty="0" spc="-10"/>
              <a:t>ребенка</a:t>
            </a:r>
            <a:r>
              <a:rPr dirty="0" spc="40"/>
              <a:t> </a:t>
            </a:r>
            <a:r>
              <a:rPr dirty="0" spc="-10"/>
              <a:t>понимать,</a:t>
            </a:r>
            <a:r>
              <a:rPr dirty="0" spc="40"/>
              <a:t> </a:t>
            </a:r>
            <a:r>
              <a:rPr dirty="0" spc="-40"/>
              <a:t>что</a:t>
            </a:r>
            <a:r>
              <a:rPr dirty="0" spc="35"/>
              <a:t> </a:t>
            </a:r>
            <a:r>
              <a:rPr dirty="0" spc="-5"/>
              <a:t>все</a:t>
            </a:r>
            <a:r>
              <a:rPr dirty="0" spc="40"/>
              <a:t> </a:t>
            </a:r>
            <a:r>
              <a:rPr dirty="0"/>
              <a:t>в</a:t>
            </a:r>
            <a:r>
              <a:rPr dirty="0" spc="35"/>
              <a:t> </a:t>
            </a:r>
            <a:r>
              <a:rPr dirty="0"/>
              <a:t>жизни</a:t>
            </a:r>
            <a:r>
              <a:rPr dirty="0" spc="40"/>
              <a:t> </a:t>
            </a:r>
            <a:r>
              <a:rPr dirty="0" spc="-10"/>
              <a:t>может </a:t>
            </a:r>
            <a:r>
              <a:rPr dirty="0" spc="-5"/>
              <a:t> </a:t>
            </a:r>
            <a:r>
              <a:rPr dirty="0" spc="-15"/>
              <a:t>случиться,</a:t>
            </a:r>
            <a:r>
              <a:rPr dirty="0"/>
              <a:t> </a:t>
            </a:r>
            <a:r>
              <a:rPr dirty="0" spc="5"/>
              <a:t>и</a:t>
            </a:r>
            <a:r>
              <a:rPr dirty="0"/>
              <a:t> </a:t>
            </a:r>
            <a:r>
              <a:rPr dirty="0" spc="-20"/>
              <a:t>находиться</a:t>
            </a:r>
            <a:r>
              <a:rPr dirty="0"/>
              <a:t> </a:t>
            </a:r>
            <a:r>
              <a:rPr dirty="0" spc="-15"/>
              <a:t>рядом</a:t>
            </a:r>
            <a:r>
              <a:rPr dirty="0"/>
              <a:t> во </a:t>
            </a:r>
            <a:r>
              <a:rPr dirty="0" spc="-10"/>
              <a:t>время</a:t>
            </a:r>
            <a:r>
              <a:rPr dirty="0"/>
              <a:t> </a:t>
            </a:r>
            <a:r>
              <a:rPr dirty="0" spc="-45"/>
              <a:t>каких-то</a:t>
            </a:r>
            <a:r>
              <a:rPr dirty="0"/>
              <a:t> провалов, </a:t>
            </a:r>
            <a:r>
              <a:rPr dirty="0" spc="-30"/>
              <a:t>тогда</a:t>
            </a:r>
            <a:r>
              <a:rPr dirty="0"/>
              <a:t> </a:t>
            </a:r>
            <a:r>
              <a:rPr dirty="0" spc="-5"/>
              <a:t>ребенок </a:t>
            </a:r>
            <a:r>
              <a:rPr dirty="0"/>
              <a:t> </a:t>
            </a:r>
            <a:r>
              <a:rPr dirty="0" spc="-30"/>
              <a:t>будет</a:t>
            </a:r>
            <a:r>
              <a:rPr dirty="0" spc="-10"/>
              <a:t> </a:t>
            </a:r>
            <a:r>
              <a:rPr dirty="0" spc="-5"/>
              <a:t>спокойно </a:t>
            </a:r>
            <a:r>
              <a:rPr dirty="0" spc="-15"/>
              <a:t>делать</a:t>
            </a:r>
            <a:r>
              <a:rPr dirty="0" spc="-5"/>
              <a:t> </a:t>
            </a:r>
            <a:r>
              <a:rPr dirty="0"/>
              <a:t>свои</a:t>
            </a:r>
            <a:r>
              <a:rPr dirty="0" spc="-5"/>
              <a:t> дела дальше.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55956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Ведущая</a:t>
            </a:r>
            <a:r>
              <a:rPr dirty="0" spc="130"/>
              <a:t> </a:t>
            </a:r>
            <a:r>
              <a:rPr dirty="0" spc="100"/>
              <a:t>мотивация</a:t>
            </a:r>
            <a:r>
              <a:rPr dirty="0" spc="130"/>
              <a:t> </a:t>
            </a:r>
            <a:r>
              <a:rPr dirty="0" spc="-5"/>
              <a:t>-</a:t>
            </a:r>
            <a:r>
              <a:rPr dirty="0" spc="130"/>
              <a:t> </a:t>
            </a:r>
            <a:r>
              <a:rPr dirty="0" spc="75">
                <a:solidFill>
                  <a:srgbClr val="837163"/>
                </a:solidFill>
              </a:rPr>
              <a:t>чувства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1253057" y="1164742"/>
            <a:ext cx="170815" cy="580390"/>
            <a:chOff x="1253057" y="1164742"/>
            <a:chExt cx="170815" cy="58039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3057" y="1164742"/>
              <a:ext cx="170300" cy="1929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3057" y="1551692"/>
              <a:ext cx="170300" cy="192999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938642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581105"/>
            <a:ext cx="170300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974011"/>
            <a:ext cx="170300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624092"/>
            <a:ext cx="170300" cy="19299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42759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41216" y="1334872"/>
            <a:ext cx="2061845" cy="680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270"/>
              <a:t>Кресты</a:t>
            </a:r>
            <a:endParaRPr sz="4300"/>
          </a:p>
        </p:txBody>
      </p:sp>
      <p:grpSp>
        <p:nvGrpSpPr>
          <p:cNvPr id="6" name="object 6"/>
          <p:cNvGrpSpPr/>
          <p:nvPr/>
        </p:nvGrpSpPr>
        <p:grpSpPr>
          <a:xfrm>
            <a:off x="728103" y="1930125"/>
            <a:ext cx="7757159" cy="2907030"/>
            <a:chOff x="728103" y="1930125"/>
            <a:chExt cx="7757159" cy="29070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0200" y="2183937"/>
              <a:ext cx="2403599" cy="239927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8103" y="1930125"/>
              <a:ext cx="2906893" cy="29068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74228" y="1930125"/>
              <a:ext cx="2910743" cy="29068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63699" y="1021654"/>
            <a:ext cx="6563995" cy="922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5399"/>
              </a:lnSpc>
              <a:spcBef>
                <a:spcPts val="100"/>
              </a:spcBef>
            </a:pP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Каждый</a:t>
            </a:r>
            <a:r>
              <a:rPr dirty="0" sz="1700" spc="6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знак</a:t>
            </a:r>
            <a:r>
              <a:rPr dirty="0" sz="1700" spc="6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 Lt"/>
                <a:cs typeface="Roboto Lt"/>
              </a:rPr>
              <a:t>Зодиака</a:t>
            </a:r>
            <a:r>
              <a:rPr dirty="0" sz="1700" spc="6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относится</a:t>
            </a:r>
            <a:r>
              <a:rPr dirty="0" sz="1700" spc="6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dirty="0" sz="1700" spc="6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0">
                <a:solidFill>
                  <a:srgbClr val="424242"/>
                </a:solidFill>
                <a:latin typeface="Roboto Lt"/>
                <a:cs typeface="Roboto Lt"/>
              </a:rPr>
              <a:t>какому-то</a:t>
            </a:r>
            <a:r>
              <a:rPr dirty="0" sz="1700" spc="6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одному</a:t>
            </a:r>
            <a:r>
              <a:rPr dirty="0" sz="1700" spc="6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кресту.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соединить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воображаемой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линией</a:t>
            </a:r>
            <a:r>
              <a:rPr dirty="0" sz="1700" spc="4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знаки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одного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креста,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45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в </a:t>
            </a:r>
            <a:r>
              <a:rPr dirty="0" sz="1700" spc="-4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Зодиакальном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круге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образуется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три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креста:</a:t>
            </a:r>
            <a:endParaRPr sz="17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9" y="270685"/>
            <a:ext cx="301942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5"/>
              <a:t>Кресты</a:t>
            </a:r>
            <a:r>
              <a:rPr dirty="0" spc="90"/>
              <a:t> </a:t>
            </a:r>
            <a:r>
              <a:rPr dirty="0" spc="85"/>
              <a:t>качеств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227411" y="2298270"/>
            <a:ext cx="16071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КАРДИНАЛЬНЫЙ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1943" y="2298270"/>
            <a:ext cx="176085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ФИКСИРОВАННЫЙ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02047" y="2129868"/>
            <a:ext cx="1461770" cy="553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495" marR="5080" indent="-11430">
              <a:lnSpc>
                <a:spcPct val="115399"/>
              </a:lnSpc>
              <a:spcBef>
                <a:spcPts val="100"/>
              </a:spcBef>
            </a:pPr>
            <a:r>
              <a:rPr dirty="0" sz="1500">
                <a:solidFill>
                  <a:srgbClr val="837163"/>
                </a:solidFill>
                <a:latin typeface="Roboto Lt"/>
                <a:cs typeface="Roboto Lt"/>
              </a:rPr>
              <a:t>МУТАБЕЛЬНЫЙ </a:t>
            </a:r>
            <a:r>
              <a:rPr dirty="0" sz="1500" spc="-3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(ПОДВИЖНЫЙ)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17480" y="2821325"/>
            <a:ext cx="1939417" cy="19394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8652" y="2821325"/>
            <a:ext cx="1971082" cy="193942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64645" y="2825243"/>
            <a:ext cx="1939429" cy="193158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144653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5"/>
              <a:t>Кресты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86718" y="1324477"/>
            <a:ext cx="7014209" cy="26435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44780">
              <a:lnSpc>
                <a:spcPct val="114999"/>
              </a:lnSpc>
              <a:spcBef>
                <a:spcPts val="100"/>
              </a:spcBef>
            </a:pP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Кресты</a:t>
            </a:r>
            <a:r>
              <a:rPr dirty="0" sz="17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80">
                <a:solidFill>
                  <a:srgbClr val="837163"/>
                </a:solidFill>
                <a:latin typeface="Roboto Lt"/>
                <a:cs typeface="Roboto Lt"/>
              </a:rPr>
              <a:t>–</a:t>
            </a:r>
            <a:r>
              <a:rPr dirty="0" sz="1700" spc="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837163"/>
                </a:solidFill>
                <a:latin typeface="Roboto Lt"/>
                <a:cs typeface="Roboto Lt"/>
              </a:rPr>
              <a:t>это</a:t>
            </a:r>
            <a:r>
              <a:rPr dirty="0" sz="17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ваша</a:t>
            </a:r>
            <a:r>
              <a:rPr dirty="0" sz="1700" spc="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837163"/>
                </a:solidFill>
                <a:latin typeface="Roboto Lt"/>
                <a:cs typeface="Roboto Lt"/>
              </a:rPr>
              <a:t>скорость,</a:t>
            </a:r>
            <a:r>
              <a:rPr dirty="0" sz="17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ваш</a:t>
            </a:r>
            <a:r>
              <a:rPr dirty="0" sz="1700" spc="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темп,</a:t>
            </a:r>
            <a:r>
              <a:rPr dirty="0" sz="17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с</a:t>
            </a:r>
            <a:r>
              <a:rPr dirty="0" sz="1700" spc="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которым</a:t>
            </a:r>
            <a:r>
              <a:rPr dirty="0" sz="17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вы</a:t>
            </a:r>
            <a:r>
              <a:rPr dirty="0" sz="1700" spc="7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837163"/>
                </a:solidFill>
                <a:latin typeface="Roboto Lt"/>
                <a:cs typeface="Roboto Lt"/>
              </a:rPr>
              <a:t>будете</a:t>
            </a:r>
            <a:r>
              <a:rPr dirty="0" sz="1700" spc="114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жить </a:t>
            </a:r>
            <a:r>
              <a:rPr dirty="0" sz="1700" spc="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этой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837163"/>
                </a:solidFill>
                <a:latin typeface="Roboto Lt"/>
                <a:cs typeface="Roboto Lt"/>
              </a:rPr>
              <a:t>жизни.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Его можно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немного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уменьшить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или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увеличить,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но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если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у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вас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высокая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скорость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бешеный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ритм,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при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снижении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вам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скучно.</a:t>
            </a:r>
            <a:endParaRPr sz="1500">
              <a:latin typeface="Roboto Lt"/>
              <a:cs typeface="Roboto Lt"/>
            </a:endParaRPr>
          </a:p>
          <a:p>
            <a:pPr marL="12700" marR="377190">
              <a:lnSpc>
                <a:spcPct val="114999"/>
              </a:lnSpc>
              <a:spcBef>
                <a:spcPts val="1000"/>
              </a:spcBef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вас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низкая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скорость,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при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увеличении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вам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сложно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будете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уставать.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</a:pPr>
            <a:r>
              <a:rPr dirty="0" sz="1700" spc="10">
                <a:solidFill>
                  <a:srgbClr val="424242"/>
                </a:solidFill>
                <a:latin typeface="Roboto Lt"/>
                <a:cs typeface="Roboto Lt"/>
              </a:rPr>
              <a:t>Важно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найти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баланс.</a:t>
            </a:r>
            <a:endParaRPr sz="17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63699" y="1303065"/>
            <a:ext cx="4498340" cy="306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Для кардинальной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динамики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характерен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импульс,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порыв,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резкий выброс,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вслед </a:t>
            </a:r>
            <a:r>
              <a:rPr dirty="0" sz="1500" spc="-35">
                <a:solidFill>
                  <a:srgbClr val="333333"/>
                </a:solidFill>
                <a:latin typeface="Roboto Lt"/>
                <a:cs typeface="Roboto Lt"/>
              </a:rPr>
              <a:t>за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которым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следует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спад.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Roboto Lt"/>
              <a:cs typeface="Roboto Lt"/>
            </a:endParaRPr>
          </a:p>
          <a:p>
            <a:pPr marL="12700" marR="501015">
              <a:lnSpc>
                <a:spcPct val="114999"/>
              </a:lnSpc>
              <a:spcBef>
                <a:spcPts val="5"/>
              </a:spcBef>
            </a:pP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Ощущение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цели,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программы,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крест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не </a:t>
            </a:r>
            <a:r>
              <a:rPr dirty="0" sz="1500" spc="-30">
                <a:solidFill>
                  <a:srgbClr val="333333"/>
                </a:solidFill>
                <a:latin typeface="Roboto Lt"/>
                <a:cs typeface="Roboto Lt"/>
              </a:rPr>
              <a:t>терпит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бесцельного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развития.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Движение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к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цели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осуществляется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по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прямой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линии и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в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строго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заданном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направлении.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Roboto Lt"/>
              <a:cs typeface="Roboto Lt"/>
            </a:endParaRPr>
          </a:p>
          <a:p>
            <a:pPr algn="just" marL="12700" marR="280035">
              <a:lnSpc>
                <a:spcPct val="114999"/>
              </a:lnSpc>
              <a:spcBef>
                <a:spcPts val="5"/>
              </a:spcBef>
            </a:pP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Инициативность,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умение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и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стремление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сделать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первый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шаг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в </a:t>
            </a:r>
            <a:r>
              <a:rPr dirty="0" sz="1500" spc="-30">
                <a:solidFill>
                  <a:srgbClr val="333333"/>
                </a:solidFill>
                <a:latin typeface="Roboto Lt"/>
                <a:cs typeface="Roboto Lt"/>
              </a:rPr>
              <a:t>том </a:t>
            </a:r>
            <a:r>
              <a:rPr dirty="0" sz="1500" spc="10">
                <a:solidFill>
                  <a:srgbClr val="333333"/>
                </a:solidFill>
                <a:latin typeface="Roboto Lt"/>
                <a:cs typeface="Roboto Lt"/>
              </a:rPr>
              <a:t>или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ином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деле,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начать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(а </a:t>
            </a:r>
            <a:r>
              <a:rPr dirty="0" sz="1500" spc="-40">
                <a:solidFill>
                  <a:srgbClr val="333333"/>
                </a:solidFill>
                <a:latin typeface="Roboto Lt"/>
                <a:cs typeface="Roboto Lt"/>
              </a:rPr>
              <a:t>что </a:t>
            </a:r>
            <a:r>
              <a:rPr dirty="0" sz="1500" spc="-3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б</a:t>
            </a:r>
            <a:r>
              <a:rPr dirty="0" sz="1500" spc="-55">
                <a:solidFill>
                  <a:srgbClr val="333333"/>
                </a:solidFill>
                <a:latin typeface="Roboto Lt"/>
                <a:cs typeface="Roboto Lt"/>
              </a:rPr>
              <a:t>у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д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е</a:t>
            </a:r>
            <a:r>
              <a:rPr dirty="0" sz="1500" spc="-50">
                <a:solidFill>
                  <a:srgbClr val="333333"/>
                </a:solidFill>
                <a:latin typeface="Roboto Lt"/>
                <a:cs typeface="Roboto Lt"/>
              </a:rPr>
              <a:t>т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дальш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е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4">
                <a:solidFill>
                  <a:srgbClr val="333333"/>
                </a:solidFill>
                <a:latin typeface="Roboto Lt"/>
                <a:cs typeface="Roboto Lt"/>
              </a:rPr>
              <a:t>-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45">
                <a:solidFill>
                  <a:srgbClr val="333333"/>
                </a:solidFill>
                <a:latin typeface="Roboto Lt"/>
                <a:cs typeface="Roboto Lt"/>
              </a:rPr>
              <a:t>очень-</a:t>
            </a:r>
            <a:r>
              <a:rPr dirty="0" sz="1500" spc="-75">
                <a:solidFill>
                  <a:srgbClr val="333333"/>
                </a:solidFill>
                <a:latin typeface="Roboto Lt"/>
                <a:cs typeface="Roboto Lt"/>
              </a:rPr>
              <a:t>т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о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ин</a:t>
            </a:r>
            <a:r>
              <a:rPr dirty="0" sz="1500" spc="-70">
                <a:solidFill>
                  <a:srgbClr val="333333"/>
                </a:solidFill>
                <a:latin typeface="Roboto Lt"/>
                <a:cs typeface="Roboto Lt"/>
              </a:rPr>
              <a:t>т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ересно).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1000" y="269141"/>
            <a:ext cx="399161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Кардинальный</a:t>
            </a:r>
            <a:r>
              <a:rPr dirty="0" spc="90"/>
              <a:t> </a:t>
            </a:r>
            <a:r>
              <a:rPr dirty="0" spc="135"/>
              <a:t>крест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9075" y="2165545"/>
            <a:ext cx="2371724" cy="23336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91688" y="1364334"/>
            <a:ext cx="499110" cy="5000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19074" y="1383568"/>
            <a:ext cx="507001" cy="46162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54457" y="1448669"/>
            <a:ext cx="481355" cy="33142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464196" y="1424503"/>
            <a:ext cx="499109" cy="379758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627754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95"/>
              <a:t>Основа</a:t>
            </a:r>
            <a:r>
              <a:rPr dirty="0" spc="110"/>
              <a:t> </a:t>
            </a:r>
            <a:r>
              <a:rPr dirty="0" spc="60"/>
              <a:t>для</a:t>
            </a:r>
            <a:r>
              <a:rPr dirty="0" spc="110"/>
              <a:t> </a:t>
            </a:r>
            <a:r>
              <a:rPr dirty="0" spc="125"/>
              <a:t>креста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20125" y="1528679"/>
            <a:ext cx="4476115" cy="2466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действовать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рывками.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Быстро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начали,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потом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отдохнули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себя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нагрузить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500" spc="-45">
                <a:solidFill>
                  <a:srgbClr val="424242"/>
                </a:solidFill>
                <a:latin typeface="Roboto Lt"/>
                <a:cs typeface="Roboto Lt"/>
              </a:rPr>
              <a:t>какое-то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короткое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время,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а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потом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отдохнуть,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вы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быстро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восстановите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силы.</a:t>
            </a:r>
            <a:endParaRPr sz="1500">
              <a:latin typeface="Roboto Lt"/>
              <a:cs typeface="Roboto Lt"/>
            </a:endParaRPr>
          </a:p>
          <a:p>
            <a:pPr marL="12700" marR="20320">
              <a:lnSpc>
                <a:spcPct val="170600"/>
              </a:lnSpc>
            </a:pP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Слишком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долго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делать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одно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20">
                <a:solidFill>
                  <a:srgbClr val="424242"/>
                </a:solidFill>
                <a:latin typeface="Roboto Lt"/>
                <a:cs typeface="Roboto Lt"/>
              </a:rPr>
              <a:t>же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получится.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или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станет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скучно,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или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выгорание.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Нужна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регулярная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нагрузка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регулярный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отдых.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578598"/>
            <a:ext cx="170300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959598"/>
            <a:ext cx="170300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340598"/>
            <a:ext cx="170300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997823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390730"/>
            <a:ext cx="170300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783636"/>
            <a:ext cx="170300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0350" y="1151349"/>
            <a:ext cx="2840824" cy="2840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837" y="1984574"/>
            <a:ext cx="2362199" cy="23621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963699" y="1150665"/>
            <a:ext cx="4787900" cy="3323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970280">
              <a:lnSpc>
                <a:spcPct val="114999"/>
              </a:lnSpc>
              <a:spcBef>
                <a:spcPts val="100"/>
              </a:spcBef>
            </a:pP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Для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фиксированной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динамики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характерны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постоянство,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устойчивость,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стабильность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(упрямство).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Люди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фиксированного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креста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проявляются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неожиданно,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у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них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должна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накопиться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критическая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масса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энергии. Накопленная энергия </a:t>
            </a:r>
            <a:r>
              <a:rPr dirty="0" sz="1500" spc="-40">
                <a:solidFill>
                  <a:srgbClr val="333333"/>
                </a:solidFill>
                <a:latin typeface="Roboto Lt"/>
                <a:cs typeface="Roboto Lt"/>
              </a:rPr>
              <a:t>затем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резко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 переходит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в проявленное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состояние </a:t>
            </a:r>
            <a:r>
              <a:rPr dirty="0" sz="1500" spc="-65">
                <a:solidFill>
                  <a:srgbClr val="333333"/>
                </a:solidFill>
                <a:latin typeface="Roboto Lt"/>
                <a:cs typeface="Roboto Lt"/>
              </a:rPr>
              <a:t>—</a:t>
            </a:r>
            <a:r>
              <a:rPr dirty="0" sz="1500" spc="-6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качественный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скачок.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Roboto Lt"/>
              <a:cs typeface="Roboto Lt"/>
            </a:endParaRPr>
          </a:p>
          <a:p>
            <a:pPr marL="12700" marR="109220">
              <a:lnSpc>
                <a:spcPct val="114999"/>
              </a:lnSpc>
              <a:spcBef>
                <a:spcPts val="5"/>
              </a:spcBef>
            </a:pP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Именно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благодаря</a:t>
            </a:r>
            <a:r>
              <a:rPr dirty="0" sz="1500" spc="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фиксированным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знакам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осуществляются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серьезные,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масштабные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замыслы,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требующие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длительного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приложения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сил.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69141"/>
            <a:ext cx="427101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35"/>
              <a:t>Фиксированный</a:t>
            </a:r>
            <a:r>
              <a:rPr dirty="0" spc="100"/>
              <a:t> </a:t>
            </a:r>
            <a:r>
              <a:rPr dirty="0" spc="135"/>
              <a:t>крест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45949" y="1309358"/>
            <a:ext cx="463983" cy="33280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43615" y="1247201"/>
            <a:ext cx="349456" cy="45712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85070" y="1218325"/>
            <a:ext cx="468878" cy="5148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23850" y="1245732"/>
            <a:ext cx="427766" cy="46005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627754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95"/>
              <a:t>Основа</a:t>
            </a:r>
            <a:r>
              <a:rPr dirty="0" spc="110"/>
              <a:t> </a:t>
            </a:r>
            <a:r>
              <a:rPr dirty="0" spc="60"/>
              <a:t>для</a:t>
            </a:r>
            <a:r>
              <a:rPr dirty="0" spc="110"/>
              <a:t> </a:t>
            </a:r>
            <a:r>
              <a:rPr dirty="0" spc="125"/>
              <a:t>креста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20125" y="1452479"/>
            <a:ext cx="4923790" cy="2729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действовать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умеренно.</a:t>
            </a:r>
            <a:endParaRPr sz="1500">
              <a:latin typeface="Roboto Lt"/>
              <a:cs typeface="Roboto Lt"/>
            </a:endParaRPr>
          </a:p>
          <a:p>
            <a:pPr marL="12700" marR="483234">
              <a:lnSpc>
                <a:spcPct val="170600"/>
              </a:lnSpc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Никогда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нагружайте себя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большими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задачами.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Никогда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приступайте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делу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быстро.</a:t>
            </a:r>
            <a:endParaRPr sz="1500">
              <a:latin typeface="Roboto Lt"/>
              <a:cs typeface="Roboto Lt"/>
            </a:endParaRPr>
          </a:p>
          <a:p>
            <a:pPr marL="12700" marR="1434465">
              <a:lnSpc>
                <a:spcPct val="170600"/>
              </a:lnSpc>
            </a:pP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Сначала все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обдумайте,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пропиши план.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Оставьте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себе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время для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маневра.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994"/>
              </a:spcBef>
            </a:pP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После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длительной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работы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нужны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такие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20">
                <a:solidFill>
                  <a:srgbClr val="424242"/>
                </a:solidFill>
                <a:latin typeface="Roboto Lt"/>
                <a:cs typeface="Roboto Lt"/>
              </a:rPr>
              <a:t>же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длительные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паузы.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Выделяйте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себе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большое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количество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времени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для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отдыха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после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большого дела.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502398"/>
            <a:ext cx="170300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883398"/>
            <a:ext cx="170300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264398"/>
            <a:ext cx="170300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657305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038305"/>
            <a:ext cx="170300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431211"/>
            <a:ext cx="170300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64127" y="1431825"/>
            <a:ext cx="2279872" cy="227984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23850" y="2065525"/>
            <a:ext cx="2362199" cy="235267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963699" y="1379265"/>
            <a:ext cx="4991735" cy="28575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22555">
              <a:lnSpc>
                <a:spcPct val="114999"/>
              </a:lnSpc>
              <a:spcBef>
                <a:spcPts val="100"/>
              </a:spcBef>
            </a:pP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Для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мутабельной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динамики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333333"/>
                </a:solidFill>
                <a:latin typeface="Roboto Lt"/>
                <a:cs typeface="Roboto Lt"/>
              </a:rPr>
              <a:t>характерна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переменчивость, ориентация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на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внешние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условия,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маневрирование, лавирование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выбор</a:t>
            </a:r>
            <a:r>
              <a:rPr dirty="0" sz="1500" spc="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оптимального </a:t>
            </a:r>
            <a:r>
              <a:rPr dirty="0" sz="1500" spc="-35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пути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333333"/>
                </a:solidFill>
                <a:latin typeface="Roboto Lt"/>
                <a:cs typeface="Roboto Lt"/>
              </a:rPr>
              <a:t>или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способа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действия.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Открытость</a:t>
            </a:r>
            <a:r>
              <a:rPr dirty="0" sz="1500" spc="3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внешнему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миру,</a:t>
            </a:r>
            <a:r>
              <a:rPr dirty="0" sz="1500" spc="31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умение</a:t>
            </a:r>
            <a:r>
              <a:rPr dirty="0" sz="1500" spc="35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ориентироваться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в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обстановке, </a:t>
            </a:r>
            <a:r>
              <a:rPr dirty="0" sz="1500" spc="-25">
                <a:solidFill>
                  <a:srgbClr val="333333"/>
                </a:solidFill>
                <a:latin typeface="Roboto Lt"/>
                <a:cs typeface="Roboto Lt"/>
              </a:rPr>
              <a:t>замечать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и</a:t>
            </a:r>
            <a:r>
              <a:rPr dirty="0" sz="1500" spc="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оценивать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детали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и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нюансы,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использовать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их при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выборе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направления.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Слабая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сторона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204">
                <a:solidFill>
                  <a:srgbClr val="333333"/>
                </a:solidFill>
                <a:latin typeface="Roboto Lt"/>
                <a:cs typeface="Roboto Lt"/>
              </a:rPr>
              <a:t>-</a:t>
            </a:r>
            <a:r>
              <a:rPr dirty="0" sz="1500" spc="-16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склонность</a:t>
            </a:r>
            <a:r>
              <a:rPr dirty="0" sz="1500" spc="1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увлекаться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333333"/>
                </a:solidFill>
                <a:latin typeface="Roboto Lt"/>
                <a:cs typeface="Roboto Lt"/>
              </a:rPr>
              <a:t>бесконечным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перебором</a:t>
            </a:r>
            <a:r>
              <a:rPr dirty="0" sz="1500" spc="4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существующих</a:t>
            </a:r>
            <a:r>
              <a:rPr dirty="0" sz="1500" spc="409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возможностей,</a:t>
            </a:r>
            <a:r>
              <a:rPr dirty="0" sz="1500" spc="4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333333"/>
                </a:solidFill>
                <a:latin typeface="Roboto Lt"/>
                <a:cs typeface="Roboto Lt"/>
              </a:rPr>
              <a:t>терять</a:t>
            </a:r>
            <a:r>
              <a:rPr dirty="0" sz="1500" spc="4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цель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и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в </a:t>
            </a:r>
            <a:r>
              <a:rPr dirty="0" sz="1500" spc="-40">
                <a:solidFill>
                  <a:srgbClr val="333333"/>
                </a:solidFill>
                <a:latin typeface="Roboto Lt"/>
                <a:cs typeface="Roboto Lt"/>
              </a:rPr>
              <a:t>результате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333333"/>
                </a:solidFill>
                <a:latin typeface="Roboto Lt"/>
                <a:cs typeface="Roboto Lt"/>
              </a:rPr>
              <a:t>так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и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не 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добиваться</a:t>
            </a:r>
            <a:r>
              <a:rPr dirty="0" sz="1500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333333"/>
                </a:solidFill>
                <a:latin typeface="Roboto Lt"/>
                <a:cs typeface="Roboto Lt"/>
              </a:rPr>
              <a:t>ничего</a:t>
            </a:r>
            <a:r>
              <a:rPr dirty="0" sz="1500" spc="5">
                <a:solidFill>
                  <a:srgbClr val="33333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333333"/>
                </a:solidFill>
                <a:latin typeface="Roboto Lt"/>
                <a:cs typeface="Roboto Lt"/>
              </a:rPr>
              <a:t>конкретного.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69141"/>
            <a:ext cx="384238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5"/>
              <a:t>Мутабельный</a:t>
            </a:r>
            <a:r>
              <a:rPr dirty="0" spc="65"/>
              <a:t> </a:t>
            </a:r>
            <a:r>
              <a:rPr dirty="0" spc="135"/>
              <a:t>крест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97930" y="1294524"/>
            <a:ext cx="388131" cy="51487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81155" y="1297495"/>
            <a:ext cx="510908" cy="5089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23851" y="1318783"/>
            <a:ext cx="432687" cy="466358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62405" y="1300465"/>
            <a:ext cx="412885" cy="50299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627754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95"/>
              <a:t>Основа</a:t>
            </a:r>
            <a:r>
              <a:rPr dirty="0" spc="110"/>
              <a:t> </a:t>
            </a:r>
            <a:r>
              <a:rPr dirty="0" spc="60"/>
              <a:t>для</a:t>
            </a:r>
            <a:r>
              <a:rPr dirty="0" spc="110"/>
              <a:t> </a:t>
            </a:r>
            <a:r>
              <a:rPr dirty="0" spc="125"/>
              <a:t>креста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20125" y="1528679"/>
            <a:ext cx="4836795" cy="2602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Вы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можете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двигаться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среднем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темпе.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Распределяйте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нагрузку.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торопитесь,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откладывайте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все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на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потом.</a:t>
            </a:r>
            <a:endParaRPr sz="1500">
              <a:latin typeface="Roboto Lt"/>
              <a:cs typeface="Roboto Lt"/>
            </a:endParaRPr>
          </a:p>
          <a:p>
            <a:pPr marL="12700" marR="79375">
              <a:lnSpc>
                <a:spcPct val="114999"/>
              </a:lnSpc>
              <a:spcBef>
                <a:spcPts val="10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очень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важно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научиться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делегировать.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Ваш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крест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склонен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распылению.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Вы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можете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набрать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кучу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мелких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задач,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потом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утонуть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этой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рутине.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1000"/>
              </a:spcBef>
            </a:pP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Подключайте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делам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можно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большее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количество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людей.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578598"/>
            <a:ext cx="170300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1959598"/>
            <a:ext cx="170300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340598"/>
            <a:ext cx="170300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2733505"/>
            <a:ext cx="170300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53057" y="3655048"/>
            <a:ext cx="170300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80350" y="1151349"/>
            <a:ext cx="2840824" cy="2840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6067425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170"/>
              <a:t>Как</a:t>
            </a:r>
            <a:r>
              <a:rPr dirty="0" spc="130"/>
              <a:t> </a:t>
            </a:r>
            <a:r>
              <a:rPr dirty="0" spc="114"/>
              <a:t>посчитать</a:t>
            </a:r>
            <a:r>
              <a:rPr dirty="0" spc="125"/>
              <a:t> ведущую</a:t>
            </a:r>
            <a:r>
              <a:rPr dirty="0" spc="130"/>
              <a:t> </a:t>
            </a:r>
            <a:r>
              <a:rPr dirty="0" spc="140"/>
              <a:t>стихию </a:t>
            </a:r>
            <a:r>
              <a:rPr dirty="0" spc="-890"/>
              <a:t> </a:t>
            </a:r>
            <a:r>
              <a:rPr dirty="0" spc="80"/>
              <a:t>и</a:t>
            </a:r>
            <a:r>
              <a:rPr dirty="0" spc="140"/>
              <a:t> </a:t>
            </a:r>
            <a:r>
              <a:rPr dirty="0" spc="135"/>
              <a:t>крест</a:t>
            </a:r>
            <a:r>
              <a:rPr dirty="0" spc="145"/>
              <a:t> </a:t>
            </a:r>
            <a:r>
              <a:rPr dirty="0" spc="65"/>
              <a:t>в</a:t>
            </a:r>
            <a:r>
              <a:rPr dirty="0" spc="140"/>
              <a:t> </a:t>
            </a:r>
            <a:r>
              <a:rPr dirty="0" spc="130"/>
              <a:t>гороскопе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99050" y="1557004"/>
            <a:ext cx="7527925" cy="31457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астрологии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важно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знать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только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свой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знак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"/>
                <a:cs typeface="Roboto"/>
              </a:rPr>
              <a:t>Зодиака.</a:t>
            </a:r>
            <a:endParaRPr sz="15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нашем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гороскопе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10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планет.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Они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все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находятся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>
                <a:solidFill>
                  <a:srgbClr val="424242"/>
                </a:solidFill>
                <a:latin typeface="Roboto Lt"/>
                <a:cs typeface="Roboto Lt"/>
              </a:rPr>
              <a:t>каких-то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знаках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Зодиака.</a:t>
            </a:r>
            <a:endParaRPr sz="1500">
              <a:latin typeface="Roboto Lt"/>
              <a:cs typeface="Roboto Lt"/>
            </a:endParaRPr>
          </a:p>
          <a:p>
            <a:pPr marL="12700" marR="358140">
              <a:lnSpc>
                <a:spcPct val="114999"/>
              </a:lnSpc>
            </a:pP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сложить все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показатели,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то,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возможно, </a:t>
            </a:r>
            <a:r>
              <a:rPr dirty="0" sz="1500" spc="-45">
                <a:solidFill>
                  <a:srgbClr val="424242"/>
                </a:solidFill>
                <a:latin typeface="Roboto"/>
                <a:cs typeface="Roboto"/>
              </a:rPr>
              <a:t>у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вас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ведущая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стихия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ведущий </a:t>
            </a:r>
            <a:r>
              <a:rPr dirty="0" sz="1500" spc="-35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крест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вообще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получится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не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тем,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который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определили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для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себя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изначально.</a:t>
            </a:r>
            <a:endParaRPr sz="15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9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Например,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вы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85" i="1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 i="1">
                <a:solidFill>
                  <a:srgbClr val="424242"/>
                </a:solidFill>
                <a:latin typeface="Roboto Lt"/>
                <a:cs typeface="Roboto Lt"/>
              </a:rPr>
              <a:t>Телец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по</a:t>
            </a:r>
            <a:r>
              <a:rPr dirty="0" sz="150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знаку</a:t>
            </a:r>
            <a:r>
              <a:rPr dirty="0" sz="150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 i="1">
                <a:solidFill>
                  <a:srgbClr val="424242"/>
                </a:solidFill>
                <a:latin typeface="Roboto Lt"/>
                <a:cs typeface="Roboto Lt"/>
              </a:rPr>
              <a:t>Зодиака.</a:t>
            </a:r>
            <a:r>
              <a:rPr dirty="0" sz="1500" spc="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 i="1">
                <a:solidFill>
                  <a:srgbClr val="424242"/>
                </a:solidFill>
                <a:latin typeface="Roboto Lt"/>
                <a:cs typeface="Roboto Lt"/>
              </a:rPr>
              <a:t>Значит,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 i="1">
                <a:solidFill>
                  <a:srgbClr val="424242"/>
                </a:solidFill>
                <a:latin typeface="Roboto Lt"/>
                <a:cs typeface="Roboto Lt"/>
              </a:rPr>
              <a:t>фиксированная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земля.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</a:pP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Но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все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вместе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сложить,</a:t>
            </a:r>
            <a:r>
              <a:rPr dirty="0" sz="150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5" i="1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 i="1">
                <a:solidFill>
                  <a:srgbClr val="424242"/>
                </a:solidFill>
                <a:latin typeface="Roboto Lt"/>
                <a:cs typeface="Roboto Lt"/>
              </a:rPr>
              <a:t>получается,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5" i="1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вы,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например,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мутабельный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 i="1">
                <a:solidFill>
                  <a:srgbClr val="424242"/>
                </a:solidFill>
                <a:latin typeface="Roboto Lt"/>
                <a:cs typeface="Roboto Lt"/>
              </a:rPr>
              <a:t>воздух,</a:t>
            </a:r>
            <a:r>
              <a:rPr dirty="0" sz="1500" spc="13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а, </a:t>
            </a:r>
            <a:r>
              <a:rPr dirty="0" sz="1500" spc="-35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значит,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 i="1">
                <a:solidFill>
                  <a:srgbClr val="424242"/>
                </a:solidFill>
                <a:latin typeface="Roboto Lt"/>
                <a:cs typeface="Roboto Lt"/>
              </a:rPr>
              <a:t>действовать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мотивироваться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должны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совсем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 i="1">
                <a:solidFill>
                  <a:srgbClr val="424242"/>
                </a:solidFill>
                <a:latin typeface="Roboto Lt"/>
                <a:cs typeface="Roboto Lt"/>
              </a:rPr>
              <a:t>так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как Телец.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 Lt"/>
              <a:cs typeface="Roboto Lt"/>
            </a:endParaRPr>
          </a:p>
          <a:p>
            <a:pPr marL="12700" marR="186690">
              <a:lnSpc>
                <a:spcPct val="114999"/>
              </a:lnSpc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Как</a:t>
            </a:r>
            <a:r>
              <a:rPr dirty="0" sz="1500" spc="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посчитать</a:t>
            </a:r>
            <a:r>
              <a:rPr dirty="0" sz="1500" spc="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ведущую</a:t>
            </a:r>
            <a:r>
              <a:rPr dirty="0" sz="1500" spc="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стихию</a:t>
            </a:r>
            <a:r>
              <a:rPr dirty="0" sz="15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837163"/>
                </a:solidFill>
                <a:latin typeface="Roboto Lt"/>
                <a:cs typeface="Roboto Lt"/>
              </a:rPr>
              <a:t>и</a:t>
            </a:r>
            <a:r>
              <a:rPr dirty="0" sz="1500" spc="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ведущий</a:t>
            </a:r>
            <a:r>
              <a:rPr dirty="0" sz="1500" spc="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крест</a:t>
            </a:r>
            <a:r>
              <a:rPr dirty="0" sz="1500" spc="7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500" spc="6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гороскопе?</a:t>
            </a:r>
            <a:r>
              <a:rPr dirty="0" sz="1500" spc="13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500" spc="7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конце</a:t>
            </a:r>
            <a:r>
              <a:rPr dirty="0" sz="1500" spc="6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вебинара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я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скажу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кодовое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слово,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по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которому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можете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получить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5">
                <a:solidFill>
                  <a:srgbClr val="424242"/>
                </a:solidFill>
                <a:latin typeface="Roboto"/>
                <a:cs typeface="Roboto"/>
              </a:rPr>
              <a:t>этот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урок.</a:t>
            </a:r>
            <a:endParaRPr sz="15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93254" y="207382"/>
            <a:ext cx="255714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ШКОЛА 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АСТРОЛОГИИ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77810" y="894560"/>
            <a:ext cx="5145405" cy="10134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R="148590">
              <a:lnSpc>
                <a:spcPts val="3590"/>
              </a:lnSpc>
              <a:spcBef>
                <a:spcPts val="100"/>
              </a:spcBef>
            </a:pPr>
            <a:r>
              <a:rPr dirty="0" spc="165">
                <a:solidFill>
                  <a:srgbClr val="424242"/>
                </a:solidFill>
              </a:rPr>
              <a:t>Курс</a:t>
            </a:r>
            <a:r>
              <a:rPr dirty="0" spc="105">
                <a:solidFill>
                  <a:srgbClr val="424242"/>
                </a:solidFill>
              </a:rPr>
              <a:t> </a:t>
            </a:r>
            <a:r>
              <a:rPr dirty="0" spc="125">
                <a:solidFill>
                  <a:srgbClr val="424242"/>
                </a:solidFill>
              </a:rPr>
              <a:t>астрологии</a:t>
            </a:r>
          </a:p>
          <a:p>
            <a:pPr algn="ctr">
              <a:lnSpc>
                <a:spcPts val="4190"/>
              </a:lnSpc>
            </a:pPr>
            <a:r>
              <a:rPr dirty="0" sz="3500" spc="114">
                <a:solidFill>
                  <a:srgbClr val="837163"/>
                </a:solidFill>
              </a:rPr>
              <a:t>“С</a:t>
            </a:r>
            <a:r>
              <a:rPr dirty="0" sz="3500" spc="160">
                <a:solidFill>
                  <a:srgbClr val="837163"/>
                </a:solidFill>
              </a:rPr>
              <a:t> </a:t>
            </a:r>
            <a:r>
              <a:rPr dirty="0" sz="3500" spc="10">
                <a:solidFill>
                  <a:srgbClr val="837163"/>
                </a:solidFill>
              </a:rPr>
              <a:t>нуля</a:t>
            </a:r>
            <a:r>
              <a:rPr dirty="0" sz="3500" spc="160">
                <a:solidFill>
                  <a:srgbClr val="837163"/>
                </a:solidFill>
              </a:rPr>
              <a:t> </a:t>
            </a:r>
            <a:r>
              <a:rPr dirty="0" sz="3500" spc="175">
                <a:solidFill>
                  <a:srgbClr val="837163"/>
                </a:solidFill>
              </a:rPr>
              <a:t>до</a:t>
            </a:r>
            <a:r>
              <a:rPr dirty="0" sz="3500" spc="160">
                <a:solidFill>
                  <a:srgbClr val="837163"/>
                </a:solidFill>
              </a:rPr>
              <a:t> </a:t>
            </a:r>
            <a:r>
              <a:rPr dirty="0" sz="3500" spc="95">
                <a:solidFill>
                  <a:srgbClr val="837163"/>
                </a:solidFill>
              </a:rPr>
              <a:t>профессии”</a:t>
            </a:r>
            <a:endParaRPr sz="3500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50150"/>
            <a:ext cx="9143999" cy="389334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1899" y="0"/>
            <a:ext cx="3872098" cy="51434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5055870" cy="4859655"/>
            <a:chOff x="0" y="0"/>
            <a:chExt cx="5055870" cy="485965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8449" y="1797850"/>
              <a:ext cx="4186800" cy="3061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25599" y="1835949"/>
              <a:ext cx="4072890" cy="2947670"/>
            </a:xfrm>
            <a:custGeom>
              <a:avLst/>
              <a:gdLst/>
              <a:ahLst/>
              <a:cxnLst/>
              <a:rect l="l" t="t" r="r" b="b"/>
              <a:pathLst>
                <a:path w="4072890" h="2947670">
                  <a:moveTo>
                    <a:pt x="3949147" y="2947499"/>
                  </a:moveTo>
                  <a:lnTo>
                    <a:pt x="123352" y="2947499"/>
                  </a:lnTo>
                  <a:lnTo>
                    <a:pt x="75338" y="2937806"/>
                  </a:lnTo>
                  <a:lnTo>
                    <a:pt x="36129" y="2911370"/>
                  </a:lnTo>
                  <a:lnTo>
                    <a:pt x="9693" y="2872161"/>
                  </a:lnTo>
                  <a:lnTo>
                    <a:pt x="0" y="2824147"/>
                  </a:lnTo>
                  <a:lnTo>
                    <a:pt x="0" y="123352"/>
                  </a:lnTo>
                  <a:lnTo>
                    <a:pt x="9693" y="75338"/>
                  </a:lnTo>
                  <a:lnTo>
                    <a:pt x="36129" y="36129"/>
                  </a:lnTo>
                  <a:lnTo>
                    <a:pt x="75338" y="9693"/>
                  </a:lnTo>
                  <a:lnTo>
                    <a:pt x="123352" y="0"/>
                  </a:lnTo>
                  <a:lnTo>
                    <a:pt x="3949147" y="0"/>
                  </a:lnTo>
                  <a:lnTo>
                    <a:pt x="3996352" y="9389"/>
                  </a:lnTo>
                  <a:lnTo>
                    <a:pt x="4036370" y="36129"/>
                  </a:lnTo>
                  <a:lnTo>
                    <a:pt x="4063110" y="76147"/>
                  </a:lnTo>
                  <a:lnTo>
                    <a:pt x="4072499" y="123352"/>
                  </a:lnTo>
                  <a:lnTo>
                    <a:pt x="4072499" y="2824147"/>
                  </a:lnTo>
                  <a:lnTo>
                    <a:pt x="4062806" y="2872161"/>
                  </a:lnTo>
                  <a:lnTo>
                    <a:pt x="4036370" y="2911370"/>
                  </a:lnTo>
                  <a:lnTo>
                    <a:pt x="3997161" y="2937806"/>
                  </a:lnTo>
                  <a:lnTo>
                    <a:pt x="3949147" y="29474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25599" y="972850"/>
              <a:ext cx="4110990" cy="863600"/>
            </a:xfrm>
            <a:custGeom>
              <a:avLst/>
              <a:gdLst/>
              <a:ahLst/>
              <a:cxnLst/>
              <a:rect l="l" t="t" r="r" b="b"/>
              <a:pathLst>
                <a:path w="4110990" h="863600">
                  <a:moveTo>
                    <a:pt x="4000647" y="863099"/>
                  </a:moveTo>
                  <a:lnTo>
                    <a:pt x="110252" y="863099"/>
                  </a:lnTo>
                  <a:lnTo>
                    <a:pt x="67337" y="854435"/>
                  </a:lnTo>
                  <a:lnTo>
                    <a:pt x="32292" y="830807"/>
                  </a:lnTo>
                  <a:lnTo>
                    <a:pt x="8664" y="795762"/>
                  </a:lnTo>
                  <a:lnTo>
                    <a:pt x="0" y="752847"/>
                  </a:lnTo>
                  <a:lnTo>
                    <a:pt x="0" y="110252"/>
                  </a:lnTo>
                  <a:lnTo>
                    <a:pt x="8664" y="67337"/>
                  </a:lnTo>
                  <a:lnTo>
                    <a:pt x="32292" y="32292"/>
                  </a:lnTo>
                  <a:lnTo>
                    <a:pt x="67337" y="8664"/>
                  </a:lnTo>
                  <a:lnTo>
                    <a:pt x="110252" y="0"/>
                  </a:lnTo>
                  <a:lnTo>
                    <a:pt x="4000647" y="0"/>
                  </a:lnTo>
                  <a:lnTo>
                    <a:pt x="4042839" y="8392"/>
                  </a:lnTo>
                  <a:lnTo>
                    <a:pt x="4078607" y="32292"/>
                  </a:lnTo>
                  <a:lnTo>
                    <a:pt x="4102507" y="68060"/>
                  </a:lnTo>
                  <a:lnTo>
                    <a:pt x="4110899" y="110252"/>
                  </a:lnTo>
                  <a:lnTo>
                    <a:pt x="4110899" y="752847"/>
                  </a:lnTo>
                  <a:lnTo>
                    <a:pt x="4102235" y="795762"/>
                  </a:lnTo>
                  <a:lnTo>
                    <a:pt x="4078607" y="830807"/>
                  </a:lnTo>
                  <a:lnTo>
                    <a:pt x="4043562" y="854435"/>
                  </a:lnTo>
                  <a:lnTo>
                    <a:pt x="4000647" y="8630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545655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65"/>
              <a:t>Курс</a:t>
            </a:r>
            <a:r>
              <a:rPr dirty="0" spc="135"/>
              <a:t> </a:t>
            </a:r>
            <a:r>
              <a:rPr dirty="0" spc="100"/>
              <a:t>“С</a:t>
            </a:r>
            <a:r>
              <a:rPr dirty="0" spc="140"/>
              <a:t> </a:t>
            </a:r>
            <a:r>
              <a:rPr dirty="0" spc="10"/>
              <a:t>нуля</a:t>
            </a:r>
            <a:r>
              <a:rPr dirty="0" spc="140"/>
              <a:t> </a:t>
            </a:r>
            <a:r>
              <a:rPr dirty="0" spc="150"/>
              <a:t>до</a:t>
            </a:r>
            <a:r>
              <a:rPr dirty="0" spc="140"/>
              <a:t> </a:t>
            </a:r>
            <a:r>
              <a:rPr dirty="0" spc="80"/>
              <a:t>профессии”</a:t>
            </a: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149550" y="4658739"/>
            <a:ext cx="74295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80" b="1" i="1">
                <a:solidFill>
                  <a:srgbClr val="333333"/>
                </a:solidFill>
                <a:latin typeface="Roboto Cn"/>
                <a:cs typeface="Roboto Cn"/>
              </a:rPr>
              <a:t>Веду</a:t>
            </a:r>
            <a:r>
              <a:rPr dirty="0" sz="1700" spc="-25" b="1" i="1">
                <a:solidFill>
                  <a:srgbClr val="333333"/>
                </a:solidFill>
                <a:latin typeface="Roboto Cn"/>
                <a:cs typeface="Roboto Cn"/>
              </a:rPr>
              <a:t> </a:t>
            </a:r>
            <a:r>
              <a:rPr dirty="0" sz="1700" spc="55" b="1" i="1">
                <a:solidFill>
                  <a:srgbClr val="333333"/>
                </a:solidFill>
                <a:latin typeface="Roboto Cn"/>
                <a:cs typeface="Roboto Cn"/>
              </a:rPr>
              <a:t>я!</a:t>
            </a:r>
            <a:endParaRPr sz="1700">
              <a:latin typeface="Roboto Cn"/>
              <a:cs typeface="Roboto C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2146" y="2859595"/>
            <a:ext cx="248920" cy="9747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9"/>
              </a:lnSpc>
            </a:pP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М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О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10">
                <a:solidFill>
                  <a:srgbClr val="424242"/>
                </a:solidFill>
                <a:latin typeface="Roboto Lt"/>
                <a:cs typeface="Roboto Lt"/>
              </a:rPr>
              <a:t>Ж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О:</a:t>
            </a:r>
            <a:endParaRPr sz="1500">
              <a:latin typeface="Roboto Lt"/>
              <a:cs typeface="Roboto 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1450" y="1022589"/>
            <a:ext cx="3591560" cy="3474720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2000" spc="-5">
                <a:solidFill>
                  <a:srgbClr val="424242"/>
                </a:solidFill>
                <a:latin typeface="Roboto Lt"/>
                <a:cs typeface="Roboto Lt"/>
              </a:rPr>
              <a:t>30.09</a:t>
            </a:r>
            <a:r>
              <a:rPr dirty="0" sz="20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15">
                <a:solidFill>
                  <a:srgbClr val="424242"/>
                </a:solidFill>
                <a:latin typeface="Roboto Lt"/>
                <a:cs typeface="Roboto Lt"/>
              </a:rPr>
              <a:t>начинается</a:t>
            </a:r>
            <a:r>
              <a:rPr dirty="0" sz="20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5">
                <a:solidFill>
                  <a:srgbClr val="424242"/>
                </a:solidFill>
                <a:latin typeface="Roboto Lt"/>
                <a:cs typeface="Roboto Lt"/>
              </a:rPr>
              <a:t>набор</a:t>
            </a:r>
            <a:endParaRPr sz="20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на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Базовый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курс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“С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нуля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до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профессии”</a:t>
            </a:r>
            <a:endParaRPr sz="15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700">
              <a:latin typeface="Roboto"/>
              <a:cs typeface="Roboto"/>
            </a:endParaRPr>
          </a:p>
          <a:p>
            <a:pPr marL="12700" marR="392430">
              <a:lnSpc>
                <a:spcPct val="114999"/>
              </a:lnSpc>
              <a:spcBef>
                <a:spcPts val="1470"/>
              </a:spcBef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новичкам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,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которые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разбираются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гороскопах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вообще.</a:t>
            </a:r>
            <a:endParaRPr sz="1500">
              <a:latin typeface="Roboto Lt"/>
              <a:cs typeface="Roboto Lt"/>
            </a:endParaRPr>
          </a:p>
          <a:p>
            <a:pPr marL="12700" marR="21590">
              <a:lnSpc>
                <a:spcPct val="114999"/>
              </a:lnSpc>
              <a:spcBef>
                <a:spcPts val="1000"/>
              </a:spcBef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начинающим астрологам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,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которые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хотят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глубже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разобраться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в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астрологии,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хотят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систему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знаниях.</a:t>
            </a:r>
            <a:endParaRPr sz="1500">
              <a:latin typeface="Roboto Lt"/>
              <a:cs typeface="Roboto Lt"/>
            </a:endParaRPr>
          </a:p>
          <a:p>
            <a:pPr marL="12700" marR="146050">
              <a:lnSpc>
                <a:spcPct val="114999"/>
              </a:lnSpc>
              <a:spcBef>
                <a:spcPts val="1000"/>
              </a:spcBef>
            </a:pP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астрологам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,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которые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окончили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любую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школу астрологии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хотят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углубить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знания.</a:t>
            </a:r>
            <a:endParaRPr sz="15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528685" cy="4867910"/>
            <a:chOff x="0" y="0"/>
            <a:chExt cx="8528685" cy="4867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9850" y="948024"/>
              <a:ext cx="7888800" cy="3919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96999" y="986124"/>
              <a:ext cx="7774940" cy="3805554"/>
            </a:xfrm>
            <a:custGeom>
              <a:avLst/>
              <a:gdLst/>
              <a:ahLst/>
              <a:cxnLst/>
              <a:rect l="l" t="t" r="r" b="b"/>
              <a:pathLst>
                <a:path w="7774940" h="3805554">
                  <a:moveTo>
                    <a:pt x="7615239" y="3805499"/>
                  </a:moveTo>
                  <a:lnTo>
                    <a:pt x="159260" y="3805499"/>
                  </a:lnTo>
                  <a:lnTo>
                    <a:pt x="108921" y="3797380"/>
                  </a:lnTo>
                  <a:lnTo>
                    <a:pt x="65203" y="3774772"/>
                  </a:lnTo>
                  <a:lnTo>
                    <a:pt x="30727" y="3740296"/>
                  </a:lnTo>
                  <a:lnTo>
                    <a:pt x="8119" y="3696578"/>
                  </a:lnTo>
                  <a:lnTo>
                    <a:pt x="0" y="3646239"/>
                  </a:lnTo>
                  <a:lnTo>
                    <a:pt x="0" y="159260"/>
                  </a:lnTo>
                  <a:lnTo>
                    <a:pt x="8119" y="108921"/>
                  </a:lnTo>
                  <a:lnTo>
                    <a:pt x="30727" y="65203"/>
                  </a:lnTo>
                  <a:lnTo>
                    <a:pt x="65203" y="30727"/>
                  </a:lnTo>
                  <a:lnTo>
                    <a:pt x="108921" y="8119"/>
                  </a:lnTo>
                  <a:lnTo>
                    <a:pt x="159260" y="0"/>
                  </a:lnTo>
                  <a:lnTo>
                    <a:pt x="7615239" y="0"/>
                  </a:lnTo>
                  <a:lnTo>
                    <a:pt x="7676186" y="12122"/>
                  </a:lnTo>
                  <a:lnTo>
                    <a:pt x="7727853" y="46646"/>
                  </a:lnTo>
                  <a:lnTo>
                    <a:pt x="7762377" y="98313"/>
                  </a:lnTo>
                  <a:lnTo>
                    <a:pt x="7774499" y="159260"/>
                  </a:lnTo>
                  <a:lnTo>
                    <a:pt x="7774499" y="3646239"/>
                  </a:lnTo>
                  <a:lnTo>
                    <a:pt x="7766380" y="3696578"/>
                  </a:lnTo>
                  <a:lnTo>
                    <a:pt x="7743772" y="3740296"/>
                  </a:lnTo>
                  <a:lnTo>
                    <a:pt x="7709296" y="3774772"/>
                  </a:lnTo>
                  <a:lnTo>
                    <a:pt x="7665578" y="3797380"/>
                  </a:lnTo>
                  <a:lnTo>
                    <a:pt x="7615239" y="38054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97446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Блок</a:t>
            </a:r>
            <a:r>
              <a:rPr dirty="0" spc="145"/>
              <a:t> </a:t>
            </a:r>
            <a:r>
              <a:rPr dirty="0" spc="-459"/>
              <a:t>1.</a:t>
            </a:r>
            <a:r>
              <a:rPr dirty="0" spc="145"/>
              <a:t> </a:t>
            </a:r>
            <a:r>
              <a:rPr dirty="0" spc="105"/>
              <a:t>Космограмма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21461" y="1074139"/>
            <a:ext cx="6982459" cy="35274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этом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блоке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вы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узнаете: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</a:pPr>
            <a:endParaRPr sz="1500">
              <a:latin typeface="Roboto Lt"/>
              <a:cs typeface="Roboto Lt"/>
            </a:endParaRPr>
          </a:p>
          <a:p>
            <a:pPr marL="294640" marR="396875">
              <a:lnSpc>
                <a:spcPct val="114999"/>
              </a:lnSpc>
            </a:pP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О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чем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человек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думает.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Например,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почему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ваш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муж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вечно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молчит,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а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ваш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ребенок </a:t>
            </a:r>
            <a:r>
              <a:rPr dirty="0" sz="1300" spc="-3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болтает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без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умолку.</a:t>
            </a:r>
            <a:endParaRPr sz="1300">
              <a:latin typeface="Roboto"/>
              <a:cs typeface="Roboto"/>
            </a:endParaRPr>
          </a:p>
          <a:p>
            <a:pPr marL="294640" marR="52705">
              <a:lnSpc>
                <a:spcPct val="114999"/>
              </a:lnSpc>
              <a:spcBef>
                <a:spcPts val="1000"/>
              </a:spcBef>
            </a:pP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Почему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вы,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например,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принимаете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все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близко</a:t>
            </a:r>
            <a:r>
              <a:rPr dirty="0" sz="1300" spc="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к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30">
                <a:solidFill>
                  <a:srgbClr val="424242"/>
                </a:solidFill>
                <a:latin typeface="Roboto"/>
                <a:cs typeface="Roboto"/>
              </a:rPr>
              <a:t>сердцу,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даже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молчи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могут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выбить </a:t>
            </a:r>
            <a:r>
              <a:rPr dirty="0" sz="1300" spc="-3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вас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из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колеи,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а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ваша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подруга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легко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относится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к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любой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неприятности,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вообще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не 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парится.</a:t>
            </a:r>
            <a:endParaRPr sz="1300">
              <a:latin typeface="Roboto"/>
              <a:cs typeface="Roboto"/>
            </a:endParaRPr>
          </a:p>
          <a:p>
            <a:pPr marL="294640" marR="85725">
              <a:lnSpc>
                <a:spcPct val="114999"/>
              </a:lnSpc>
              <a:spcBef>
                <a:spcPts val="1000"/>
              </a:spcBef>
            </a:pP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Какими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мотивами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30">
                <a:solidFill>
                  <a:srgbClr val="424242"/>
                </a:solidFill>
                <a:latin typeface="Roboto"/>
                <a:cs typeface="Roboto"/>
              </a:rPr>
              <a:t>руководствуется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ваш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начальник,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муж,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сын,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брат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даже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родители. </a:t>
            </a:r>
            <a:r>
              <a:rPr dirty="0" sz="1300" spc="-30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Почему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одни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люди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из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окружения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быстрые,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а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других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надо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долго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уговаривать,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чтобы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65">
                <a:solidFill>
                  <a:srgbClr val="424242"/>
                </a:solidFill>
                <a:latin typeface="Roboto"/>
                <a:cs typeface="Roboto"/>
              </a:rPr>
              <a:t>что-то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сделать.</a:t>
            </a:r>
            <a:endParaRPr sz="1300">
              <a:latin typeface="Roboto"/>
              <a:cs typeface="Roboto"/>
            </a:endParaRPr>
          </a:p>
          <a:p>
            <a:pPr marL="294640" marR="995680">
              <a:lnSpc>
                <a:spcPct val="114999"/>
              </a:lnSpc>
              <a:spcBef>
                <a:spcPts val="1000"/>
              </a:spcBef>
            </a:pP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Как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прокачать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слабые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планеты,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как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сделать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так,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чтобы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слабые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качества </a:t>
            </a:r>
            <a:r>
              <a:rPr dirty="0" sz="1300" spc="-30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превратились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сильные.</a:t>
            </a:r>
            <a:endParaRPr sz="1300">
              <a:latin typeface="Roboto"/>
              <a:cs typeface="Roboto"/>
            </a:endParaRPr>
          </a:p>
          <a:p>
            <a:pPr marL="294640">
              <a:lnSpc>
                <a:spcPct val="100000"/>
              </a:lnSpc>
              <a:spcBef>
                <a:spcPts val="1235"/>
              </a:spcBef>
            </a:pP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Для чего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пришли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в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45">
                <a:solidFill>
                  <a:srgbClr val="424242"/>
                </a:solidFill>
                <a:latin typeface="Roboto"/>
                <a:cs typeface="Roboto"/>
              </a:rPr>
              <a:t>эту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жизнь,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разберетесь,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30">
                <a:solidFill>
                  <a:srgbClr val="424242"/>
                </a:solidFill>
                <a:latin typeface="Roboto"/>
                <a:cs typeface="Roboto"/>
              </a:rPr>
              <a:t>что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такое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карма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стоит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5">
                <a:solidFill>
                  <a:srgbClr val="424242"/>
                </a:solidFill>
                <a:latin typeface="Roboto"/>
                <a:cs typeface="Roboto"/>
              </a:rPr>
              <a:t>ли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ее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бояться.</a:t>
            </a:r>
            <a:endParaRPr sz="1300">
              <a:latin typeface="Roboto"/>
              <a:cs typeface="Roboto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24457" y="1608854"/>
            <a:ext cx="170815" cy="2988310"/>
            <a:chOff x="1024457" y="1608854"/>
            <a:chExt cx="170815" cy="298831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457" y="1608854"/>
              <a:ext cx="170300" cy="19299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457" y="2196043"/>
              <a:ext cx="170300" cy="1929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457" y="3000625"/>
              <a:ext cx="170300" cy="19299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457" y="3816413"/>
              <a:ext cx="170300" cy="1929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4457" y="4403602"/>
              <a:ext cx="170300" cy="192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52485" cy="4455795"/>
            <a:chOff x="0" y="0"/>
            <a:chExt cx="8452485" cy="44557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649" y="1208000"/>
              <a:ext cx="7888800" cy="32475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0799" y="1246100"/>
              <a:ext cx="7774940" cy="3133725"/>
            </a:xfrm>
            <a:custGeom>
              <a:avLst/>
              <a:gdLst/>
              <a:ahLst/>
              <a:cxnLst/>
              <a:rect l="l" t="t" r="r" b="b"/>
              <a:pathLst>
                <a:path w="7774940" h="3133725">
                  <a:moveTo>
                    <a:pt x="7643375" y="3133199"/>
                  </a:moveTo>
                  <a:lnTo>
                    <a:pt x="131124" y="3133199"/>
                  </a:lnTo>
                  <a:lnTo>
                    <a:pt x="80084" y="3122895"/>
                  </a:lnTo>
                  <a:lnTo>
                    <a:pt x="38405" y="3094794"/>
                  </a:lnTo>
                  <a:lnTo>
                    <a:pt x="10304" y="3053115"/>
                  </a:lnTo>
                  <a:lnTo>
                    <a:pt x="0" y="3002075"/>
                  </a:lnTo>
                  <a:lnTo>
                    <a:pt x="0" y="131124"/>
                  </a:lnTo>
                  <a:lnTo>
                    <a:pt x="10304" y="80084"/>
                  </a:lnTo>
                  <a:lnTo>
                    <a:pt x="38405" y="38405"/>
                  </a:lnTo>
                  <a:lnTo>
                    <a:pt x="80084" y="10304"/>
                  </a:lnTo>
                  <a:lnTo>
                    <a:pt x="131124" y="0"/>
                  </a:lnTo>
                  <a:lnTo>
                    <a:pt x="7643375" y="0"/>
                  </a:lnTo>
                  <a:lnTo>
                    <a:pt x="7693554" y="9981"/>
                  </a:lnTo>
                  <a:lnTo>
                    <a:pt x="7736094" y="38405"/>
                  </a:lnTo>
                  <a:lnTo>
                    <a:pt x="7764518" y="80945"/>
                  </a:lnTo>
                  <a:lnTo>
                    <a:pt x="7774499" y="131124"/>
                  </a:lnTo>
                  <a:lnTo>
                    <a:pt x="7774499" y="3002075"/>
                  </a:lnTo>
                  <a:lnTo>
                    <a:pt x="7764195" y="3053115"/>
                  </a:lnTo>
                  <a:lnTo>
                    <a:pt x="7736094" y="3094794"/>
                  </a:lnTo>
                  <a:lnTo>
                    <a:pt x="7694415" y="3122895"/>
                  </a:lnTo>
                  <a:lnTo>
                    <a:pt x="7643375" y="31331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97446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Блок</a:t>
            </a:r>
            <a:r>
              <a:rPr dirty="0" spc="145"/>
              <a:t> </a:t>
            </a:r>
            <a:r>
              <a:rPr dirty="0" spc="-459"/>
              <a:t>1.</a:t>
            </a:r>
            <a:r>
              <a:rPr dirty="0" spc="145"/>
              <a:t> </a:t>
            </a:r>
            <a:r>
              <a:rPr dirty="0" spc="105"/>
              <a:t>Космограмма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99050" y="1610979"/>
            <a:ext cx="5196840" cy="2357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После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сдачи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контрольной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выдаётся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сертификат.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 Lt"/>
              <a:cs typeface="Roboto Lt"/>
            </a:endParaRPr>
          </a:p>
          <a:p>
            <a:pPr marL="12700" marR="165735">
              <a:lnSpc>
                <a:spcPct val="114999"/>
              </a:lnSpc>
              <a:spcBef>
                <a:spcPts val="5"/>
              </a:spcBef>
            </a:pP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Моя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студентка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уже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на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курсе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начала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зарабатывать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деньги, </a:t>
            </a:r>
            <a:r>
              <a:rPr dirty="0" sz="1500" spc="-35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она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консультировала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сначала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по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Космограмме.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Если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стараетесь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на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консультациях,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начинает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работать </a:t>
            </a:r>
            <a:r>
              <a:rPr dirty="0" sz="1500" spc="-35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сарафанное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радио.</a:t>
            </a:r>
            <a:endParaRPr sz="15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Главное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7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бояться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верить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себя.</a:t>
            </a:r>
            <a:endParaRPr sz="150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Знания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всегда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должны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отрабатываться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на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практике.</a:t>
            </a:r>
            <a:endParaRPr sz="1500">
              <a:latin typeface="Roboto Lt"/>
              <a:cs typeface="Roboto L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18324" y="852075"/>
            <a:ext cx="2469035" cy="39212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50999" y="294509"/>
            <a:ext cx="3316604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80">
                <a:latin typeface="Trebuchet MS"/>
                <a:cs typeface="Trebuchet MS"/>
              </a:rPr>
              <a:t>Блок</a:t>
            </a:r>
            <a:r>
              <a:rPr dirty="0" sz="3000" spc="114">
                <a:latin typeface="Trebuchet MS"/>
                <a:cs typeface="Trebuchet MS"/>
              </a:rPr>
              <a:t> </a:t>
            </a:r>
            <a:r>
              <a:rPr dirty="0" sz="3000" spc="-120">
                <a:latin typeface="Trebuchet MS"/>
                <a:cs typeface="Trebuchet MS"/>
              </a:rPr>
              <a:t>2.</a:t>
            </a:r>
            <a:r>
              <a:rPr dirty="0" sz="3000" spc="114">
                <a:latin typeface="Trebuchet MS"/>
                <a:cs typeface="Trebuchet MS"/>
              </a:rPr>
              <a:t> </a:t>
            </a:r>
            <a:r>
              <a:rPr dirty="0" sz="3000" spc="165">
                <a:latin typeface="Trebuchet MS"/>
                <a:cs typeface="Trebuchet MS"/>
              </a:rPr>
              <a:t>Гороскоп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21461" y="1774821"/>
            <a:ext cx="2680970" cy="17799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1700" spc="-3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этом 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блоке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вы: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50">
              <a:latin typeface="Roboto Lt"/>
              <a:cs typeface="Roboto Lt"/>
            </a:endParaRPr>
          </a:p>
          <a:p>
            <a:pPr marL="294640">
              <a:lnSpc>
                <a:spcPct val="100000"/>
              </a:lnSpc>
              <a:spcBef>
                <a:spcPts val="5"/>
              </a:spcBef>
            </a:pPr>
            <a:r>
              <a:rPr dirty="0" sz="1300" spc="-30">
                <a:solidFill>
                  <a:srgbClr val="424242"/>
                </a:solidFill>
                <a:latin typeface="Roboto"/>
                <a:cs typeface="Roboto"/>
              </a:rPr>
              <a:t>Изучите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натальные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30">
                <a:solidFill>
                  <a:srgbClr val="424242"/>
                </a:solidFill>
                <a:latin typeface="Roboto"/>
                <a:cs typeface="Roboto"/>
              </a:rPr>
              <a:t>карты.</a:t>
            </a:r>
            <a:endParaRPr sz="1300">
              <a:latin typeface="Roboto"/>
              <a:cs typeface="Roboto"/>
            </a:endParaRPr>
          </a:p>
          <a:p>
            <a:pPr marL="294640" marR="5080">
              <a:lnSpc>
                <a:spcPct val="114999"/>
              </a:lnSpc>
              <a:spcBef>
                <a:spcPts val="1000"/>
              </a:spcBef>
            </a:pP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Сможете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ответить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на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все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вопросы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своего клиента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и </a:t>
            </a:r>
            <a:r>
              <a:rPr dirty="0" sz="1300" spc="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разобраться,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почему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в 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жизни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происходят </a:t>
            </a:r>
            <a:r>
              <a:rPr dirty="0" sz="1300" spc="-45">
                <a:solidFill>
                  <a:srgbClr val="424242"/>
                </a:solidFill>
                <a:latin typeface="Roboto"/>
                <a:cs typeface="Roboto"/>
              </a:rPr>
              <a:t>те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5">
                <a:solidFill>
                  <a:srgbClr val="424242"/>
                </a:solidFill>
                <a:latin typeface="Roboto"/>
                <a:cs typeface="Roboto"/>
              </a:rPr>
              <a:t>или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иные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вещи.</a:t>
            </a:r>
            <a:endParaRPr sz="130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457" y="2309537"/>
            <a:ext cx="170300" cy="192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457" y="2668125"/>
            <a:ext cx="170300" cy="192999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541750" y="129999"/>
            <a:ext cx="4440555" cy="4741545"/>
            <a:chOff x="4541750" y="129999"/>
            <a:chExt cx="4440555" cy="47415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1750" y="129999"/>
              <a:ext cx="4440000" cy="47412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98900" y="168099"/>
              <a:ext cx="4326255" cy="4627245"/>
            </a:xfrm>
            <a:custGeom>
              <a:avLst/>
              <a:gdLst/>
              <a:ahLst/>
              <a:cxnLst/>
              <a:rect l="l" t="t" r="r" b="b"/>
              <a:pathLst>
                <a:path w="4326255" h="4627245">
                  <a:moveTo>
                    <a:pt x="4144669" y="4626899"/>
                  </a:moveTo>
                  <a:lnTo>
                    <a:pt x="181030" y="4626899"/>
                  </a:lnTo>
                  <a:lnTo>
                    <a:pt x="132905" y="4620433"/>
                  </a:lnTo>
                  <a:lnTo>
                    <a:pt x="89660" y="4602184"/>
                  </a:lnTo>
                  <a:lnTo>
                    <a:pt x="53022" y="4573877"/>
                  </a:lnTo>
                  <a:lnTo>
                    <a:pt x="24715" y="4537239"/>
                  </a:lnTo>
                  <a:lnTo>
                    <a:pt x="6466" y="4493994"/>
                  </a:lnTo>
                  <a:lnTo>
                    <a:pt x="0" y="4445869"/>
                  </a:lnTo>
                  <a:lnTo>
                    <a:pt x="0" y="181030"/>
                  </a:lnTo>
                  <a:lnTo>
                    <a:pt x="6466" y="132905"/>
                  </a:lnTo>
                  <a:lnTo>
                    <a:pt x="24715" y="89660"/>
                  </a:lnTo>
                  <a:lnTo>
                    <a:pt x="53022" y="53022"/>
                  </a:lnTo>
                  <a:lnTo>
                    <a:pt x="89660" y="24715"/>
                  </a:lnTo>
                  <a:lnTo>
                    <a:pt x="132905" y="6466"/>
                  </a:lnTo>
                  <a:lnTo>
                    <a:pt x="181030" y="0"/>
                  </a:lnTo>
                  <a:lnTo>
                    <a:pt x="4144669" y="0"/>
                  </a:lnTo>
                  <a:lnTo>
                    <a:pt x="4213946" y="13780"/>
                  </a:lnTo>
                  <a:lnTo>
                    <a:pt x="4272677" y="53022"/>
                  </a:lnTo>
                  <a:lnTo>
                    <a:pt x="4311919" y="111753"/>
                  </a:lnTo>
                  <a:lnTo>
                    <a:pt x="4325699" y="181030"/>
                  </a:lnTo>
                  <a:lnTo>
                    <a:pt x="4325699" y="4445869"/>
                  </a:lnTo>
                  <a:lnTo>
                    <a:pt x="4319233" y="4493994"/>
                  </a:lnTo>
                  <a:lnTo>
                    <a:pt x="4300984" y="4537239"/>
                  </a:lnTo>
                  <a:lnTo>
                    <a:pt x="4272677" y="4573877"/>
                  </a:lnTo>
                  <a:lnTo>
                    <a:pt x="4236039" y="4602184"/>
                  </a:lnTo>
                  <a:lnTo>
                    <a:pt x="4192794" y="4620433"/>
                  </a:lnTo>
                  <a:lnTo>
                    <a:pt x="4144669" y="46268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873950" y="264940"/>
            <a:ext cx="3969385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50">
                <a:solidFill>
                  <a:srgbClr val="424242"/>
                </a:solidFill>
              </a:rPr>
              <a:t>Результаты:</a:t>
            </a:r>
            <a:r>
              <a:rPr dirty="0" sz="2000" spc="95">
                <a:solidFill>
                  <a:srgbClr val="424242"/>
                </a:solidFill>
              </a:rPr>
              <a:t>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сможете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ответить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на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вопросы</a:t>
            </a:r>
            <a:endParaRPr sz="1300">
              <a:latin typeface="Roboto"/>
              <a:cs typeface="Robo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34299" y="687784"/>
            <a:ext cx="3519804" cy="3982085"/>
          </a:xfrm>
          <a:prstGeom prst="rect">
            <a:avLst/>
          </a:prstGeom>
        </p:spPr>
        <p:txBody>
          <a:bodyPr wrap="square" lIns="0" tIns="78105" rIns="0" bIns="0" rtlCol="0" vert="horz">
            <a:spAutoFit/>
          </a:bodyPr>
          <a:lstStyle/>
          <a:p>
            <a:pPr marL="332740" indent="-320675">
              <a:lnSpc>
                <a:spcPct val="100000"/>
              </a:lnSpc>
              <a:spcBef>
                <a:spcPts val="615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35">
                <a:solidFill>
                  <a:srgbClr val="424242"/>
                </a:solidFill>
                <a:latin typeface="Roboto"/>
                <a:cs typeface="Roboto"/>
              </a:rPr>
              <a:t>Будет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15">
                <a:solidFill>
                  <a:srgbClr val="424242"/>
                </a:solidFill>
                <a:latin typeface="Roboto"/>
                <a:cs typeface="Roboto"/>
              </a:rPr>
              <a:t>ли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40">
                <a:solidFill>
                  <a:srgbClr val="424242"/>
                </a:solidFill>
                <a:latin typeface="Roboto"/>
                <a:cs typeface="Roboto"/>
              </a:rPr>
              <a:t>у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меня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один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10">
                <a:solidFill>
                  <a:srgbClr val="424242"/>
                </a:solidFill>
                <a:latin typeface="Roboto"/>
                <a:cs typeface="Roboto"/>
              </a:rPr>
              <a:t>или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много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мужей.</a:t>
            </a:r>
            <a:endParaRPr sz="1200">
              <a:latin typeface="Roboto"/>
              <a:cs typeface="Roboto"/>
            </a:endParaRPr>
          </a:p>
          <a:p>
            <a:pPr marL="332740" indent="-320675">
              <a:lnSpc>
                <a:spcPct val="100000"/>
              </a:lnSpc>
              <a:spcBef>
                <a:spcPts val="515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Что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вообще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меня ждет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личной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жизни.</a:t>
            </a:r>
            <a:endParaRPr sz="1200">
              <a:latin typeface="Roboto"/>
              <a:cs typeface="Roboto"/>
            </a:endParaRPr>
          </a:p>
          <a:p>
            <a:pPr marL="332740" indent="-320675">
              <a:lnSpc>
                <a:spcPct val="100000"/>
              </a:lnSpc>
              <a:spcBef>
                <a:spcPts val="515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40">
                <a:solidFill>
                  <a:srgbClr val="424242"/>
                </a:solidFill>
                <a:latin typeface="Roboto"/>
                <a:cs typeface="Roboto"/>
              </a:rPr>
              <a:t>Будут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15">
                <a:solidFill>
                  <a:srgbClr val="424242"/>
                </a:solidFill>
                <a:latin typeface="Roboto"/>
                <a:cs typeface="Roboto"/>
              </a:rPr>
              <a:t>ли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40">
                <a:solidFill>
                  <a:srgbClr val="424242"/>
                </a:solidFill>
                <a:latin typeface="Roboto"/>
                <a:cs typeface="Roboto"/>
              </a:rPr>
              <a:t>у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меня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 дети.</a:t>
            </a:r>
            <a:endParaRPr sz="1200">
              <a:latin typeface="Roboto"/>
              <a:cs typeface="Roboto"/>
            </a:endParaRPr>
          </a:p>
          <a:p>
            <a:pPr marL="332740" marR="467995" indent="-320675">
              <a:lnSpc>
                <a:spcPct val="114999"/>
              </a:lnSpc>
              <a:spcBef>
                <a:spcPts val="30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20">
                <a:solidFill>
                  <a:srgbClr val="424242"/>
                </a:solidFill>
                <a:latin typeface="Roboto"/>
                <a:cs typeface="Roboto"/>
              </a:rPr>
              <a:t>А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5">
                <a:solidFill>
                  <a:srgbClr val="424242"/>
                </a:solidFill>
                <a:latin typeface="Roboto"/>
                <a:cs typeface="Roboto"/>
              </a:rPr>
              <a:t>если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40">
                <a:solidFill>
                  <a:srgbClr val="424242"/>
                </a:solidFill>
                <a:latin typeface="Roboto"/>
                <a:cs typeface="Roboto"/>
              </a:rPr>
              <a:t>у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вас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уже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есть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дети,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35">
                <a:solidFill>
                  <a:srgbClr val="424242"/>
                </a:solidFill>
                <a:latin typeface="Roboto"/>
                <a:cs typeface="Roboto"/>
              </a:rPr>
              <a:t>куда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их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направить, какие </a:t>
            </a:r>
            <a:r>
              <a:rPr dirty="0" sz="1200" spc="-40">
                <a:solidFill>
                  <a:srgbClr val="424242"/>
                </a:solidFill>
                <a:latin typeface="Roboto"/>
                <a:cs typeface="Roboto"/>
              </a:rPr>
              <a:t>у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них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показатели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по </a:t>
            </a:r>
            <a:r>
              <a:rPr dirty="0" sz="1200" spc="-28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профессии.</a:t>
            </a:r>
            <a:endParaRPr sz="1200">
              <a:latin typeface="Roboto"/>
              <a:cs typeface="Roboto"/>
            </a:endParaRPr>
          </a:p>
          <a:p>
            <a:pPr marL="332740" marR="5080" indent="-320675">
              <a:lnSpc>
                <a:spcPct val="114999"/>
              </a:lnSpc>
              <a:spcBef>
                <a:spcPts val="30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Как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одеваться,</a:t>
            </a:r>
            <a:r>
              <a:rPr dirty="0" sz="12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чтобы</a:t>
            </a:r>
            <a:r>
              <a:rPr dirty="0" sz="12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производить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хорошее </a:t>
            </a:r>
            <a:r>
              <a:rPr dirty="0" sz="1200" spc="-28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впечатление.</a:t>
            </a:r>
            <a:endParaRPr sz="1200">
              <a:latin typeface="Roboto"/>
              <a:cs typeface="Roboto"/>
            </a:endParaRPr>
          </a:p>
          <a:p>
            <a:pPr marL="332740" indent="-320675">
              <a:lnSpc>
                <a:spcPct val="100000"/>
              </a:lnSpc>
              <a:spcBef>
                <a:spcPts val="52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35">
                <a:solidFill>
                  <a:srgbClr val="424242"/>
                </a:solidFill>
                <a:latin typeface="Roboto"/>
                <a:cs typeface="Roboto"/>
              </a:rPr>
              <a:t>Куда</a:t>
            </a:r>
            <a:r>
              <a:rPr dirty="0" sz="1200" spc="-3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пойти</a:t>
            </a: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учиться.</a:t>
            </a:r>
            <a:endParaRPr sz="1200">
              <a:latin typeface="Roboto"/>
              <a:cs typeface="Roboto"/>
            </a:endParaRPr>
          </a:p>
          <a:p>
            <a:pPr marL="332740" marR="252095" indent="-320675">
              <a:lnSpc>
                <a:spcPct val="114999"/>
              </a:lnSpc>
              <a:spcBef>
                <a:spcPts val="295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какой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45">
                <a:solidFill>
                  <a:srgbClr val="424242"/>
                </a:solidFill>
                <a:latin typeface="Roboto"/>
                <a:cs typeface="Roboto"/>
              </a:rPr>
              <a:t>сфере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35">
                <a:solidFill>
                  <a:srgbClr val="424242"/>
                </a:solidFill>
                <a:latin typeface="Roboto"/>
                <a:cs typeface="Roboto"/>
              </a:rPr>
              <a:t>будет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больше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денег,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как </a:t>
            </a:r>
            <a:r>
              <a:rPr dirty="0" sz="1200" spc="-28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вообще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мне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их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зарабатывать.</a:t>
            </a:r>
            <a:endParaRPr sz="1200">
              <a:latin typeface="Roboto"/>
              <a:cs typeface="Roboto"/>
            </a:endParaRPr>
          </a:p>
          <a:p>
            <a:pPr marL="332740" marR="571500" indent="-320675">
              <a:lnSpc>
                <a:spcPct val="114999"/>
              </a:lnSpc>
              <a:spcBef>
                <a:spcPts val="305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Сможете </a:t>
            </a:r>
            <a:r>
              <a:rPr dirty="0" sz="1200" spc="15">
                <a:solidFill>
                  <a:srgbClr val="424242"/>
                </a:solidFill>
                <a:latin typeface="Roboto"/>
                <a:cs typeface="Roboto"/>
              </a:rPr>
              <a:t>ли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вы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играть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на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бирже </a:t>
            </a:r>
            <a:r>
              <a:rPr dirty="0" sz="1200" spc="10">
                <a:solidFill>
                  <a:srgbClr val="424242"/>
                </a:solidFill>
                <a:latin typeface="Roboto"/>
                <a:cs typeface="Roboto"/>
              </a:rPr>
              <a:t>или </a:t>
            </a:r>
            <a:r>
              <a:rPr dirty="0" sz="1200" spc="-28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выиграть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лотерею.</a:t>
            </a:r>
            <a:endParaRPr sz="1200">
              <a:latin typeface="Roboto"/>
              <a:cs typeface="Roboto"/>
            </a:endParaRPr>
          </a:p>
          <a:p>
            <a:pPr marL="332740" marR="147320" indent="-320675">
              <a:lnSpc>
                <a:spcPct val="114999"/>
              </a:lnSpc>
              <a:spcBef>
                <a:spcPts val="295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Какие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слабые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места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организме,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к каким </a:t>
            </a:r>
            <a:r>
              <a:rPr dirty="0" sz="1200" spc="-28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болезням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мы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будем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склонны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течение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жизни.</a:t>
            </a:r>
            <a:endParaRPr sz="1200">
              <a:latin typeface="Roboto"/>
              <a:cs typeface="Roboto"/>
            </a:endParaRPr>
          </a:p>
          <a:p>
            <a:pPr marL="332740" indent="-320675">
              <a:lnSpc>
                <a:spcPct val="100000"/>
              </a:lnSpc>
              <a:spcBef>
                <a:spcPts val="52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z="12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многое</a:t>
            </a:r>
            <a:r>
              <a:rPr dirty="0" sz="12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другое.</a:t>
            </a:r>
            <a:endParaRPr sz="12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52485" cy="4653915"/>
            <a:chOff x="0" y="0"/>
            <a:chExt cx="8452485" cy="46539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649" y="1118025"/>
              <a:ext cx="7888800" cy="3535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0799" y="1156124"/>
              <a:ext cx="7774940" cy="3422015"/>
            </a:xfrm>
            <a:custGeom>
              <a:avLst/>
              <a:gdLst/>
              <a:ahLst/>
              <a:cxnLst/>
              <a:rect l="l" t="t" r="r" b="b"/>
              <a:pathLst>
                <a:path w="7774940" h="3422015">
                  <a:moveTo>
                    <a:pt x="7631309" y="3421499"/>
                  </a:moveTo>
                  <a:lnTo>
                    <a:pt x="143189" y="3421499"/>
                  </a:lnTo>
                  <a:lnTo>
                    <a:pt x="97930" y="3414200"/>
                  </a:lnTo>
                  <a:lnTo>
                    <a:pt x="58623" y="3393872"/>
                  </a:lnTo>
                  <a:lnTo>
                    <a:pt x="27627" y="3362876"/>
                  </a:lnTo>
                  <a:lnTo>
                    <a:pt x="7299" y="3323569"/>
                  </a:lnTo>
                  <a:lnTo>
                    <a:pt x="0" y="3278309"/>
                  </a:lnTo>
                  <a:lnTo>
                    <a:pt x="0" y="143189"/>
                  </a:lnTo>
                  <a:lnTo>
                    <a:pt x="7299" y="97930"/>
                  </a:lnTo>
                  <a:lnTo>
                    <a:pt x="27627" y="58623"/>
                  </a:lnTo>
                  <a:lnTo>
                    <a:pt x="58623" y="27627"/>
                  </a:lnTo>
                  <a:lnTo>
                    <a:pt x="97930" y="7299"/>
                  </a:lnTo>
                  <a:lnTo>
                    <a:pt x="143189" y="0"/>
                  </a:lnTo>
                  <a:lnTo>
                    <a:pt x="7631309" y="0"/>
                  </a:lnTo>
                  <a:lnTo>
                    <a:pt x="7686106" y="10899"/>
                  </a:lnTo>
                  <a:lnTo>
                    <a:pt x="7732560" y="41939"/>
                  </a:lnTo>
                  <a:lnTo>
                    <a:pt x="7763600" y="88393"/>
                  </a:lnTo>
                  <a:lnTo>
                    <a:pt x="7774499" y="143189"/>
                  </a:lnTo>
                  <a:lnTo>
                    <a:pt x="7774499" y="3278309"/>
                  </a:lnTo>
                  <a:lnTo>
                    <a:pt x="7767200" y="3323569"/>
                  </a:lnTo>
                  <a:lnTo>
                    <a:pt x="7746872" y="3362876"/>
                  </a:lnTo>
                  <a:lnTo>
                    <a:pt x="7715876" y="3393872"/>
                  </a:lnTo>
                  <a:lnTo>
                    <a:pt x="7676569" y="3414200"/>
                  </a:lnTo>
                  <a:lnTo>
                    <a:pt x="7631309" y="34214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316604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Блок</a:t>
            </a:r>
            <a:r>
              <a:rPr dirty="0" spc="114"/>
              <a:t> </a:t>
            </a:r>
            <a:r>
              <a:rPr dirty="0" spc="-120"/>
              <a:t>2.</a:t>
            </a:r>
            <a:r>
              <a:rPr dirty="0" spc="114"/>
              <a:t> </a:t>
            </a:r>
            <a:r>
              <a:rPr dirty="0" spc="165"/>
              <a:t>Гороскоп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99050" y="1382379"/>
            <a:ext cx="5030470" cy="2882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После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сдачи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контрольной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выдаётся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837163"/>
                </a:solidFill>
                <a:latin typeface="Roboto Lt"/>
                <a:cs typeface="Roboto Lt"/>
              </a:rPr>
              <a:t>сертификат.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 Lt"/>
              <a:cs typeface="Roboto Lt"/>
            </a:endParaRPr>
          </a:p>
          <a:p>
            <a:pPr marL="12700" marR="1821814">
              <a:lnSpc>
                <a:spcPct val="114999"/>
              </a:lnSpc>
              <a:spcBef>
                <a:spcPts val="5"/>
              </a:spcBef>
            </a:pP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разберетесь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своем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гороскопе, </a:t>
            </a:r>
            <a:r>
              <a:rPr dirty="0" sz="1500" spc="-36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гороскопах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ваших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близких,</a:t>
            </a:r>
            <a:endParaRPr sz="15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сможете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полноценно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консультировать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людей.</a:t>
            </a:r>
            <a:endParaRPr sz="15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"/>
              <a:cs typeface="Roboto"/>
            </a:endParaRPr>
          </a:p>
          <a:p>
            <a:pPr algn="just" marL="12700" marR="5080">
              <a:lnSpc>
                <a:spcPct val="114999"/>
              </a:lnSpc>
              <a:spcBef>
                <a:spcPts val="5"/>
              </a:spcBef>
            </a:pP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Моя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студентка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с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маленькой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дочкой,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которая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еще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не </a:t>
            </a:r>
            <a:r>
              <a:rPr dirty="0" sz="1500" spc="-45" i="1">
                <a:solidFill>
                  <a:srgbClr val="424242"/>
                </a:solidFill>
                <a:latin typeface="Roboto Lt"/>
                <a:cs typeface="Roboto Lt"/>
              </a:rPr>
              <a:t>ходит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сад, </a:t>
            </a:r>
            <a:r>
              <a:rPr dirty="0" sz="1500" spc="-40" i="1">
                <a:solidFill>
                  <a:srgbClr val="424242"/>
                </a:solidFill>
                <a:latin typeface="Roboto Lt"/>
                <a:cs typeface="Roboto Lt"/>
              </a:rPr>
              <a:t>консультирует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голосовыми сообщениями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клиентов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 Причем,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 Lt"/>
                <a:cs typeface="Roboto Lt"/>
              </a:rPr>
              <a:t>даже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 i="1">
                <a:solidFill>
                  <a:srgbClr val="424242"/>
                </a:solidFill>
                <a:latin typeface="Roboto Lt"/>
                <a:cs typeface="Roboto Lt"/>
              </a:rPr>
              <a:t>уже</a:t>
            </a:r>
            <a:r>
              <a:rPr dirty="0" sz="1500" spc="-10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 Lt"/>
                <a:cs typeface="Roboto Lt"/>
              </a:rPr>
              <a:t>подняла</a:t>
            </a:r>
            <a:r>
              <a:rPr dirty="0" sz="1500" spc="-5" i="1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 Lt"/>
                <a:cs typeface="Roboto Lt"/>
              </a:rPr>
              <a:t>цены.</a:t>
            </a:r>
            <a:endParaRPr sz="1500">
              <a:latin typeface="Roboto Lt"/>
              <a:cs typeface="Roboto Lt"/>
            </a:endParaRPr>
          </a:p>
          <a:p>
            <a:pPr marL="12700" marR="179070">
              <a:lnSpc>
                <a:spcPct val="114999"/>
              </a:lnSpc>
            </a:pPr>
            <a:r>
              <a:rPr dirty="0" sz="1500" spc="-25" i="1">
                <a:solidFill>
                  <a:srgbClr val="424242"/>
                </a:solidFill>
                <a:latin typeface="Roboto"/>
                <a:cs typeface="Roboto"/>
              </a:rPr>
              <a:t>Первоначальная</a:t>
            </a:r>
            <a:r>
              <a:rPr dirty="0" sz="1500" spc="-15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5" i="1">
                <a:solidFill>
                  <a:srgbClr val="424242"/>
                </a:solidFill>
                <a:latin typeface="Roboto"/>
                <a:cs typeface="Roboto"/>
              </a:rPr>
              <a:t>стоимость</a:t>
            </a:r>
            <a:r>
              <a:rPr dirty="0" sz="1500" spc="-15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5" i="1">
                <a:solidFill>
                  <a:srgbClr val="424242"/>
                </a:solidFill>
                <a:latin typeface="Roboto"/>
                <a:cs typeface="Roboto"/>
              </a:rPr>
              <a:t>консультаций</a:t>
            </a:r>
            <a:r>
              <a:rPr dirty="0" sz="1500" spc="-10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"/>
                <a:cs typeface="Roboto"/>
              </a:rPr>
              <a:t>была</a:t>
            </a:r>
            <a:r>
              <a:rPr dirty="0" sz="1500" spc="-15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"/>
                <a:cs typeface="Roboto"/>
              </a:rPr>
              <a:t>3000</a:t>
            </a:r>
            <a:r>
              <a:rPr dirty="0" sz="1500" spc="-15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"/>
                <a:cs typeface="Roboto"/>
              </a:rPr>
              <a:t>р </a:t>
            </a:r>
            <a:r>
              <a:rPr dirty="0" sz="1500" spc="-355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 i="1">
                <a:solidFill>
                  <a:srgbClr val="424242"/>
                </a:solidFill>
                <a:latin typeface="Roboto"/>
                <a:cs typeface="Roboto"/>
              </a:rPr>
              <a:t>Сейчас</a:t>
            </a:r>
            <a:r>
              <a:rPr dirty="0" sz="1500" spc="-15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75" i="1">
                <a:solidFill>
                  <a:srgbClr val="424242"/>
                </a:solidFill>
                <a:latin typeface="Roboto"/>
                <a:cs typeface="Roboto"/>
              </a:rPr>
              <a:t>–</a:t>
            </a:r>
            <a:r>
              <a:rPr dirty="0" sz="1500" spc="-10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 i="1">
                <a:solidFill>
                  <a:srgbClr val="424242"/>
                </a:solidFill>
                <a:latin typeface="Roboto"/>
                <a:cs typeface="Roboto"/>
              </a:rPr>
              <a:t>5000</a:t>
            </a:r>
            <a:r>
              <a:rPr dirty="0" sz="1500" spc="-10" i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 i="1">
                <a:solidFill>
                  <a:srgbClr val="424242"/>
                </a:solidFill>
                <a:latin typeface="Roboto"/>
                <a:cs typeface="Roboto"/>
              </a:rPr>
              <a:t>р</a:t>
            </a:r>
            <a:endParaRPr sz="1500">
              <a:latin typeface="Roboto"/>
              <a:cs typeface="Roboto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8924" y="573225"/>
            <a:ext cx="2633574" cy="426772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1388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Блок</a:t>
            </a:r>
            <a:r>
              <a:rPr dirty="0" spc="114"/>
              <a:t> </a:t>
            </a:r>
            <a:r>
              <a:rPr dirty="0" spc="-75"/>
              <a:t>3.</a:t>
            </a:r>
            <a:r>
              <a:rPr dirty="0" spc="114"/>
              <a:t> </a:t>
            </a:r>
            <a:r>
              <a:rPr dirty="0" spc="204"/>
              <a:t>Прогноз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21461" y="1774821"/>
            <a:ext cx="2475865" cy="2007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solidFill>
                  <a:srgbClr val="837163"/>
                </a:solidFill>
                <a:latin typeface="Roboto Lt"/>
                <a:cs typeface="Roboto Lt"/>
              </a:rPr>
              <a:t>На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 этом 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курсе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вы: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</a:pPr>
            <a:endParaRPr sz="1500">
              <a:latin typeface="Roboto Lt"/>
              <a:cs typeface="Roboto Lt"/>
            </a:endParaRPr>
          </a:p>
          <a:p>
            <a:pPr marL="294640" marR="5080">
              <a:lnSpc>
                <a:spcPct val="114999"/>
              </a:lnSpc>
            </a:pPr>
            <a:r>
              <a:rPr dirty="0" sz="1300" spc="-30">
                <a:solidFill>
                  <a:srgbClr val="424242"/>
                </a:solidFill>
                <a:latin typeface="Roboto"/>
                <a:cs typeface="Roboto"/>
              </a:rPr>
              <a:t>Изучите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самые популярные </a:t>
            </a:r>
            <a:r>
              <a:rPr dirty="0" sz="1300" spc="-3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10">
                <a:solidFill>
                  <a:srgbClr val="424242"/>
                </a:solidFill>
                <a:latin typeface="Roboto"/>
                <a:cs typeface="Roboto"/>
              </a:rPr>
              <a:t>и 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работающие</a:t>
            </a:r>
            <a:r>
              <a:rPr dirty="0" sz="1300" spc="29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методики, </a:t>
            </a:r>
            <a:r>
              <a:rPr dirty="0" sz="13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>
                <a:solidFill>
                  <a:srgbClr val="424242"/>
                </a:solidFill>
                <a:latin typeface="Roboto"/>
                <a:cs typeface="Roboto"/>
              </a:rPr>
              <a:t>по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которым </a:t>
            </a: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можно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сделать </a:t>
            </a:r>
            <a:r>
              <a:rPr dirty="0" sz="1300" spc="-3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прогноз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человеку.</a:t>
            </a:r>
            <a:endParaRPr sz="1300">
              <a:latin typeface="Roboto"/>
              <a:cs typeface="Roboto"/>
            </a:endParaRPr>
          </a:p>
          <a:p>
            <a:pPr marL="294640" marR="176530">
              <a:lnSpc>
                <a:spcPct val="114999"/>
              </a:lnSpc>
              <a:spcBef>
                <a:spcPts val="1000"/>
              </a:spcBef>
            </a:pPr>
            <a:r>
              <a:rPr dirty="0" sz="1300" spc="5">
                <a:solidFill>
                  <a:srgbClr val="424242"/>
                </a:solidFill>
                <a:latin typeface="Roboto"/>
                <a:cs typeface="Roboto"/>
              </a:rPr>
              <a:t>По </a:t>
            </a:r>
            <a:r>
              <a:rPr dirty="0" sz="1300" spc="-5">
                <a:solidFill>
                  <a:srgbClr val="424242"/>
                </a:solidFill>
                <a:latin typeface="Roboto"/>
                <a:cs typeface="Roboto"/>
              </a:rPr>
              <a:t>окончании </a:t>
            </a:r>
            <a:r>
              <a:rPr dirty="0" sz="1300" spc="-15">
                <a:solidFill>
                  <a:srgbClr val="424242"/>
                </a:solidFill>
                <a:latin typeface="Roboto"/>
                <a:cs typeface="Roboto"/>
              </a:rPr>
              <a:t>сможете </a:t>
            </a:r>
            <a:r>
              <a:rPr dirty="0" sz="1300" spc="-10">
                <a:solidFill>
                  <a:srgbClr val="424242"/>
                </a:solidFill>
                <a:latin typeface="Roboto"/>
                <a:cs typeface="Roboto"/>
              </a:rPr>
              <a:t> прогнозировать</a:t>
            </a:r>
            <a:r>
              <a:rPr dirty="0" sz="1300" spc="-7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300" spc="-25">
                <a:solidFill>
                  <a:srgbClr val="424242"/>
                </a:solidFill>
                <a:latin typeface="Roboto"/>
                <a:cs typeface="Roboto"/>
              </a:rPr>
              <a:t>будущее.</a:t>
            </a:r>
            <a:endParaRPr sz="1300">
              <a:latin typeface="Roboto"/>
              <a:cs typeface="Roboto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457" y="2309537"/>
            <a:ext cx="170300" cy="1929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4457" y="3353925"/>
            <a:ext cx="170300" cy="192999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4541750" y="246250"/>
            <a:ext cx="4440555" cy="4625340"/>
            <a:chOff x="4541750" y="246250"/>
            <a:chExt cx="4440555" cy="462534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1750" y="246250"/>
              <a:ext cx="4440000" cy="46251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98900" y="284350"/>
              <a:ext cx="4326255" cy="4511040"/>
            </a:xfrm>
            <a:custGeom>
              <a:avLst/>
              <a:gdLst/>
              <a:ahLst/>
              <a:cxnLst/>
              <a:rect l="l" t="t" r="r" b="b"/>
              <a:pathLst>
                <a:path w="4326255" h="4511040">
                  <a:moveTo>
                    <a:pt x="4144669" y="4510799"/>
                  </a:moveTo>
                  <a:lnTo>
                    <a:pt x="181030" y="4510799"/>
                  </a:lnTo>
                  <a:lnTo>
                    <a:pt x="132905" y="4504333"/>
                  </a:lnTo>
                  <a:lnTo>
                    <a:pt x="89660" y="4486084"/>
                  </a:lnTo>
                  <a:lnTo>
                    <a:pt x="53022" y="4457777"/>
                  </a:lnTo>
                  <a:lnTo>
                    <a:pt x="24715" y="4421139"/>
                  </a:lnTo>
                  <a:lnTo>
                    <a:pt x="6466" y="4377894"/>
                  </a:lnTo>
                  <a:lnTo>
                    <a:pt x="0" y="4329769"/>
                  </a:lnTo>
                  <a:lnTo>
                    <a:pt x="0" y="181030"/>
                  </a:lnTo>
                  <a:lnTo>
                    <a:pt x="6466" y="132905"/>
                  </a:lnTo>
                  <a:lnTo>
                    <a:pt x="24715" y="89660"/>
                  </a:lnTo>
                  <a:lnTo>
                    <a:pt x="53022" y="53022"/>
                  </a:lnTo>
                  <a:lnTo>
                    <a:pt x="89660" y="24715"/>
                  </a:lnTo>
                  <a:lnTo>
                    <a:pt x="132905" y="6466"/>
                  </a:lnTo>
                  <a:lnTo>
                    <a:pt x="181030" y="0"/>
                  </a:lnTo>
                  <a:lnTo>
                    <a:pt x="4144669" y="0"/>
                  </a:lnTo>
                  <a:lnTo>
                    <a:pt x="4213946" y="13780"/>
                  </a:lnTo>
                  <a:lnTo>
                    <a:pt x="4272677" y="53022"/>
                  </a:lnTo>
                  <a:lnTo>
                    <a:pt x="4311919" y="111753"/>
                  </a:lnTo>
                  <a:lnTo>
                    <a:pt x="4325699" y="181030"/>
                  </a:lnTo>
                  <a:lnTo>
                    <a:pt x="4325699" y="4329769"/>
                  </a:lnTo>
                  <a:lnTo>
                    <a:pt x="4319233" y="4377894"/>
                  </a:lnTo>
                  <a:lnTo>
                    <a:pt x="4300984" y="4421139"/>
                  </a:lnTo>
                  <a:lnTo>
                    <a:pt x="4272677" y="4457777"/>
                  </a:lnTo>
                  <a:lnTo>
                    <a:pt x="4236039" y="4486084"/>
                  </a:lnTo>
                  <a:lnTo>
                    <a:pt x="4192794" y="4504333"/>
                  </a:lnTo>
                  <a:lnTo>
                    <a:pt x="4144669" y="45107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873945" y="430786"/>
            <a:ext cx="3453129" cy="942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50">
                <a:solidFill>
                  <a:srgbClr val="424242"/>
                </a:solidFill>
                <a:latin typeface="Trebuchet MS"/>
                <a:cs typeface="Trebuchet MS"/>
              </a:rPr>
              <a:t>Результаты:</a:t>
            </a:r>
            <a:endParaRPr sz="2000">
              <a:latin typeface="Trebuchet MS"/>
              <a:cs typeface="Trebuchet MS"/>
            </a:endParaRPr>
          </a:p>
          <a:p>
            <a:pPr marL="21590" marR="5080">
              <a:lnSpc>
                <a:spcPct val="114999"/>
              </a:lnSpc>
              <a:spcBef>
                <a:spcPts val="1510"/>
              </a:spcBef>
            </a:pP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Все,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30">
                <a:solidFill>
                  <a:srgbClr val="424242"/>
                </a:solidFill>
                <a:latin typeface="Roboto"/>
                <a:cs typeface="Roboto"/>
              </a:rPr>
              <a:t>что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5">
                <a:solidFill>
                  <a:srgbClr val="424242"/>
                </a:solidFill>
                <a:latin typeface="Roboto"/>
                <a:cs typeface="Roboto"/>
              </a:rPr>
              <a:t>мы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прошли в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первом </a:t>
            </a:r>
            <a:r>
              <a:rPr dirty="0" sz="12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втором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>
                <a:solidFill>
                  <a:srgbClr val="424242"/>
                </a:solidFill>
                <a:latin typeface="Roboto"/>
                <a:cs typeface="Roboto"/>
              </a:rPr>
              <a:t>блоке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45">
                <a:solidFill>
                  <a:srgbClr val="424242"/>
                </a:solidFill>
                <a:latin typeface="Roboto"/>
                <a:cs typeface="Roboto"/>
              </a:rPr>
              <a:t>– </a:t>
            </a:r>
            <a:r>
              <a:rPr dirty="0" sz="1200" spc="-28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40">
                <a:solidFill>
                  <a:srgbClr val="424242"/>
                </a:solidFill>
                <a:latin typeface="Roboto"/>
                <a:cs typeface="Roboto"/>
              </a:rPr>
              <a:t>это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20">
                <a:solidFill>
                  <a:srgbClr val="424242"/>
                </a:solidFill>
                <a:latin typeface="Roboto"/>
                <a:cs typeface="Roboto"/>
              </a:rPr>
              <a:t>подготовка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к</a:t>
            </a:r>
            <a:r>
              <a:rPr dirty="0" sz="1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00" spc="-10">
                <a:solidFill>
                  <a:srgbClr val="424242"/>
                </a:solidFill>
                <a:latin typeface="Roboto"/>
                <a:cs typeface="Roboto"/>
              </a:rPr>
              <a:t>прогнозированию:</a:t>
            </a:r>
            <a:endParaRPr sz="1200">
              <a:latin typeface="Roboto"/>
              <a:cs typeface="Roboto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332740" marR="621665" indent="-320675">
              <a:lnSpc>
                <a:spcPct val="114999"/>
              </a:lnSpc>
              <a:spcBef>
                <a:spcPts val="10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pc="-20"/>
              <a:t>Вы</a:t>
            </a:r>
            <a:r>
              <a:rPr dirty="0" spc="-15"/>
              <a:t> поймете,</a:t>
            </a:r>
            <a:r>
              <a:rPr dirty="0" spc="-10"/>
              <a:t> </a:t>
            </a:r>
            <a:r>
              <a:rPr dirty="0" spc="-15"/>
              <a:t>как </a:t>
            </a:r>
            <a:r>
              <a:rPr dirty="0"/>
              <a:t>правильно</a:t>
            </a:r>
            <a:r>
              <a:rPr dirty="0" spc="-10"/>
              <a:t> </a:t>
            </a:r>
            <a:r>
              <a:rPr dirty="0" spc="-15"/>
              <a:t>делать </a:t>
            </a:r>
            <a:r>
              <a:rPr dirty="0" spc="-285"/>
              <a:t> </a:t>
            </a:r>
            <a:r>
              <a:rPr dirty="0" spc="-10"/>
              <a:t>прогнозы, </a:t>
            </a:r>
            <a:r>
              <a:rPr dirty="0" spc="-25"/>
              <a:t>чтобы</a:t>
            </a:r>
            <a:r>
              <a:rPr dirty="0" spc="-10"/>
              <a:t> </a:t>
            </a:r>
            <a:r>
              <a:rPr dirty="0"/>
              <a:t>они</a:t>
            </a:r>
            <a:r>
              <a:rPr dirty="0" spc="-10"/>
              <a:t> </a:t>
            </a:r>
            <a:r>
              <a:rPr dirty="0" spc="-5"/>
              <a:t>сбывались.</a:t>
            </a:r>
          </a:p>
          <a:p>
            <a:pPr marL="332740" marR="445134" indent="-320675">
              <a:lnSpc>
                <a:spcPct val="114999"/>
              </a:lnSpc>
              <a:spcBef>
                <a:spcPts val="30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pc="50"/>
              <a:t>Я </a:t>
            </a:r>
            <a:r>
              <a:rPr dirty="0" spc="-25"/>
              <a:t>научу </a:t>
            </a:r>
            <a:r>
              <a:rPr dirty="0" spc="-5"/>
              <a:t>вас классическому </a:t>
            </a:r>
            <a:r>
              <a:rPr dirty="0" spc="-35"/>
              <a:t>подходу </a:t>
            </a:r>
            <a:r>
              <a:rPr dirty="0"/>
              <a:t>в </a:t>
            </a:r>
            <a:r>
              <a:rPr dirty="0" spc="-285"/>
              <a:t> </a:t>
            </a:r>
            <a:r>
              <a:rPr dirty="0" spc="-5"/>
              <a:t>прогнозировании</a:t>
            </a:r>
            <a:r>
              <a:rPr dirty="0" spc="-10"/>
              <a:t> </a:t>
            </a:r>
            <a:r>
              <a:rPr dirty="0" spc="-25"/>
              <a:t>будущего.</a:t>
            </a:r>
          </a:p>
          <a:p>
            <a:pPr marL="332740" marR="5080" indent="-320675">
              <a:lnSpc>
                <a:spcPct val="114999"/>
              </a:lnSpc>
              <a:spcBef>
                <a:spcPts val="30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pc="-20"/>
              <a:t>Вы</a:t>
            </a:r>
            <a:r>
              <a:rPr dirty="0" spc="-10"/>
              <a:t> сможете</a:t>
            </a:r>
            <a:r>
              <a:rPr dirty="0" spc="-5"/>
              <a:t> </a:t>
            </a:r>
            <a:r>
              <a:rPr dirty="0" spc="-10"/>
              <a:t>понимать,</a:t>
            </a:r>
            <a:r>
              <a:rPr dirty="0" spc="-5"/>
              <a:t> </a:t>
            </a:r>
            <a:r>
              <a:rPr dirty="0" spc="-25"/>
              <a:t>когда</a:t>
            </a:r>
            <a:r>
              <a:rPr dirty="0" spc="-10"/>
              <a:t> </a:t>
            </a:r>
            <a:r>
              <a:rPr dirty="0" spc="-25"/>
              <a:t>удачные</a:t>
            </a:r>
            <a:r>
              <a:rPr dirty="0" spc="-5"/>
              <a:t> </a:t>
            </a:r>
            <a:r>
              <a:rPr dirty="0" spc="10"/>
              <a:t>или </a:t>
            </a:r>
            <a:r>
              <a:rPr dirty="0" spc="15"/>
              <a:t> </a:t>
            </a:r>
            <a:r>
              <a:rPr dirty="0" spc="-20"/>
              <a:t>неудачные</a:t>
            </a:r>
            <a:r>
              <a:rPr dirty="0" spc="-10"/>
              <a:t> </a:t>
            </a:r>
            <a:r>
              <a:rPr dirty="0" spc="-15"/>
              <a:t>периоды</a:t>
            </a:r>
            <a:r>
              <a:rPr dirty="0" spc="-10"/>
              <a:t> </a:t>
            </a:r>
            <a:r>
              <a:rPr dirty="0" spc="-15"/>
              <a:t>для</a:t>
            </a:r>
            <a:r>
              <a:rPr dirty="0" spc="-5"/>
              <a:t> </a:t>
            </a:r>
            <a:r>
              <a:rPr dirty="0" spc="-10"/>
              <a:t>встречи </a:t>
            </a:r>
            <a:r>
              <a:rPr dirty="0" spc="-5"/>
              <a:t>любимого </a:t>
            </a:r>
            <a:r>
              <a:rPr dirty="0" spc="-280"/>
              <a:t> </a:t>
            </a:r>
            <a:r>
              <a:rPr dirty="0" spc="-5"/>
              <a:t>человека, </a:t>
            </a:r>
            <a:r>
              <a:rPr dirty="0" spc="-15"/>
              <a:t>брака,</a:t>
            </a:r>
            <a:r>
              <a:rPr dirty="0" spc="-5"/>
              <a:t> </a:t>
            </a:r>
            <a:r>
              <a:rPr dirty="0" spc="-20"/>
              <a:t>устройства</a:t>
            </a:r>
            <a:r>
              <a:rPr dirty="0" spc="-5"/>
              <a:t> на </a:t>
            </a:r>
            <a:r>
              <a:rPr dirty="0" spc="-25"/>
              <a:t>работу. </a:t>
            </a:r>
            <a:r>
              <a:rPr dirty="0" spc="-20"/>
              <a:t> </a:t>
            </a:r>
            <a:r>
              <a:rPr dirty="0" spc="-5"/>
              <a:t>Какие</a:t>
            </a:r>
            <a:r>
              <a:rPr dirty="0" spc="-10"/>
              <a:t> </a:t>
            </a:r>
            <a:r>
              <a:rPr dirty="0" spc="-15"/>
              <a:t>события</a:t>
            </a:r>
            <a:r>
              <a:rPr dirty="0" spc="-5"/>
              <a:t> </a:t>
            </a:r>
            <a:r>
              <a:rPr dirty="0" spc="10"/>
              <a:t>и</a:t>
            </a:r>
            <a:r>
              <a:rPr dirty="0" spc="-10"/>
              <a:t> </a:t>
            </a:r>
            <a:r>
              <a:rPr dirty="0" spc="-25"/>
              <a:t>когда</a:t>
            </a:r>
            <a:r>
              <a:rPr dirty="0" spc="-5"/>
              <a:t> </a:t>
            </a:r>
            <a:r>
              <a:rPr dirty="0" spc="-20"/>
              <a:t>могут</a:t>
            </a:r>
            <a:r>
              <a:rPr dirty="0" spc="-5"/>
              <a:t> </a:t>
            </a:r>
            <a:r>
              <a:rPr dirty="0"/>
              <a:t>с</a:t>
            </a:r>
            <a:r>
              <a:rPr dirty="0" spc="-10"/>
              <a:t> </a:t>
            </a:r>
            <a:r>
              <a:rPr dirty="0" spc="-5"/>
              <a:t>вами </a:t>
            </a:r>
            <a:r>
              <a:rPr dirty="0"/>
              <a:t> </a:t>
            </a:r>
            <a:r>
              <a:rPr dirty="0" spc="-10"/>
              <a:t>произойти.</a:t>
            </a:r>
          </a:p>
          <a:p>
            <a:pPr marL="332740" marR="294005" indent="-320675">
              <a:lnSpc>
                <a:spcPct val="114999"/>
              </a:lnSpc>
              <a:spcBef>
                <a:spcPts val="300"/>
              </a:spcBef>
              <a:buFont typeface="Microsoft Sans Serif"/>
              <a:buChar char="●"/>
              <a:tabLst>
                <a:tab pos="332740" algn="l"/>
                <a:tab pos="333375" algn="l"/>
              </a:tabLst>
            </a:pPr>
            <a:r>
              <a:rPr dirty="0" spc="-10"/>
              <a:t>У </a:t>
            </a:r>
            <a:r>
              <a:rPr dirty="0" spc="-5"/>
              <a:t>нас </a:t>
            </a:r>
            <a:r>
              <a:rPr dirty="0" spc="-15"/>
              <a:t>есть</a:t>
            </a:r>
            <a:r>
              <a:rPr dirty="0" spc="-5"/>
              <a:t> </a:t>
            </a:r>
            <a:r>
              <a:rPr dirty="0" spc="-30"/>
              <a:t>тема</a:t>
            </a:r>
            <a:r>
              <a:rPr dirty="0" spc="-10"/>
              <a:t> </a:t>
            </a:r>
            <a:r>
              <a:rPr dirty="0" spc="-25"/>
              <a:t>ректификации</a:t>
            </a:r>
            <a:r>
              <a:rPr dirty="0" spc="-5"/>
              <a:t> </a:t>
            </a:r>
            <a:r>
              <a:rPr dirty="0" spc="-45"/>
              <a:t>–</a:t>
            </a:r>
            <a:r>
              <a:rPr dirty="0" spc="-5"/>
              <a:t> </a:t>
            </a:r>
            <a:r>
              <a:rPr dirty="0" spc="-40"/>
              <a:t>это </a:t>
            </a:r>
            <a:r>
              <a:rPr dirty="0" spc="-35"/>
              <a:t> </a:t>
            </a:r>
            <a:r>
              <a:rPr dirty="0" spc="-5"/>
              <a:t>восстановление времени рождения </a:t>
            </a:r>
            <a:r>
              <a:rPr dirty="0"/>
              <a:t> </a:t>
            </a:r>
            <a:r>
              <a:rPr dirty="0" spc="-5"/>
              <a:t>человека </a:t>
            </a:r>
            <a:r>
              <a:rPr dirty="0"/>
              <a:t>по </a:t>
            </a:r>
            <a:r>
              <a:rPr dirty="0" spc="-15"/>
              <a:t>событиям </a:t>
            </a:r>
            <a:r>
              <a:rPr dirty="0" spc="-5"/>
              <a:t>прошлого. </a:t>
            </a:r>
            <a:r>
              <a:rPr dirty="0" spc="10"/>
              <a:t>И </a:t>
            </a:r>
            <a:r>
              <a:rPr dirty="0" spc="-20"/>
              <a:t>мы </a:t>
            </a:r>
            <a:r>
              <a:rPr dirty="0" spc="-285"/>
              <a:t> </a:t>
            </a:r>
            <a:r>
              <a:rPr dirty="0" spc="-15"/>
              <a:t>тренируемся</a:t>
            </a:r>
            <a:r>
              <a:rPr dirty="0" spc="-10"/>
              <a:t> </a:t>
            </a:r>
            <a:r>
              <a:rPr dirty="0" spc="-5"/>
              <a:t>на</a:t>
            </a:r>
            <a:r>
              <a:rPr dirty="0" spc="-10"/>
              <a:t> </a:t>
            </a:r>
            <a:r>
              <a:rPr dirty="0" spc="-5"/>
              <a:t>ваших</a:t>
            </a:r>
            <a:r>
              <a:rPr dirty="0" spc="-10"/>
              <a:t> гороскопах!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8452485" cy="4319270"/>
            <a:chOff x="0" y="0"/>
            <a:chExt cx="8452485" cy="4319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649" y="1270425"/>
              <a:ext cx="7888800" cy="3048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20799" y="1308524"/>
              <a:ext cx="7774940" cy="2934335"/>
            </a:xfrm>
            <a:custGeom>
              <a:avLst/>
              <a:gdLst/>
              <a:ahLst/>
              <a:cxnLst/>
              <a:rect l="l" t="t" r="r" b="b"/>
              <a:pathLst>
                <a:path w="7774940" h="2934335">
                  <a:moveTo>
                    <a:pt x="7651711" y="2933999"/>
                  </a:moveTo>
                  <a:lnTo>
                    <a:pt x="122787" y="2933999"/>
                  </a:lnTo>
                  <a:lnTo>
                    <a:pt x="74993" y="2924350"/>
                  </a:lnTo>
                  <a:lnTo>
                    <a:pt x="35963" y="2898036"/>
                  </a:lnTo>
                  <a:lnTo>
                    <a:pt x="9649" y="2859006"/>
                  </a:lnTo>
                  <a:lnTo>
                    <a:pt x="0" y="2811211"/>
                  </a:lnTo>
                  <a:lnTo>
                    <a:pt x="0" y="122787"/>
                  </a:lnTo>
                  <a:lnTo>
                    <a:pt x="9649" y="74993"/>
                  </a:lnTo>
                  <a:lnTo>
                    <a:pt x="35963" y="35963"/>
                  </a:lnTo>
                  <a:lnTo>
                    <a:pt x="74993" y="9649"/>
                  </a:lnTo>
                  <a:lnTo>
                    <a:pt x="122787" y="0"/>
                  </a:lnTo>
                  <a:lnTo>
                    <a:pt x="7651711" y="0"/>
                  </a:lnTo>
                  <a:lnTo>
                    <a:pt x="7698701" y="9346"/>
                  </a:lnTo>
                  <a:lnTo>
                    <a:pt x="7738535" y="35963"/>
                  </a:lnTo>
                  <a:lnTo>
                    <a:pt x="7765153" y="75799"/>
                  </a:lnTo>
                  <a:lnTo>
                    <a:pt x="7774499" y="122787"/>
                  </a:lnTo>
                  <a:lnTo>
                    <a:pt x="7774499" y="2811211"/>
                  </a:lnTo>
                  <a:lnTo>
                    <a:pt x="7764850" y="2859006"/>
                  </a:lnTo>
                  <a:lnTo>
                    <a:pt x="7738536" y="2898036"/>
                  </a:lnTo>
                  <a:lnTo>
                    <a:pt x="7699506" y="2924350"/>
                  </a:lnTo>
                  <a:lnTo>
                    <a:pt x="7651711" y="29339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1388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0"/>
              <a:t>Блок</a:t>
            </a:r>
            <a:r>
              <a:rPr dirty="0" spc="114"/>
              <a:t> </a:t>
            </a:r>
            <a:r>
              <a:rPr dirty="0" spc="-75"/>
              <a:t>3.</a:t>
            </a:r>
            <a:r>
              <a:rPr dirty="0" spc="114"/>
              <a:t> </a:t>
            </a:r>
            <a:r>
              <a:rPr dirty="0" spc="204"/>
              <a:t>Прогноз</a:t>
            </a: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999050" y="1534779"/>
            <a:ext cx="4808855" cy="2357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5">
                <a:solidFill>
                  <a:srgbClr val="837163"/>
                </a:solidFill>
                <a:latin typeface="Roboto Lt"/>
                <a:cs typeface="Roboto Lt"/>
              </a:rPr>
              <a:t>После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сдачи </a:t>
            </a:r>
            <a:r>
              <a:rPr dirty="0" sz="1500" spc="-10">
                <a:solidFill>
                  <a:srgbClr val="837163"/>
                </a:solidFill>
                <a:latin typeface="Roboto Lt"/>
                <a:cs typeface="Roboto Lt"/>
              </a:rPr>
              <a:t>экзамена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837163"/>
                </a:solidFill>
                <a:latin typeface="Roboto Lt"/>
                <a:cs typeface="Roboto Lt"/>
              </a:rPr>
              <a:t>выдаётся</a:t>
            </a:r>
            <a:r>
              <a:rPr dirty="0" sz="15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837163"/>
                </a:solidFill>
                <a:latin typeface="Roboto Lt"/>
                <a:cs typeface="Roboto Lt"/>
              </a:rPr>
              <a:t>диплом.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 Lt"/>
              <a:cs typeface="Roboto Lt"/>
            </a:endParaRPr>
          </a:p>
          <a:p>
            <a:pPr marL="12700" marR="648970">
              <a:lnSpc>
                <a:spcPct val="114999"/>
              </a:lnSpc>
              <a:spcBef>
                <a:spcPts val="5"/>
              </a:spcBef>
            </a:pP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работаете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только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астрологом,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можно </a:t>
            </a:r>
            <a:r>
              <a:rPr dirty="0" sz="1500" spc="-36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заработать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100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000,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"/>
                <a:cs typeface="Roboto"/>
              </a:rPr>
              <a:t>да,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честно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говоря,</a:t>
            </a:r>
            <a:endParaRPr sz="1500">
              <a:latin typeface="Roboto"/>
              <a:cs typeface="Roboto"/>
            </a:endParaRPr>
          </a:p>
          <a:p>
            <a:pPr marL="12700" marR="161290">
              <a:lnSpc>
                <a:spcPct val="114999"/>
              </a:lnSpc>
            </a:pP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больше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"/>
                <a:cs typeface="Roboto"/>
              </a:rPr>
              <a:t>тысяч</a:t>
            </a:r>
            <a:r>
              <a:rPr dirty="0" sz="1500" spc="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месяц,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все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зависит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"/>
                <a:cs typeface="Roboto"/>
              </a:rPr>
              <a:t>от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желания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 </a:t>
            </a:r>
            <a:r>
              <a:rPr dirty="0" sz="1500" spc="-36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ваших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 возможностей</a:t>
            </a:r>
            <a:endParaRPr sz="15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Roboto"/>
              <a:cs typeface="Roboto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5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"/>
                <a:cs typeface="Roboto"/>
              </a:rPr>
              <a:t>также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"/>
                <a:cs typeface="Roboto"/>
              </a:rPr>
              <a:t>можно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"/>
                <a:cs typeface="Roboto"/>
              </a:rPr>
              <a:t>совмещать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консультации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с</a:t>
            </a:r>
            <a:r>
              <a:rPr dirty="0" sz="15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>
                <a:solidFill>
                  <a:srgbClr val="424242"/>
                </a:solidFill>
                <a:latin typeface="Roboto"/>
                <a:cs typeface="Roboto"/>
              </a:rPr>
              <a:t>основной </a:t>
            </a:r>
            <a:r>
              <a:rPr dirty="0" sz="1500" spc="-35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"/>
                <a:cs typeface="Roboto"/>
              </a:rPr>
              <a:t>работой</a:t>
            </a:r>
            <a:endParaRPr sz="1500">
              <a:latin typeface="Roboto"/>
              <a:cs typeface="Roboto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14300" y="203775"/>
            <a:ext cx="2162974" cy="459842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14300" y="1501125"/>
            <a:ext cx="2571115" cy="2430780"/>
            <a:chOff x="414300" y="1501125"/>
            <a:chExt cx="2571115" cy="24307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4300" y="1501125"/>
              <a:ext cx="2571000" cy="24303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1449" y="1539224"/>
              <a:ext cx="2456815" cy="2316480"/>
            </a:xfrm>
            <a:custGeom>
              <a:avLst/>
              <a:gdLst/>
              <a:ahLst/>
              <a:cxnLst/>
              <a:rect l="l" t="t" r="r" b="b"/>
              <a:pathLst>
                <a:path w="2456815" h="2316479">
                  <a:moveTo>
                    <a:pt x="2359775" y="2315999"/>
                  </a:moveTo>
                  <a:lnTo>
                    <a:pt x="96924" y="2315999"/>
                  </a:lnTo>
                  <a:lnTo>
                    <a:pt x="59197" y="2308383"/>
                  </a:lnTo>
                  <a:lnTo>
                    <a:pt x="28388" y="2287611"/>
                  </a:lnTo>
                  <a:lnTo>
                    <a:pt x="7616" y="2256802"/>
                  </a:lnTo>
                  <a:lnTo>
                    <a:pt x="0" y="2219075"/>
                  </a:lnTo>
                  <a:lnTo>
                    <a:pt x="0" y="96924"/>
                  </a:lnTo>
                  <a:lnTo>
                    <a:pt x="7616" y="59197"/>
                  </a:lnTo>
                  <a:lnTo>
                    <a:pt x="28388" y="28388"/>
                  </a:lnTo>
                  <a:lnTo>
                    <a:pt x="59197" y="7616"/>
                  </a:lnTo>
                  <a:lnTo>
                    <a:pt x="96924" y="0"/>
                  </a:lnTo>
                  <a:lnTo>
                    <a:pt x="2359775" y="0"/>
                  </a:lnTo>
                  <a:lnTo>
                    <a:pt x="2413549" y="16284"/>
                  </a:lnTo>
                  <a:lnTo>
                    <a:pt x="2449322" y="59833"/>
                  </a:lnTo>
                  <a:lnTo>
                    <a:pt x="2456699" y="96924"/>
                  </a:lnTo>
                  <a:lnTo>
                    <a:pt x="2456699" y="2219075"/>
                  </a:lnTo>
                  <a:lnTo>
                    <a:pt x="2449083" y="2256802"/>
                  </a:lnTo>
                  <a:lnTo>
                    <a:pt x="2428311" y="2287611"/>
                  </a:lnTo>
                  <a:lnTo>
                    <a:pt x="2397502" y="2308383"/>
                  </a:lnTo>
                  <a:lnTo>
                    <a:pt x="2359775" y="23159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598595" y="1846886"/>
            <a:ext cx="2200275" cy="175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905">
              <a:lnSpc>
                <a:spcPct val="116100"/>
              </a:lnSpc>
              <a:spcBef>
                <a:spcPts val="100"/>
              </a:spcBef>
            </a:pP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Для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тех</a:t>
            </a:r>
            <a:r>
              <a:rPr dirty="0" sz="1400" spc="-30">
                <a:solidFill>
                  <a:srgbClr val="424242"/>
                </a:solidFill>
                <a:latin typeface="Roboto Lt"/>
                <a:cs typeface="Roboto Lt"/>
              </a:rPr>
              <a:t>,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кто</a:t>
            </a:r>
            <a:r>
              <a:rPr dirty="0" sz="14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30">
                <a:solidFill>
                  <a:srgbClr val="837163"/>
                </a:solidFill>
                <a:latin typeface="Roboto Lt"/>
                <a:cs typeface="Roboto Lt"/>
              </a:rPr>
              <a:t>никогда 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837163"/>
                </a:solidFill>
                <a:latin typeface="Roboto Lt"/>
                <a:cs typeface="Roboto Lt"/>
              </a:rPr>
              <a:t>раньше </a:t>
            </a:r>
            <a:r>
              <a:rPr dirty="0" sz="1400" spc="10">
                <a:solidFill>
                  <a:srgbClr val="837163"/>
                </a:solidFill>
                <a:latin typeface="Roboto Lt"/>
                <a:cs typeface="Roboto Lt"/>
              </a:rPr>
              <a:t>не </a:t>
            </a:r>
            <a:r>
              <a:rPr dirty="0" sz="1400" spc="-15">
                <a:solidFill>
                  <a:srgbClr val="837163"/>
                </a:solidFill>
                <a:latin typeface="Roboto Lt"/>
                <a:cs typeface="Roboto Lt"/>
              </a:rPr>
              <a:t>изучал 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837163"/>
                </a:solidFill>
                <a:latin typeface="Roboto Lt"/>
                <a:cs typeface="Roboto Lt"/>
              </a:rPr>
              <a:t>астрологию 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серьезно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,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но </a:t>
            </a:r>
            <a:r>
              <a:rPr dirty="0" sz="14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верит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в ее </a:t>
            </a:r>
            <a:r>
              <a:rPr dirty="0" sz="1400" spc="-50">
                <a:solidFill>
                  <a:srgbClr val="424242"/>
                </a:solidFill>
                <a:latin typeface="Roboto Lt"/>
                <a:cs typeface="Roboto Lt"/>
              </a:rPr>
              <a:t>эффективность </a:t>
            </a:r>
            <a:r>
              <a:rPr dirty="0" sz="1400" spc="-3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424242"/>
                </a:solidFill>
                <a:latin typeface="Roboto Lt"/>
                <a:cs typeface="Roboto Lt"/>
              </a:rPr>
              <a:t>хотел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бы 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разобраться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 ней 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под руководством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опытного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астролога.</a:t>
            </a:r>
            <a:endParaRPr sz="1400">
              <a:latin typeface="Roboto Lt"/>
              <a:cs typeface="Roboto L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70014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90"/>
              <a:t>Для</a:t>
            </a:r>
            <a:r>
              <a:rPr dirty="0" spc="120"/>
              <a:t> </a:t>
            </a:r>
            <a:r>
              <a:rPr dirty="0" spc="135"/>
              <a:t>кого</a:t>
            </a:r>
            <a:r>
              <a:rPr dirty="0" spc="120"/>
              <a:t> </a:t>
            </a:r>
            <a:r>
              <a:rPr dirty="0" spc="195"/>
              <a:t>этот</a:t>
            </a:r>
            <a:r>
              <a:rPr dirty="0" spc="120"/>
              <a:t> </a:t>
            </a:r>
            <a:r>
              <a:rPr dirty="0" spc="110"/>
              <a:t>курс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4" name="object 14"/>
          <p:cNvGrpSpPr/>
          <p:nvPr/>
        </p:nvGrpSpPr>
        <p:grpSpPr>
          <a:xfrm>
            <a:off x="3120299" y="1501125"/>
            <a:ext cx="2903855" cy="2430780"/>
            <a:chOff x="3120299" y="1501125"/>
            <a:chExt cx="2903855" cy="243078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20299" y="1501125"/>
              <a:ext cx="2903400" cy="24303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77449" y="1539224"/>
              <a:ext cx="2789555" cy="2316480"/>
            </a:xfrm>
            <a:custGeom>
              <a:avLst/>
              <a:gdLst/>
              <a:ahLst/>
              <a:cxnLst/>
              <a:rect l="l" t="t" r="r" b="b"/>
              <a:pathLst>
                <a:path w="2789554" h="2316479">
                  <a:moveTo>
                    <a:pt x="2692175" y="2315999"/>
                  </a:moveTo>
                  <a:lnTo>
                    <a:pt x="96924" y="2315999"/>
                  </a:lnTo>
                  <a:lnTo>
                    <a:pt x="59197" y="2308383"/>
                  </a:lnTo>
                  <a:lnTo>
                    <a:pt x="28388" y="2287611"/>
                  </a:lnTo>
                  <a:lnTo>
                    <a:pt x="7616" y="2256802"/>
                  </a:lnTo>
                  <a:lnTo>
                    <a:pt x="0" y="2219075"/>
                  </a:lnTo>
                  <a:lnTo>
                    <a:pt x="0" y="96924"/>
                  </a:lnTo>
                  <a:lnTo>
                    <a:pt x="7616" y="59197"/>
                  </a:lnTo>
                  <a:lnTo>
                    <a:pt x="28388" y="28388"/>
                  </a:lnTo>
                  <a:lnTo>
                    <a:pt x="59197" y="7616"/>
                  </a:lnTo>
                  <a:lnTo>
                    <a:pt x="96924" y="0"/>
                  </a:lnTo>
                  <a:lnTo>
                    <a:pt x="2692175" y="0"/>
                  </a:lnTo>
                  <a:lnTo>
                    <a:pt x="2745949" y="16284"/>
                  </a:lnTo>
                  <a:lnTo>
                    <a:pt x="2781721" y="59833"/>
                  </a:lnTo>
                  <a:lnTo>
                    <a:pt x="2789099" y="96924"/>
                  </a:lnTo>
                  <a:lnTo>
                    <a:pt x="2789099" y="2219075"/>
                  </a:lnTo>
                  <a:lnTo>
                    <a:pt x="2781482" y="2256802"/>
                  </a:lnTo>
                  <a:lnTo>
                    <a:pt x="2760711" y="2287611"/>
                  </a:lnTo>
                  <a:lnTo>
                    <a:pt x="2729902" y="2308383"/>
                  </a:lnTo>
                  <a:lnTo>
                    <a:pt x="2692175" y="23159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3329972" y="1846886"/>
            <a:ext cx="2484755" cy="175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16100"/>
              </a:lnSpc>
              <a:spcBef>
                <a:spcPts val="100"/>
              </a:spcBef>
            </a:pP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Для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тех</a:t>
            </a:r>
            <a:r>
              <a:rPr dirty="0" sz="1400" spc="-30">
                <a:solidFill>
                  <a:srgbClr val="424242"/>
                </a:solidFill>
                <a:latin typeface="Roboto Lt"/>
                <a:cs typeface="Roboto Lt"/>
              </a:rPr>
              <a:t>,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кто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10">
                <a:solidFill>
                  <a:srgbClr val="837163"/>
                </a:solidFill>
                <a:latin typeface="Roboto Lt"/>
                <a:cs typeface="Roboto Lt"/>
              </a:rPr>
              <a:t>уже</a:t>
            </a:r>
            <a:r>
              <a:rPr dirty="0" sz="14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837163"/>
                </a:solidFill>
                <a:latin typeface="Roboto Lt"/>
                <a:cs typeface="Roboto Lt"/>
              </a:rPr>
              <a:t>изучал 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837163"/>
                </a:solidFill>
                <a:latin typeface="Roboto Lt"/>
                <a:cs typeface="Roboto Lt"/>
              </a:rPr>
              <a:t>астрологию 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самостоятельно </a:t>
            </a:r>
            <a:r>
              <a:rPr dirty="0" sz="14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10">
                <a:solidFill>
                  <a:srgbClr val="837163"/>
                </a:solidFill>
                <a:latin typeface="Roboto Lt"/>
                <a:cs typeface="Roboto Lt"/>
              </a:rPr>
              <a:t>и </a:t>
            </a:r>
            <a:r>
              <a:rPr dirty="0" sz="1400" spc="-15">
                <a:solidFill>
                  <a:srgbClr val="837163"/>
                </a:solidFill>
                <a:latin typeface="Roboto Lt"/>
                <a:cs typeface="Roboto Lt"/>
              </a:rPr>
              <a:t>ищет учителя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, 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который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поможет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упорядочить знания </a:t>
            </a:r>
            <a:r>
              <a:rPr dirty="0" sz="1400" spc="-3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и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научить анализировать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натальные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 Lt"/>
                <a:cs typeface="Roboto Lt"/>
              </a:rPr>
              <a:t>карты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с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большей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глубиной.</a:t>
            </a:r>
            <a:endParaRPr sz="1400">
              <a:latin typeface="Roboto Lt"/>
              <a:cs typeface="Roboto L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58699" y="1501125"/>
            <a:ext cx="2571115" cy="2430780"/>
            <a:chOff x="6158699" y="1501125"/>
            <a:chExt cx="2571115" cy="243078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58699" y="1501125"/>
              <a:ext cx="2571000" cy="24303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215849" y="1539224"/>
              <a:ext cx="2456815" cy="2316480"/>
            </a:xfrm>
            <a:custGeom>
              <a:avLst/>
              <a:gdLst/>
              <a:ahLst/>
              <a:cxnLst/>
              <a:rect l="l" t="t" r="r" b="b"/>
              <a:pathLst>
                <a:path w="2456815" h="2316479">
                  <a:moveTo>
                    <a:pt x="2359775" y="2315999"/>
                  </a:moveTo>
                  <a:lnTo>
                    <a:pt x="96924" y="2315999"/>
                  </a:lnTo>
                  <a:lnTo>
                    <a:pt x="59197" y="2308383"/>
                  </a:lnTo>
                  <a:lnTo>
                    <a:pt x="28388" y="2287611"/>
                  </a:lnTo>
                  <a:lnTo>
                    <a:pt x="7616" y="2256802"/>
                  </a:lnTo>
                  <a:lnTo>
                    <a:pt x="0" y="2219075"/>
                  </a:lnTo>
                  <a:lnTo>
                    <a:pt x="0" y="96924"/>
                  </a:lnTo>
                  <a:lnTo>
                    <a:pt x="7616" y="59197"/>
                  </a:lnTo>
                  <a:lnTo>
                    <a:pt x="28388" y="28388"/>
                  </a:lnTo>
                  <a:lnTo>
                    <a:pt x="59197" y="7616"/>
                  </a:lnTo>
                  <a:lnTo>
                    <a:pt x="96924" y="0"/>
                  </a:lnTo>
                  <a:lnTo>
                    <a:pt x="2359775" y="0"/>
                  </a:lnTo>
                  <a:lnTo>
                    <a:pt x="2413549" y="16284"/>
                  </a:lnTo>
                  <a:lnTo>
                    <a:pt x="2449322" y="59833"/>
                  </a:lnTo>
                  <a:lnTo>
                    <a:pt x="2456700" y="96924"/>
                  </a:lnTo>
                  <a:lnTo>
                    <a:pt x="2456700" y="2219075"/>
                  </a:lnTo>
                  <a:lnTo>
                    <a:pt x="2449083" y="2256802"/>
                  </a:lnTo>
                  <a:lnTo>
                    <a:pt x="2428311" y="2287611"/>
                  </a:lnTo>
                  <a:lnTo>
                    <a:pt x="2397502" y="2308383"/>
                  </a:lnTo>
                  <a:lnTo>
                    <a:pt x="2359775" y="2315999"/>
                  </a:lnTo>
                  <a:close/>
                </a:path>
              </a:pathLst>
            </a:custGeom>
            <a:solidFill>
              <a:srgbClr val="F3F3F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6346080" y="1846886"/>
            <a:ext cx="2240915" cy="1263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6100"/>
              </a:lnSpc>
              <a:spcBef>
                <a:spcPts val="100"/>
              </a:spcBef>
            </a:pP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Для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тех</a:t>
            </a:r>
            <a:r>
              <a:rPr dirty="0" sz="1400" spc="-30">
                <a:solidFill>
                  <a:srgbClr val="424242"/>
                </a:solidFill>
                <a:latin typeface="Roboto Lt"/>
                <a:cs typeface="Roboto Lt"/>
              </a:rPr>
              <a:t>,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кто</a:t>
            </a:r>
            <a:r>
              <a:rPr dirty="0" sz="14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837163"/>
                </a:solidFill>
                <a:latin typeface="Roboto Lt"/>
                <a:cs typeface="Roboto Lt"/>
              </a:rPr>
              <a:t>хочет </a:t>
            </a:r>
            <a:r>
              <a:rPr dirty="0" sz="1400" spc="-25">
                <a:solidFill>
                  <a:srgbClr val="837163"/>
                </a:solidFill>
                <a:latin typeface="Roboto Lt"/>
                <a:cs typeface="Roboto Lt"/>
              </a:rPr>
              <a:t>изучать </a:t>
            </a:r>
            <a:r>
              <a:rPr dirty="0" sz="14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837163"/>
                </a:solidFill>
                <a:latin typeface="Roboto Lt"/>
                <a:cs typeface="Roboto Lt"/>
              </a:rPr>
              <a:t>астрологию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, </a:t>
            </a:r>
            <a:r>
              <a:rPr dirty="0" sz="1400" spc="-25">
                <a:solidFill>
                  <a:srgbClr val="424242"/>
                </a:solidFill>
                <a:latin typeface="Roboto Lt"/>
                <a:cs typeface="Roboto Lt"/>
              </a:rPr>
              <a:t>чтобы 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 разобраться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себе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и </a:t>
            </a:r>
            <a:r>
              <a:rPr dirty="0" sz="1400" spc="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изменить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свою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жизнь</a:t>
            </a:r>
            <a:endParaRPr sz="1400">
              <a:latin typeface="Roboto Lt"/>
              <a:cs typeface="Roboto Lt"/>
            </a:endParaRPr>
          </a:p>
          <a:p>
            <a:pPr algn="ctr" marR="37465">
              <a:lnSpc>
                <a:spcPct val="100000"/>
              </a:lnSpc>
              <a:spcBef>
                <a:spcPts val="270"/>
              </a:spcBef>
            </a:pP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4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лучшую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424242"/>
                </a:solidFill>
                <a:latin typeface="Roboto Lt"/>
                <a:cs typeface="Roboto Lt"/>
              </a:rPr>
              <a:t>сторону.</a:t>
            </a:r>
            <a:endParaRPr sz="1400">
              <a:latin typeface="Roboto Lt"/>
              <a:cs typeface="Roboto Lt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8858" y="940457"/>
            <a:ext cx="1202076" cy="120209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687" y="1329964"/>
            <a:ext cx="369982" cy="418680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70971" y="940457"/>
            <a:ext cx="1202076" cy="120209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96799" y="1329964"/>
            <a:ext cx="369982" cy="41868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88484" y="940457"/>
            <a:ext cx="1202076" cy="120209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14312" y="1329964"/>
            <a:ext cx="369982" cy="41868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48279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75"/>
              <a:t>Формат</a:t>
            </a:r>
            <a:r>
              <a:rPr dirty="0" spc="120"/>
              <a:t> </a:t>
            </a:r>
            <a:r>
              <a:rPr dirty="0" spc="105"/>
              <a:t>онлайн</a:t>
            </a:r>
            <a:r>
              <a:rPr dirty="0" spc="120"/>
              <a:t> </a:t>
            </a:r>
            <a:r>
              <a:rPr dirty="0" spc="85"/>
              <a:t>обучения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279451" y="1071479"/>
            <a:ext cx="6315075" cy="35179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Занятия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проходят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онлайн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по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субботам</a:t>
            </a:r>
            <a:endParaRPr sz="1500">
              <a:latin typeface="Roboto Lt"/>
              <a:cs typeface="Roboto Lt"/>
            </a:endParaRPr>
          </a:p>
          <a:p>
            <a:pPr marL="12700" marR="621030">
              <a:lnSpc>
                <a:spcPct val="114999"/>
              </a:lnSpc>
              <a:spcBef>
                <a:spcPts val="1000"/>
              </a:spcBef>
            </a:pP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Длительность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одного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занятия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75">
                <a:solidFill>
                  <a:srgbClr val="424242"/>
                </a:solidFill>
                <a:latin typeface="Roboto Lt"/>
                <a:cs typeface="Roboto Lt"/>
              </a:rPr>
              <a:t>2-3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часа.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Если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занятие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длинное,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есть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перерыв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15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минут.</a:t>
            </a:r>
            <a:endParaRPr sz="1500">
              <a:latin typeface="Roboto Lt"/>
              <a:cs typeface="Roboto Lt"/>
            </a:endParaRPr>
          </a:p>
          <a:p>
            <a:pPr marL="12700" marR="5080">
              <a:lnSpc>
                <a:spcPct val="114999"/>
              </a:lnSpc>
              <a:spcBef>
                <a:spcPts val="100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Вас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объединяют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в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группы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закрепляют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за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куратором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(до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20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человек</a:t>
            </a:r>
            <a:r>
              <a:rPr dirty="0" sz="1500" spc="4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группе).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эти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группы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будете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получать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домашние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задания.</a:t>
            </a:r>
            <a:endParaRPr sz="1500">
              <a:latin typeface="Roboto Lt"/>
              <a:cs typeface="Roboto Lt"/>
            </a:endParaRPr>
          </a:p>
          <a:p>
            <a:pPr marL="12700" marR="95250">
              <a:lnSpc>
                <a:spcPct val="114999"/>
              </a:lnSpc>
              <a:spcBef>
                <a:spcPts val="1000"/>
              </a:spcBef>
            </a:pP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Для вас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создан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большой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чат,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где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обсуждаются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астро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темы.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вас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есть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канал,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где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будут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все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материалы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по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занятиям.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доступе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4">
                <a:solidFill>
                  <a:srgbClr val="424242"/>
                </a:solidFill>
                <a:latin typeface="Roboto Lt"/>
                <a:cs typeface="Roboto Lt"/>
              </a:rPr>
              <a:t>-</a:t>
            </a:r>
            <a:r>
              <a:rPr dirty="0" sz="1500" spc="-15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навсегда.</a:t>
            </a:r>
            <a:endParaRPr sz="1500">
              <a:latin typeface="Roboto Lt"/>
              <a:cs typeface="Roboto Lt"/>
            </a:endParaRPr>
          </a:p>
          <a:p>
            <a:pPr marL="12700" marR="434975">
              <a:lnSpc>
                <a:spcPct val="114999"/>
              </a:lnSpc>
              <a:spcBef>
                <a:spcPts val="1000"/>
              </a:spcBef>
            </a:pP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вы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можете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присутствовать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лично?</a:t>
            </a:r>
            <a:r>
              <a:rPr dirty="0" sz="1500" spc="-3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вы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смотрите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запись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занятия.</a:t>
            </a:r>
            <a:endParaRPr sz="1500">
              <a:latin typeface="Roboto Lt"/>
              <a:cs typeface="Roboto Lt"/>
            </a:endParaRPr>
          </a:p>
          <a:p>
            <a:pPr marL="12700" marR="633095">
              <a:lnSpc>
                <a:spcPct val="114999"/>
              </a:lnSpc>
              <a:spcBef>
                <a:spcPts val="1000"/>
              </a:spcBef>
            </a:pP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Запись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все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материалы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(презентации,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методички,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книги),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тесты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выкладываю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5">
                <a:solidFill>
                  <a:srgbClr val="424242"/>
                </a:solidFill>
                <a:latin typeface="Roboto Lt"/>
                <a:cs typeface="Roboto Lt"/>
              </a:rPr>
              <a:t>этот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20">
                <a:solidFill>
                  <a:srgbClr val="424242"/>
                </a:solidFill>
                <a:latin typeface="Roboto Lt"/>
                <a:cs typeface="Roboto Lt"/>
              </a:rPr>
              <a:t>же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день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часа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через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два.</a:t>
            </a:r>
            <a:endParaRPr sz="1500">
              <a:latin typeface="Roboto Lt"/>
              <a:cs typeface="Roboto L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012383" y="1121398"/>
            <a:ext cx="170815" cy="574040"/>
            <a:chOff x="1012383" y="1121398"/>
            <a:chExt cx="170815" cy="57404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2383" y="1121398"/>
              <a:ext cx="170299" cy="1929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2383" y="1502398"/>
              <a:ext cx="170299" cy="192999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2383" y="2148220"/>
            <a:ext cx="170299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2383" y="2797631"/>
            <a:ext cx="170299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2383" y="3450597"/>
            <a:ext cx="170299" cy="19299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12383" y="4096418"/>
            <a:ext cx="170299" cy="192999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8625" y="556409"/>
            <a:ext cx="4585335" cy="1329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50">
                <a:solidFill>
                  <a:srgbClr val="837163"/>
                </a:solidFill>
                <a:latin typeface="Trebuchet MS"/>
                <a:cs typeface="Trebuchet MS"/>
              </a:rPr>
              <a:t>Длительность</a:t>
            </a:r>
            <a:r>
              <a:rPr dirty="0" sz="3000" spc="125">
                <a:solidFill>
                  <a:srgbClr val="837163"/>
                </a:solidFill>
                <a:latin typeface="Trebuchet MS"/>
                <a:cs typeface="Trebuchet MS"/>
              </a:rPr>
              <a:t> </a:t>
            </a:r>
            <a:r>
              <a:rPr dirty="0" sz="3000" spc="85">
                <a:solidFill>
                  <a:srgbClr val="837163"/>
                </a:solidFill>
                <a:latin typeface="Trebuchet MS"/>
                <a:cs typeface="Trebuchet MS"/>
              </a:rPr>
              <a:t>обучения</a:t>
            </a:r>
            <a:endParaRPr sz="3000">
              <a:latin typeface="Trebuchet MS"/>
              <a:cs typeface="Trebuchet MS"/>
            </a:endParaRPr>
          </a:p>
          <a:p>
            <a:pPr marL="34290">
              <a:lnSpc>
                <a:spcPct val="100000"/>
              </a:lnSpc>
              <a:spcBef>
                <a:spcPts val="3070"/>
              </a:spcBef>
            </a:pPr>
            <a:r>
              <a:rPr dirty="0" sz="3000" spc="-10">
                <a:solidFill>
                  <a:srgbClr val="404042"/>
                </a:solidFill>
                <a:latin typeface="Roboto"/>
                <a:cs typeface="Roboto"/>
              </a:rPr>
              <a:t>10</a:t>
            </a:r>
            <a:r>
              <a:rPr dirty="0" sz="3000" spc="-50">
                <a:solidFill>
                  <a:srgbClr val="404042"/>
                </a:solidFill>
                <a:latin typeface="Roboto"/>
                <a:cs typeface="Roboto"/>
              </a:rPr>
              <a:t> </a:t>
            </a:r>
            <a:r>
              <a:rPr dirty="0" sz="3000" spc="-10">
                <a:solidFill>
                  <a:srgbClr val="404042"/>
                </a:solidFill>
                <a:latin typeface="Roboto"/>
                <a:cs typeface="Roboto"/>
              </a:rPr>
              <a:t>месяцев</a:t>
            </a:r>
            <a:endParaRPr sz="3000">
              <a:latin typeface="Roboto"/>
              <a:cs typeface="Roboto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150" y="2412132"/>
            <a:ext cx="1864399" cy="212469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7225" y="1034243"/>
            <a:ext cx="7044690" cy="35032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z="1700" spc="10">
                <a:solidFill>
                  <a:srgbClr val="837163"/>
                </a:solidFill>
                <a:latin typeface="Roboto Lt"/>
                <a:cs typeface="Roboto Lt"/>
              </a:rPr>
              <a:t>После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занятия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вы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837163"/>
                </a:solidFill>
                <a:latin typeface="Roboto Lt"/>
                <a:cs typeface="Roboto Lt"/>
              </a:rPr>
              <a:t>получаете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тест.</a:t>
            </a:r>
            <a:endParaRPr sz="1700">
              <a:latin typeface="Roboto Lt"/>
              <a:cs typeface="Roboto Lt"/>
            </a:endParaRPr>
          </a:p>
          <a:p>
            <a:pPr marL="473075" marR="2936240">
              <a:lnSpc>
                <a:spcPct val="170600"/>
              </a:lnSpc>
              <a:spcBef>
                <a:spcPts val="40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Время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прохождения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теста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>
                <a:solidFill>
                  <a:srgbClr val="424242"/>
                </a:solidFill>
                <a:latin typeface="Roboto Lt"/>
                <a:cs typeface="Roboto Lt"/>
              </a:rPr>
              <a:t>10-15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минут.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Срок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выполнения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3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дня.</a:t>
            </a:r>
            <a:endParaRPr sz="1500">
              <a:latin typeface="Roboto Lt"/>
              <a:cs typeface="Roboto Lt"/>
            </a:endParaRPr>
          </a:p>
          <a:p>
            <a:pPr marL="473075" marR="733425">
              <a:lnSpc>
                <a:spcPct val="114999"/>
              </a:lnSpc>
              <a:spcBef>
                <a:spcPts val="1000"/>
              </a:spcBef>
            </a:pP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Что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вас </a:t>
            </a:r>
            <a:r>
              <a:rPr dirty="0" sz="1500" spc="-45">
                <a:solidFill>
                  <a:srgbClr val="424242"/>
                </a:solidFill>
                <a:latin typeface="Roboto Lt"/>
                <a:cs typeface="Roboto Lt"/>
              </a:rPr>
              <a:t>форс-мажор?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Предупреждаем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5">
                <a:solidFill>
                  <a:srgbClr val="424242"/>
                </a:solidFill>
                <a:latin typeface="Roboto Lt"/>
                <a:cs typeface="Roboto Lt"/>
              </a:rPr>
              <a:t>куратора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(!),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обозначаем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четкий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срок,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20">
                <a:solidFill>
                  <a:srgbClr val="424242"/>
                </a:solidFill>
                <a:latin typeface="Roboto Lt"/>
                <a:cs typeface="Roboto Lt"/>
              </a:rPr>
              <a:t>когда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0">
                <a:solidFill>
                  <a:srgbClr val="424242"/>
                </a:solidFill>
                <a:latin typeface="Roboto Lt"/>
                <a:cs typeface="Roboto Lt"/>
              </a:rPr>
              <a:t>тест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30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сдан.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сдаем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вовремя.</a:t>
            </a:r>
            <a:endParaRPr sz="1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</a:pPr>
            <a:r>
              <a:rPr dirty="0" sz="1700" spc="-30">
                <a:solidFill>
                  <a:srgbClr val="837163"/>
                </a:solidFill>
                <a:latin typeface="Roboto Lt"/>
                <a:cs typeface="Roboto Lt"/>
              </a:rPr>
              <a:t>Раз</a:t>
            </a:r>
            <a:r>
              <a:rPr dirty="0" sz="17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в 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месяц-полтора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837163"/>
                </a:solidFill>
                <a:latin typeface="Roboto Lt"/>
                <a:cs typeface="Roboto Lt"/>
              </a:rPr>
              <a:t>у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837163"/>
                </a:solidFill>
                <a:latin typeface="Roboto Lt"/>
                <a:cs typeface="Roboto Lt"/>
              </a:rPr>
              <a:t>вас</a:t>
            </a:r>
            <a:r>
              <a:rPr dirty="0" sz="170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мини-контрольные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837163"/>
                </a:solidFill>
                <a:latin typeface="Roboto Lt"/>
                <a:cs typeface="Roboto Lt"/>
              </a:rPr>
              <a:t>для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837163"/>
                </a:solidFill>
                <a:latin typeface="Roboto Lt"/>
                <a:cs typeface="Roboto Lt"/>
              </a:rPr>
              <a:t>проверки</a:t>
            </a:r>
            <a:r>
              <a:rPr dirty="0" sz="1700" spc="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837163"/>
                </a:solidFill>
                <a:latin typeface="Roboto Lt"/>
                <a:cs typeface="Roboto Lt"/>
              </a:rPr>
              <a:t>знаний.</a:t>
            </a:r>
            <a:endParaRPr sz="1700">
              <a:latin typeface="Roboto Lt"/>
              <a:cs typeface="Roboto Lt"/>
            </a:endParaRPr>
          </a:p>
          <a:p>
            <a:pPr marL="469900">
              <a:lnSpc>
                <a:spcPct val="100000"/>
              </a:lnSpc>
              <a:spcBef>
                <a:spcPts val="1315"/>
              </a:spcBef>
            </a:pP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Время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прохождения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контрольной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30 </a:t>
            </a:r>
            <a:r>
              <a:rPr dirty="0" sz="1500" spc="-15">
                <a:solidFill>
                  <a:srgbClr val="424242"/>
                </a:solidFill>
                <a:latin typeface="Roboto Lt"/>
                <a:cs typeface="Roboto Lt"/>
              </a:rPr>
              <a:t>минут/час.</a:t>
            </a:r>
            <a:endParaRPr sz="1500">
              <a:latin typeface="Roboto Lt"/>
              <a:cs typeface="Roboto Lt"/>
            </a:endParaRPr>
          </a:p>
          <a:p>
            <a:pPr marL="469900" marR="501015">
              <a:lnSpc>
                <a:spcPct val="170600"/>
              </a:lnSpc>
            </a:pP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После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каждого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блока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контрольная,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сдаем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получаем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45">
                <a:solidFill>
                  <a:srgbClr val="424242"/>
                </a:solidFill>
                <a:latin typeface="Roboto Lt"/>
                <a:cs typeface="Roboto Lt"/>
              </a:rPr>
              <a:t>сертификат. </a:t>
            </a:r>
            <a:r>
              <a:rPr dirty="0" sz="1500" spc="-3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Срок</a:t>
            </a:r>
            <a:r>
              <a:rPr dirty="0" sz="15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выполнения </a:t>
            </a:r>
            <a:r>
              <a:rPr dirty="0" sz="1500" spc="-60">
                <a:solidFill>
                  <a:srgbClr val="424242"/>
                </a:solidFill>
                <a:latin typeface="Roboto Lt"/>
                <a:cs typeface="Roboto Lt"/>
              </a:rPr>
              <a:t>–</a:t>
            </a:r>
            <a:r>
              <a:rPr dirty="0" sz="15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500">
                <a:solidFill>
                  <a:srgbClr val="424242"/>
                </a:solidFill>
                <a:latin typeface="Roboto Lt"/>
                <a:cs typeface="Roboto Lt"/>
              </a:rPr>
              <a:t>неделя.</a:t>
            </a:r>
            <a:endParaRPr sz="1500">
              <a:latin typeface="Roboto Lt"/>
              <a:cs typeface="Roboto L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353123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85"/>
              <a:t>Проверка</a:t>
            </a:r>
            <a:r>
              <a:rPr dirty="0" spc="75"/>
              <a:t> </a:t>
            </a:r>
            <a:r>
              <a:rPr dirty="0" spc="90"/>
              <a:t>заданий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761" y="1502398"/>
            <a:ext cx="170299" cy="19299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761" y="1890202"/>
            <a:ext cx="170299" cy="192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761" y="2287013"/>
            <a:ext cx="170299" cy="192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761" y="3546023"/>
            <a:ext cx="170299" cy="19299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761" y="3941814"/>
            <a:ext cx="170299" cy="1929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4761" y="4325018"/>
            <a:ext cx="170299" cy="192999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825" y="4057100"/>
            <a:ext cx="3957320" cy="744855"/>
          </a:xfrm>
          <a:custGeom>
            <a:avLst/>
            <a:gdLst/>
            <a:ahLst/>
            <a:cxnLst/>
            <a:rect l="l" t="t" r="r" b="b"/>
            <a:pathLst>
              <a:path w="3957320" h="744854">
                <a:moveTo>
                  <a:pt x="0" y="41018"/>
                </a:moveTo>
                <a:lnTo>
                  <a:pt x="3223" y="25052"/>
                </a:lnTo>
                <a:lnTo>
                  <a:pt x="12013" y="12013"/>
                </a:lnTo>
                <a:lnTo>
                  <a:pt x="25052" y="3223"/>
                </a:lnTo>
                <a:lnTo>
                  <a:pt x="41018" y="0"/>
                </a:lnTo>
                <a:lnTo>
                  <a:pt x="3915981" y="0"/>
                </a:lnTo>
                <a:lnTo>
                  <a:pt x="3950108" y="18261"/>
                </a:lnTo>
                <a:lnTo>
                  <a:pt x="3956999" y="41018"/>
                </a:lnTo>
                <a:lnTo>
                  <a:pt x="3956999" y="703281"/>
                </a:lnTo>
                <a:lnTo>
                  <a:pt x="3953776" y="719247"/>
                </a:lnTo>
                <a:lnTo>
                  <a:pt x="3944986" y="732286"/>
                </a:lnTo>
                <a:lnTo>
                  <a:pt x="3931947" y="741076"/>
                </a:lnTo>
                <a:lnTo>
                  <a:pt x="3915981" y="744299"/>
                </a:lnTo>
                <a:lnTo>
                  <a:pt x="41018" y="744299"/>
                </a:lnTo>
                <a:lnTo>
                  <a:pt x="25052" y="741076"/>
                </a:lnTo>
                <a:lnTo>
                  <a:pt x="12013" y="732286"/>
                </a:lnTo>
                <a:lnTo>
                  <a:pt x="3223" y="719247"/>
                </a:lnTo>
                <a:lnTo>
                  <a:pt x="0" y="703281"/>
                </a:lnTo>
                <a:lnTo>
                  <a:pt x="0" y="41018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62063" y="4107214"/>
            <a:ext cx="2498725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Дополнительное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занятие </a:t>
            </a:r>
            <a:r>
              <a:rPr dirty="0" sz="1250" spc="-60">
                <a:solidFill>
                  <a:srgbClr val="424242"/>
                </a:solidFill>
                <a:latin typeface="Roboto Lt"/>
                <a:cs typeface="Roboto Lt"/>
              </a:rPr>
              <a:t>– </a:t>
            </a:r>
            <a:r>
              <a:rPr dirty="0" sz="1250" spc="-5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Астрогеография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Астрофеншуй.</a:t>
            </a:r>
            <a:endParaRPr sz="1250">
              <a:latin typeface="Roboto Lt"/>
              <a:cs typeface="Roboto L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950999" y="294509"/>
            <a:ext cx="318770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170">
                <a:latin typeface="Trebuchet MS"/>
                <a:cs typeface="Trebuchet MS"/>
              </a:rPr>
              <a:t>Бонусы</a:t>
            </a:r>
            <a:r>
              <a:rPr dirty="0" sz="3000" spc="110">
                <a:latin typeface="Trebuchet MS"/>
                <a:cs typeface="Trebuchet MS"/>
              </a:rPr>
              <a:t> </a:t>
            </a:r>
            <a:r>
              <a:rPr dirty="0" sz="3000" spc="75">
                <a:latin typeface="Trebuchet MS"/>
                <a:cs typeface="Trebuchet MS"/>
              </a:rPr>
              <a:t>на</a:t>
            </a:r>
            <a:r>
              <a:rPr dirty="0" sz="3000" spc="114">
                <a:latin typeface="Trebuchet MS"/>
                <a:cs typeface="Trebuchet MS"/>
              </a:rPr>
              <a:t> </a:t>
            </a:r>
            <a:r>
              <a:rPr dirty="0" sz="3000" spc="100">
                <a:latin typeface="Trebuchet MS"/>
                <a:cs typeface="Trebuchet MS"/>
              </a:rPr>
              <a:t>курсе</a:t>
            </a:r>
            <a:endParaRPr sz="3000">
              <a:latin typeface="Trebuchet MS"/>
              <a:cs typeface="Trebuchet MS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541" y="4167800"/>
            <a:ext cx="249349" cy="249349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419825" y="1301774"/>
            <a:ext cx="3957320" cy="2665095"/>
          </a:xfrm>
          <a:custGeom>
            <a:avLst/>
            <a:gdLst/>
            <a:ahLst/>
            <a:cxnLst/>
            <a:rect l="l" t="t" r="r" b="b"/>
            <a:pathLst>
              <a:path w="3957320" h="2665095">
                <a:moveTo>
                  <a:pt x="0" y="146846"/>
                </a:moveTo>
                <a:lnTo>
                  <a:pt x="7486" y="100431"/>
                </a:lnTo>
                <a:lnTo>
                  <a:pt x="28332" y="60120"/>
                </a:lnTo>
                <a:lnTo>
                  <a:pt x="60120" y="28332"/>
                </a:lnTo>
                <a:lnTo>
                  <a:pt x="100431" y="7486"/>
                </a:lnTo>
                <a:lnTo>
                  <a:pt x="146846" y="0"/>
                </a:lnTo>
                <a:lnTo>
                  <a:pt x="3810153" y="0"/>
                </a:lnTo>
                <a:lnTo>
                  <a:pt x="3866349" y="11177"/>
                </a:lnTo>
                <a:lnTo>
                  <a:pt x="3913989" y="43010"/>
                </a:lnTo>
                <a:lnTo>
                  <a:pt x="3945822" y="90650"/>
                </a:lnTo>
                <a:lnTo>
                  <a:pt x="3956999" y="146846"/>
                </a:lnTo>
                <a:lnTo>
                  <a:pt x="3956999" y="2517753"/>
                </a:lnTo>
                <a:lnTo>
                  <a:pt x="3949513" y="2564168"/>
                </a:lnTo>
                <a:lnTo>
                  <a:pt x="3928667" y="2604479"/>
                </a:lnTo>
                <a:lnTo>
                  <a:pt x="3896879" y="2636267"/>
                </a:lnTo>
                <a:lnTo>
                  <a:pt x="3856568" y="2657113"/>
                </a:lnTo>
                <a:lnTo>
                  <a:pt x="3810153" y="2664599"/>
                </a:lnTo>
                <a:lnTo>
                  <a:pt x="146846" y="2664599"/>
                </a:lnTo>
                <a:lnTo>
                  <a:pt x="100431" y="2657113"/>
                </a:lnTo>
                <a:lnTo>
                  <a:pt x="60120" y="2636267"/>
                </a:lnTo>
                <a:lnTo>
                  <a:pt x="28332" y="2604479"/>
                </a:lnTo>
                <a:lnTo>
                  <a:pt x="7486" y="2564168"/>
                </a:lnTo>
                <a:lnTo>
                  <a:pt x="0" y="2517753"/>
                </a:lnTo>
                <a:lnTo>
                  <a:pt x="0" y="146846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93059" y="1367249"/>
            <a:ext cx="315150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Вы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получите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астро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программу: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ZET8,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она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профессиональная.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Интернете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есть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лайт </a:t>
            </a:r>
            <a:r>
              <a:rPr dirty="0" sz="1250" spc="-29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версия.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Инструкция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по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установке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вас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будет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обязательно.</a:t>
            </a:r>
            <a:endParaRPr sz="1250">
              <a:latin typeface="Roboto Lt"/>
              <a:cs typeface="Roboto L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3059" y="2367375"/>
            <a:ext cx="2981960" cy="13398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Ее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устанавливают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на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компьютер.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На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45">
                <a:solidFill>
                  <a:srgbClr val="424242"/>
                </a:solidFill>
                <a:latin typeface="Roboto Lt"/>
                <a:cs typeface="Roboto Lt"/>
              </a:rPr>
              <a:t>телефон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нет.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Если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вас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МАС,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Linux,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пригласите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друга-программиста.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45">
                <a:solidFill>
                  <a:srgbClr val="424242"/>
                </a:solidFill>
                <a:latin typeface="Roboto Lt"/>
                <a:cs typeface="Roboto Lt"/>
              </a:rPr>
              <a:t>Зет </a:t>
            </a:r>
            <a:r>
              <a:rPr dirty="0" sz="1250" spc="-4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устанавливается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только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на 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Windows. На </a:t>
            </a:r>
            <a:r>
              <a:rPr dirty="0" sz="1250" spc="-29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MAC и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Linux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нормальных программ с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крутым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функционалом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я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видела.</a:t>
            </a:r>
            <a:endParaRPr sz="1250">
              <a:latin typeface="Roboto Lt"/>
              <a:cs typeface="Roboto 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60350" y="159249"/>
            <a:ext cx="3957320" cy="643890"/>
          </a:xfrm>
          <a:custGeom>
            <a:avLst/>
            <a:gdLst/>
            <a:ahLst/>
            <a:cxnLst/>
            <a:rect l="l" t="t" r="r" b="b"/>
            <a:pathLst>
              <a:path w="3957320" h="643890">
                <a:moveTo>
                  <a:pt x="0" y="35463"/>
                </a:moveTo>
                <a:lnTo>
                  <a:pt x="2786" y="21659"/>
                </a:lnTo>
                <a:lnTo>
                  <a:pt x="10386" y="10386"/>
                </a:lnTo>
                <a:lnTo>
                  <a:pt x="21659" y="2786"/>
                </a:lnTo>
                <a:lnTo>
                  <a:pt x="35463" y="0"/>
                </a:lnTo>
                <a:lnTo>
                  <a:pt x="3921536" y="0"/>
                </a:lnTo>
                <a:lnTo>
                  <a:pt x="3954300" y="21892"/>
                </a:lnTo>
                <a:lnTo>
                  <a:pt x="3956999" y="35463"/>
                </a:lnTo>
                <a:lnTo>
                  <a:pt x="3956999" y="608036"/>
                </a:lnTo>
                <a:lnTo>
                  <a:pt x="3954213" y="621840"/>
                </a:lnTo>
                <a:lnTo>
                  <a:pt x="3946613" y="633113"/>
                </a:lnTo>
                <a:lnTo>
                  <a:pt x="3935340" y="640713"/>
                </a:lnTo>
                <a:lnTo>
                  <a:pt x="3921536" y="643499"/>
                </a:lnTo>
                <a:lnTo>
                  <a:pt x="35463" y="643499"/>
                </a:lnTo>
                <a:lnTo>
                  <a:pt x="21659" y="640713"/>
                </a:lnTo>
                <a:lnTo>
                  <a:pt x="10386" y="633113"/>
                </a:lnTo>
                <a:lnTo>
                  <a:pt x="2786" y="621840"/>
                </a:lnTo>
                <a:lnTo>
                  <a:pt x="0" y="608036"/>
                </a:lnTo>
                <a:lnTo>
                  <a:pt x="0" y="35463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5300962" y="207736"/>
            <a:ext cx="2968625" cy="4635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Дополнительная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онлайн-практика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раз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в </a:t>
            </a:r>
            <a:r>
              <a:rPr dirty="0" sz="1250" spc="-29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месяц</a:t>
            </a:r>
            <a:endParaRPr sz="1250">
              <a:latin typeface="Roboto Lt"/>
              <a:cs typeface="Roboto L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60350" y="873299"/>
            <a:ext cx="3957320" cy="744855"/>
          </a:xfrm>
          <a:custGeom>
            <a:avLst/>
            <a:gdLst/>
            <a:ahLst/>
            <a:cxnLst/>
            <a:rect l="l" t="t" r="r" b="b"/>
            <a:pathLst>
              <a:path w="3957320" h="744855">
                <a:moveTo>
                  <a:pt x="0" y="41018"/>
                </a:moveTo>
                <a:lnTo>
                  <a:pt x="3223" y="25052"/>
                </a:lnTo>
                <a:lnTo>
                  <a:pt x="12013" y="12013"/>
                </a:lnTo>
                <a:lnTo>
                  <a:pt x="25052" y="3223"/>
                </a:lnTo>
                <a:lnTo>
                  <a:pt x="41018" y="0"/>
                </a:lnTo>
                <a:lnTo>
                  <a:pt x="3915981" y="0"/>
                </a:lnTo>
                <a:lnTo>
                  <a:pt x="3950108" y="18261"/>
                </a:lnTo>
                <a:lnTo>
                  <a:pt x="3956999" y="41018"/>
                </a:lnTo>
                <a:lnTo>
                  <a:pt x="3956999" y="703281"/>
                </a:lnTo>
                <a:lnTo>
                  <a:pt x="3953776" y="719247"/>
                </a:lnTo>
                <a:lnTo>
                  <a:pt x="3944985" y="732285"/>
                </a:lnTo>
                <a:lnTo>
                  <a:pt x="3931947" y="741076"/>
                </a:lnTo>
                <a:lnTo>
                  <a:pt x="3915981" y="744299"/>
                </a:lnTo>
                <a:lnTo>
                  <a:pt x="41018" y="744299"/>
                </a:lnTo>
                <a:lnTo>
                  <a:pt x="25052" y="741076"/>
                </a:lnTo>
                <a:lnTo>
                  <a:pt x="12013" y="732285"/>
                </a:lnTo>
                <a:lnTo>
                  <a:pt x="3223" y="719247"/>
                </a:lnTo>
                <a:lnTo>
                  <a:pt x="0" y="703281"/>
                </a:lnTo>
                <a:lnTo>
                  <a:pt x="0" y="41018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302589" y="923413"/>
            <a:ext cx="3249930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Рубрика: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“Голосами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студентов”,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вы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сможете </a:t>
            </a:r>
            <a:r>
              <a:rPr dirty="0" sz="1250" spc="-29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публиковать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свои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посты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нас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Инсте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ВК.</a:t>
            </a:r>
            <a:endParaRPr sz="1250">
              <a:latin typeface="Roboto Lt"/>
              <a:cs typeface="Roboto 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60350" y="1688150"/>
            <a:ext cx="3957320" cy="931544"/>
          </a:xfrm>
          <a:custGeom>
            <a:avLst/>
            <a:gdLst/>
            <a:ahLst/>
            <a:cxnLst/>
            <a:rect l="l" t="t" r="r" b="b"/>
            <a:pathLst>
              <a:path w="3957320" h="931544">
                <a:moveTo>
                  <a:pt x="0" y="51318"/>
                </a:moveTo>
                <a:lnTo>
                  <a:pt x="4032" y="31342"/>
                </a:lnTo>
                <a:lnTo>
                  <a:pt x="15030" y="15030"/>
                </a:lnTo>
                <a:lnTo>
                  <a:pt x="31342" y="4032"/>
                </a:lnTo>
                <a:lnTo>
                  <a:pt x="51318" y="0"/>
                </a:lnTo>
                <a:lnTo>
                  <a:pt x="3905681" y="0"/>
                </a:lnTo>
                <a:lnTo>
                  <a:pt x="3941969" y="15030"/>
                </a:lnTo>
                <a:lnTo>
                  <a:pt x="3956999" y="51318"/>
                </a:lnTo>
                <a:lnTo>
                  <a:pt x="3956999" y="879881"/>
                </a:lnTo>
                <a:lnTo>
                  <a:pt x="3952967" y="899857"/>
                </a:lnTo>
                <a:lnTo>
                  <a:pt x="3941969" y="916169"/>
                </a:lnTo>
                <a:lnTo>
                  <a:pt x="3925656" y="927167"/>
                </a:lnTo>
                <a:lnTo>
                  <a:pt x="3905681" y="931199"/>
                </a:lnTo>
                <a:lnTo>
                  <a:pt x="51318" y="931199"/>
                </a:lnTo>
                <a:lnTo>
                  <a:pt x="31342" y="927167"/>
                </a:lnTo>
                <a:lnTo>
                  <a:pt x="15030" y="916169"/>
                </a:lnTo>
                <a:lnTo>
                  <a:pt x="4032" y="899857"/>
                </a:lnTo>
                <a:lnTo>
                  <a:pt x="0" y="879881"/>
                </a:lnTo>
                <a:lnTo>
                  <a:pt x="0" y="51318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5305605" y="1741280"/>
            <a:ext cx="3240405" cy="682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Лекция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 Lt"/>
                <a:cs typeface="Roboto Lt"/>
              </a:rPr>
              <a:t>от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специалиста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по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продвижению,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продавать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свои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услуги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бояться </a:t>
            </a:r>
            <a:r>
              <a:rPr dirty="0" sz="1250" spc="-29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консультировать</a:t>
            </a:r>
            <a:endParaRPr sz="1250">
              <a:latin typeface="Roboto Lt"/>
              <a:cs typeface="Roboto Lt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60350" y="2689899"/>
            <a:ext cx="3957320" cy="931544"/>
          </a:xfrm>
          <a:custGeom>
            <a:avLst/>
            <a:gdLst/>
            <a:ahLst/>
            <a:cxnLst/>
            <a:rect l="l" t="t" r="r" b="b"/>
            <a:pathLst>
              <a:path w="3957320" h="931545">
                <a:moveTo>
                  <a:pt x="0" y="51318"/>
                </a:moveTo>
                <a:lnTo>
                  <a:pt x="4032" y="31342"/>
                </a:lnTo>
                <a:lnTo>
                  <a:pt x="15030" y="15030"/>
                </a:lnTo>
                <a:lnTo>
                  <a:pt x="31342" y="4032"/>
                </a:lnTo>
                <a:lnTo>
                  <a:pt x="51318" y="0"/>
                </a:lnTo>
                <a:lnTo>
                  <a:pt x="3905681" y="0"/>
                </a:lnTo>
                <a:lnTo>
                  <a:pt x="3941969" y="15030"/>
                </a:lnTo>
                <a:lnTo>
                  <a:pt x="3956999" y="51318"/>
                </a:lnTo>
                <a:lnTo>
                  <a:pt x="3956999" y="879881"/>
                </a:lnTo>
                <a:lnTo>
                  <a:pt x="3952967" y="899857"/>
                </a:lnTo>
                <a:lnTo>
                  <a:pt x="3941969" y="916169"/>
                </a:lnTo>
                <a:lnTo>
                  <a:pt x="3925656" y="927167"/>
                </a:lnTo>
                <a:lnTo>
                  <a:pt x="3905681" y="931199"/>
                </a:lnTo>
                <a:lnTo>
                  <a:pt x="51318" y="931199"/>
                </a:lnTo>
                <a:lnTo>
                  <a:pt x="31342" y="927167"/>
                </a:lnTo>
                <a:lnTo>
                  <a:pt x="15030" y="916169"/>
                </a:lnTo>
                <a:lnTo>
                  <a:pt x="4032" y="899857"/>
                </a:lnTo>
                <a:lnTo>
                  <a:pt x="0" y="879881"/>
                </a:lnTo>
                <a:lnTo>
                  <a:pt x="0" y="51318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5305605" y="2743030"/>
            <a:ext cx="3145155" cy="682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8100">
              <a:lnSpc>
                <a:spcPct val="114999"/>
              </a:lnSpc>
              <a:spcBef>
                <a:spcPts val="100"/>
              </a:spcBef>
            </a:pP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Участие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в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группе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30">
                <a:solidFill>
                  <a:srgbClr val="424242"/>
                </a:solidFill>
                <a:latin typeface="Roboto Lt"/>
                <a:cs typeface="Roboto Lt"/>
              </a:rPr>
              <a:t>“Друзья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30">
                <a:solidFill>
                  <a:srgbClr val="424242"/>
                </a:solidFill>
                <a:latin typeface="Roboto Lt"/>
                <a:cs typeface="Roboto Lt"/>
              </a:rPr>
              <a:t>Школы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Бониле”, </a:t>
            </a:r>
            <a:r>
              <a:rPr dirty="0" sz="1250" spc="-28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20">
                <a:solidFill>
                  <a:srgbClr val="424242"/>
                </a:solidFill>
                <a:latin typeface="Roboto Lt"/>
                <a:cs typeface="Roboto Lt"/>
              </a:rPr>
              <a:t>где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вы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сможете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 Lt"/>
                <a:cs typeface="Roboto Lt"/>
              </a:rPr>
              <a:t>практиковаться</a:t>
            </a:r>
            <a:r>
              <a:rPr dirty="0" sz="125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>
                <a:solidFill>
                  <a:srgbClr val="424242"/>
                </a:solidFill>
                <a:latin typeface="Roboto Lt"/>
                <a:cs typeface="Roboto Lt"/>
              </a:rPr>
              <a:t>на </a:t>
            </a:r>
            <a:r>
              <a:rPr dirty="0" sz="125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 Lt"/>
                <a:cs typeface="Roboto Lt"/>
              </a:rPr>
              <a:t>клиентах.</a:t>
            </a:r>
            <a:endParaRPr sz="1250">
              <a:latin typeface="Roboto Lt"/>
              <a:cs typeface="Roboto Lt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760350" y="3691649"/>
            <a:ext cx="3957320" cy="1130935"/>
          </a:xfrm>
          <a:custGeom>
            <a:avLst/>
            <a:gdLst/>
            <a:ahLst/>
            <a:cxnLst/>
            <a:rect l="l" t="t" r="r" b="b"/>
            <a:pathLst>
              <a:path w="3957320" h="1130935">
                <a:moveTo>
                  <a:pt x="0" y="62312"/>
                </a:moveTo>
                <a:lnTo>
                  <a:pt x="4896" y="38057"/>
                </a:lnTo>
                <a:lnTo>
                  <a:pt x="18251" y="18251"/>
                </a:lnTo>
                <a:lnTo>
                  <a:pt x="38057" y="4896"/>
                </a:lnTo>
                <a:lnTo>
                  <a:pt x="62312" y="0"/>
                </a:lnTo>
                <a:lnTo>
                  <a:pt x="3894687" y="0"/>
                </a:lnTo>
                <a:lnTo>
                  <a:pt x="3938749" y="18251"/>
                </a:lnTo>
                <a:lnTo>
                  <a:pt x="3956999" y="62312"/>
                </a:lnTo>
                <a:lnTo>
                  <a:pt x="3956999" y="1068386"/>
                </a:lnTo>
                <a:lnTo>
                  <a:pt x="3952103" y="1092642"/>
                </a:lnTo>
                <a:lnTo>
                  <a:pt x="3938748" y="1112448"/>
                </a:lnTo>
                <a:lnTo>
                  <a:pt x="3918942" y="1125803"/>
                </a:lnTo>
                <a:lnTo>
                  <a:pt x="3894687" y="1130699"/>
                </a:lnTo>
                <a:lnTo>
                  <a:pt x="62312" y="1130699"/>
                </a:lnTo>
                <a:lnTo>
                  <a:pt x="38057" y="1125803"/>
                </a:lnTo>
                <a:lnTo>
                  <a:pt x="18251" y="1112448"/>
                </a:lnTo>
                <a:lnTo>
                  <a:pt x="4896" y="1092642"/>
                </a:lnTo>
                <a:lnTo>
                  <a:pt x="0" y="1068386"/>
                </a:lnTo>
                <a:lnTo>
                  <a:pt x="0" y="62312"/>
                </a:lnTo>
                <a:close/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308825" y="3748001"/>
            <a:ext cx="3293745" cy="901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Рейтинг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-25">
                <a:solidFill>
                  <a:srgbClr val="424242"/>
                </a:solidFill>
                <a:latin typeface="Roboto"/>
                <a:cs typeface="Roboto"/>
              </a:rPr>
              <a:t>студентов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>
                <a:solidFill>
                  <a:srgbClr val="424242"/>
                </a:solidFill>
                <a:latin typeface="Roboto"/>
                <a:cs typeface="Roboto"/>
              </a:rPr>
              <a:t>с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возможностью </a:t>
            </a:r>
            <a:r>
              <a:rPr dirty="0" sz="1250" spc="-15">
                <a:solidFill>
                  <a:srgbClr val="424242"/>
                </a:solidFill>
                <a:latin typeface="Roboto"/>
                <a:cs typeface="Roboto"/>
              </a:rPr>
              <a:t>самым </a:t>
            </a:r>
            <a:r>
              <a:rPr dirty="0" sz="1250" spc="-29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"/>
                <a:cs typeface="Roboto"/>
              </a:rPr>
              <a:t>активным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получить</a:t>
            </a: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>
                <a:solidFill>
                  <a:srgbClr val="424242"/>
                </a:solidFill>
                <a:latin typeface="Roboto"/>
                <a:cs typeface="Roboto"/>
              </a:rPr>
              <a:t>свои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"/>
                <a:cs typeface="Roboto"/>
              </a:rPr>
              <a:t>награды: 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вебинары,</a:t>
            </a: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>
                <a:solidFill>
                  <a:srgbClr val="424242"/>
                </a:solidFill>
                <a:latin typeface="Roboto"/>
                <a:cs typeface="Roboto"/>
              </a:rPr>
              <a:t>книги,</a:t>
            </a: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скидки</a:t>
            </a: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 на 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обучение,</a:t>
            </a: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 мои </a:t>
            </a:r>
            <a:r>
              <a:rPr dirty="0" sz="125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-15">
                <a:solidFill>
                  <a:srgbClr val="424242"/>
                </a:solidFill>
                <a:latin typeface="Roboto"/>
                <a:cs typeface="Roboto"/>
              </a:rPr>
              <a:t>консультации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25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250" spc="-10">
                <a:solidFill>
                  <a:srgbClr val="424242"/>
                </a:solidFill>
                <a:latin typeface="Roboto"/>
                <a:cs typeface="Roboto"/>
              </a:rPr>
              <a:t>супервизии.</a:t>
            </a:r>
            <a:endParaRPr sz="1250">
              <a:latin typeface="Roboto"/>
              <a:cs typeface="Roboto"/>
            </a:endParaRPr>
          </a:p>
        </p:txBody>
      </p:sp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0541" y="1439561"/>
            <a:ext cx="249349" cy="24934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4427" y="274361"/>
            <a:ext cx="249349" cy="249349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4427" y="981261"/>
            <a:ext cx="249349" cy="24934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4427" y="1795361"/>
            <a:ext cx="249349" cy="24934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4427" y="2809086"/>
            <a:ext cx="249349" cy="249349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04427" y="3783811"/>
            <a:ext cx="249349" cy="249349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1200" y="1898437"/>
            <a:ext cx="2777490" cy="2430780"/>
            <a:chOff x="311200" y="1898437"/>
            <a:chExt cx="2777490" cy="24307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200" y="1898437"/>
              <a:ext cx="2777100" cy="24303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68350" y="1936537"/>
              <a:ext cx="2663190" cy="2316480"/>
            </a:xfrm>
            <a:custGeom>
              <a:avLst/>
              <a:gdLst/>
              <a:ahLst/>
              <a:cxnLst/>
              <a:rect l="l" t="t" r="r" b="b"/>
              <a:pathLst>
                <a:path w="2663190" h="2316479">
                  <a:moveTo>
                    <a:pt x="2565875" y="2315999"/>
                  </a:moveTo>
                  <a:lnTo>
                    <a:pt x="96924" y="2315999"/>
                  </a:lnTo>
                  <a:lnTo>
                    <a:pt x="59197" y="2308383"/>
                  </a:lnTo>
                  <a:lnTo>
                    <a:pt x="28388" y="2287611"/>
                  </a:lnTo>
                  <a:lnTo>
                    <a:pt x="7616" y="2256802"/>
                  </a:lnTo>
                  <a:lnTo>
                    <a:pt x="0" y="2219075"/>
                  </a:lnTo>
                  <a:lnTo>
                    <a:pt x="0" y="96924"/>
                  </a:lnTo>
                  <a:lnTo>
                    <a:pt x="7616" y="59197"/>
                  </a:lnTo>
                  <a:lnTo>
                    <a:pt x="28388" y="28388"/>
                  </a:lnTo>
                  <a:lnTo>
                    <a:pt x="59197" y="7616"/>
                  </a:lnTo>
                  <a:lnTo>
                    <a:pt x="96924" y="0"/>
                  </a:lnTo>
                  <a:lnTo>
                    <a:pt x="2565875" y="0"/>
                  </a:lnTo>
                  <a:lnTo>
                    <a:pt x="2619649" y="16284"/>
                  </a:lnTo>
                  <a:lnTo>
                    <a:pt x="2655422" y="59833"/>
                  </a:lnTo>
                  <a:lnTo>
                    <a:pt x="2662799" y="96924"/>
                  </a:lnTo>
                  <a:lnTo>
                    <a:pt x="2662799" y="2219075"/>
                  </a:lnTo>
                  <a:lnTo>
                    <a:pt x="2655183" y="2256802"/>
                  </a:lnTo>
                  <a:lnTo>
                    <a:pt x="2634411" y="2287611"/>
                  </a:lnTo>
                  <a:lnTo>
                    <a:pt x="2603602" y="2308383"/>
                  </a:lnTo>
                  <a:lnTo>
                    <a:pt x="2565875" y="23159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14644" y="2244198"/>
            <a:ext cx="2369820" cy="175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90170">
              <a:lnSpc>
                <a:spcPct val="1161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400" spc="5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424242"/>
                </a:solidFill>
                <a:latin typeface="Roboto"/>
                <a:cs typeface="Roboto"/>
              </a:rPr>
              <a:t>сможете</a:t>
            </a:r>
            <a:r>
              <a:rPr dirty="0" sz="1400" spc="10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 b="1">
                <a:solidFill>
                  <a:srgbClr val="424242"/>
                </a:solidFill>
                <a:latin typeface="Roboto"/>
                <a:cs typeface="Roboto"/>
              </a:rPr>
              <a:t>разбираться </a:t>
            </a:r>
            <a:r>
              <a:rPr dirty="0" sz="1400" spc="-10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424242"/>
                </a:solidFill>
                <a:latin typeface="Roboto"/>
                <a:cs typeface="Roboto"/>
              </a:rPr>
              <a:t>в </a:t>
            </a:r>
            <a:r>
              <a:rPr dirty="0" sz="1400" spc="-10" b="1">
                <a:solidFill>
                  <a:srgbClr val="424242"/>
                </a:solidFill>
                <a:latin typeface="Roboto"/>
                <a:cs typeface="Roboto"/>
              </a:rPr>
              <a:t>натальных </a:t>
            </a:r>
            <a:r>
              <a:rPr dirty="0" sz="1400" spc="-20" b="1">
                <a:solidFill>
                  <a:srgbClr val="424242"/>
                </a:solidFill>
                <a:latin typeface="Roboto"/>
                <a:cs typeface="Roboto"/>
              </a:rPr>
              <a:t>картах, </a:t>
            </a:r>
            <a:r>
              <a:rPr dirty="0" sz="1400" spc="-40">
                <a:solidFill>
                  <a:srgbClr val="424242"/>
                </a:solidFill>
                <a:latin typeface="Roboto"/>
                <a:cs typeface="Roboto"/>
              </a:rPr>
              <a:t>будете </a:t>
            </a:r>
            <a:r>
              <a:rPr dirty="0" sz="1400" spc="-3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5">
                <a:solidFill>
                  <a:srgbClr val="424242"/>
                </a:solidFill>
                <a:latin typeface="Roboto"/>
                <a:cs typeface="Roboto"/>
              </a:rPr>
              <a:t>уметь</a:t>
            </a:r>
            <a:r>
              <a:rPr dirty="0" sz="1400" spc="-4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их</a:t>
            </a:r>
            <a:r>
              <a:rPr dirty="0" sz="1400" spc="-3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интерпретировать,</a:t>
            </a:r>
            <a:endParaRPr sz="1400">
              <a:latin typeface="Roboto"/>
              <a:cs typeface="Roboto"/>
            </a:endParaRPr>
          </a:p>
          <a:p>
            <a:pPr algn="ctr" marL="165100" marR="158115">
              <a:lnSpc>
                <a:spcPct val="116100"/>
              </a:lnSpc>
            </a:pP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а также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сможете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делать </a:t>
            </a:r>
            <a:r>
              <a:rPr dirty="0" sz="1400" spc="-33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личные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прогнозы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себе,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своим близким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и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всем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желающим.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34158" y="294509"/>
            <a:ext cx="307594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14"/>
              <a:t>Результат</a:t>
            </a:r>
            <a:r>
              <a:rPr dirty="0" spc="105"/>
              <a:t> </a:t>
            </a:r>
            <a:r>
              <a:rPr dirty="0" spc="100"/>
              <a:t>курса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223399" y="1898437"/>
            <a:ext cx="2903855" cy="2430780"/>
            <a:chOff x="3223399" y="1898437"/>
            <a:chExt cx="2903855" cy="243078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3399" y="1898437"/>
              <a:ext cx="2903400" cy="24303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80549" y="1936537"/>
              <a:ext cx="2789555" cy="2316480"/>
            </a:xfrm>
            <a:custGeom>
              <a:avLst/>
              <a:gdLst/>
              <a:ahLst/>
              <a:cxnLst/>
              <a:rect l="l" t="t" r="r" b="b"/>
              <a:pathLst>
                <a:path w="2789554" h="2316479">
                  <a:moveTo>
                    <a:pt x="2692175" y="2315999"/>
                  </a:moveTo>
                  <a:lnTo>
                    <a:pt x="96924" y="2315999"/>
                  </a:lnTo>
                  <a:lnTo>
                    <a:pt x="59197" y="2308383"/>
                  </a:lnTo>
                  <a:lnTo>
                    <a:pt x="28388" y="2287611"/>
                  </a:lnTo>
                  <a:lnTo>
                    <a:pt x="7616" y="2256802"/>
                  </a:lnTo>
                  <a:lnTo>
                    <a:pt x="0" y="2219075"/>
                  </a:lnTo>
                  <a:lnTo>
                    <a:pt x="0" y="96924"/>
                  </a:lnTo>
                  <a:lnTo>
                    <a:pt x="7616" y="59197"/>
                  </a:lnTo>
                  <a:lnTo>
                    <a:pt x="28388" y="28388"/>
                  </a:lnTo>
                  <a:lnTo>
                    <a:pt x="59197" y="7616"/>
                  </a:lnTo>
                  <a:lnTo>
                    <a:pt x="96924" y="0"/>
                  </a:lnTo>
                  <a:lnTo>
                    <a:pt x="2692175" y="0"/>
                  </a:lnTo>
                  <a:lnTo>
                    <a:pt x="2745949" y="16284"/>
                  </a:lnTo>
                  <a:lnTo>
                    <a:pt x="2781722" y="59833"/>
                  </a:lnTo>
                  <a:lnTo>
                    <a:pt x="2789099" y="96924"/>
                  </a:lnTo>
                  <a:lnTo>
                    <a:pt x="2789099" y="2219075"/>
                  </a:lnTo>
                  <a:lnTo>
                    <a:pt x="2781483" y="2256802"/>
                  </a:lnTo>
                  <a:lnTo>
                    <a:pt x="2760711" y="2287611"/>
                  </a:lnTo>
                  <a:lnTo>
                    <a:pt x="2729902" y="2308383"/>
                  </a:lnTo>
                  <a:lnTo>
                    <a:pt x="2692175" y="23159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442487" y="2244198"/>
            <a:ext cx="2463800" cy="1758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02235" marR="94615" indent="1270">
              <a:lnSpc>
                <a:spcPct val="1161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424242"/>
                </a:solidFill>
                <a:latin typeface="Roboto"/>
                <a:cs typeface="Roboto"/>
              </a:rPr>
              <a:t>Вы </a:t>
            </a:r>
            <a:r>
              <a:rPr dirty="0" sz="1400" spc="-10" b="1">
                <a:solidFill>
                  <a:srgbClr val="424242"/>
                </a:solidFill>
                <a:latin typeface="Roboto"/>
                <a:cs typeface="Roboto"/>
              </a:rPr>
              <a:t>получите новую </a:t>
            </a:r>
            <a:r>
              <a:rPr dirty="0" sz="1400" spc="-5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5" b="1">
                <a:solidFill>
                  <a:srgbClr val="424242"/>
                </a:solidFill>
                <a:latin typeface="Roboto"/>
                <a:cs typeface="Roboto"/>
              </a:rPr>
              <a:t>профессию</a:t>
            </a:r>
            <a:r>
              <a:rPr dirty="0" sz="1400" spc="-20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5" b="1">
                <a:solidFill>
                  <a:srgbClr val="424242"/>
                </a:solidFill>
                <a:latin typeface="Roboto"/>
                <a:cs typeface="Roboto"/>
              </a:rPr>
              <a:t>за</a:t>
            </a:r>
            <a:r>
              <a:rPr dirty="0" sz="1400" spc="-20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 b="1">
                <a:solidFill>
                  <a:srgbClr val="424242"/>
                </a:solidFill>
                <a:latin typeface="Roboto"/>
                <a:cs typeface="Roboto"/>
              </a:rPr>
              <a:t>10</a:t>
            </a:r>
            <a:r>
              <a:rPr dirty="0" sz="1400" spc="-20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b="1">
                <a:solidFill>
                  <a:srgbClr val="424242"/>
                </a:solidFill>
                <a:latin typeface="Roboto"/>
                <a:cs typeface="Roboto"/>
              </a:rPr>
              <a:t>месяцев.</a:t>
            </a:r>
            <a:endParaRPr sz="1400">
              <a:latin typeface="Roboto"/>
              <a:cs typeface="Roboto"/>
            </a:endParaRPr>
          </a:p>
          <a:p>
            <a:pPr algn="ctr" marL="12700" marR="5080">
              <a:lnSpc>
                <a:spcPct val="116100"/>
              </a:lnSpc>
            </a:pPr>
            <a:r>
              <a:rPr dirty="0" sz="1400" spc="25" b="1">
                <a:solidFill>
                  <a:srgbClr val="424242"/>
                </a:solidFill>
                <a:latin typeface="Roboto"/>
                <a:cs typeface="Roboto"/>
              </a:rPr>
              <a:t>С</a:t>
            </a:r>
            <a:r>
              <a:rPr dirty="0" sz="1400" spc="-30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0" b="1">
                <a:solidFill>
                  <a:srgbClr val="424242"/>
                </a:solidFill>
                <a:latin typeface="Roboto"/>
                <a:cs typeface="Roboto"/>
              </a:rPr>
              <a:t>дипломом.</a:t>
            </a:r>
            <a:r>
              <a:rPr dirty="0" sz="1400" spc="-25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Наши</a:t>
            </a:r>
            <a:r>
              <a:rPr dirty="0" sz="14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студенты </a:t>
            </a:r>
            <a:r>
              <a:rPr dirty="0" sz="1400" spc="-33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начинают</a:t>
            </a:r>
            <a:r>
              <a:rPr dirty="0" sz="1400" spc="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консультировать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5">
                <a:solidFill>
                  <a:srgbClr val="424242"/>
                </a:solidFill>
                <a:latin typeface="Roboto"/>
                <a:cs typeface="Roboto"/>
              </a:rPr>
              <a:t>обзаводятся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клиентами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гораздо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раньше,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чем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они </a:t>
            </a:r>
            <a:r>
              <a:rPr dirty="0" sz="14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окончат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5">
                <a:solidFill>
                  <a:srgbClr val="424242"/>
                </a:solidFill>
                <a:latin typeface="Roboto"/>
                <a:cs typeface="Roboto"/>
              </a:rPr>
              <a:t>учебу.</a:t>
            </a:r>
            <a:endParaRPr sz="1400">
              <a:latin typeface="Roboto"/>
              <a:cs typeface="Robo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261799" y="1898437"/>
            <a:ext cx="2571115" cy="2430780"/>
            <a:chOff x="6261799" y="1898437"/>
            <a:chExt cx="2571115" cy="243078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61799" y="1898437"/>
              <a:ext cx="2571000" cy="24303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318949" y="1936537"/>
              <a:ext cx="2456815" cy="2316480"/>
            </a:xfrm>
            <a:custGeom>
              <a:avLst/>
              <a:gdLst/>
              <a:ahLst/>
              <a:cxnLst/>
              <a:rect l="l" t="t" r="r" b="b"/>
              <a:pathLst>
                <a:path w="2456815" h="2316479">
                  <a:moveTo>
                    <a:pt x="2359775" y="2315999"/>
                  </a:moveTo>
                  <a:lnTo>
                    <a:pt x="96924" y="2315999"/>
                  </a:lnTo>
                  <a:lnTo>
                    <a:pt x="59197" y="2308383"/>
                  </a:lnTo>
                  <a:lnTo>
                    <a:pt x="28388" y="2287611"/>
                  </a:lnTo>
                  <a:lnTo>
                    <a:pt x="7616" y="2256802"/>
                  </a:lnTo>
                  <a:lnTo>
                    <a:pt x="0" y="2219075"/>
                  </a:lnTo>
                  <a:lnTo>
                    <a:pt x="0" y="96924"/>
                  </a:lnTo>
                  <a:lnTo>
                    <a:pt x="7616" y="59197"/>
                  </a:lnTo>
                  <a:lnTo>
                    <a:pt x="28388" y="28388"/>
                  </a:lnTo>
                  <a:lnTo>
                    <a:pt x="59197" y="7616"/>
                  </a:lnTo>
                  <a:lnTo>
                    <a:pt x="96924" y="0"/>
                  </a:lnTo>
                  <a:lnTo>
                    <a:pt x="2359775" y="0"/>
                  </a:lnTo>
                  <a:lnTo>
                    <a:pt x="2413549" y="16284"/>
                  </a:lnTo>
                  <a:lnTo>
                    <a:pt x="2449322" y="59833"/>
                  </a:lnTo>
                  <a:lnTo>
                    <a:pt x="2456700" y="96924"/>
                  </a:lnTo>
                  <a:lnTo>
                    <a:pt x="2456700" y="2219075"/>
                  </a:lnTo>
                  <a:lnTo>
                    <a:pt x="2449083" y="2256802"/>
                  </a:lnTo>
                  <a:lnTo>
                    <a:pt x="2428311" y="2287611"/>
                  </a:lnTo>
                  <a:lnTo>
                    <a:pt x="2397502" y="2308383"/>
                  </a:lnTo>
                  <a:lnTo>
                    <a:pt x="2359775" y="23159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6447010" y="2244198"/>
            <a:ext cx="2244090" cy="1263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-45720">
              <a:lnSpc>
                <a:spcPct val="1161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424242"/>
                </a:solidFill>
                <a:latin typeface="Roboto"/>
                <a:cs typeface="Roboto"/>
              </a:rPr>
              <a:t>Материал </a:t>
            </a:r>
            <a:r>
              <a:rPr dirty="0" sz="1400" b="1">
                <a:solidFill>
                  <a:srgbClr val="424242"/>
                </a:solidFill>
                <a:latin typeface="Roboto"/>
                <a:cs typeface="Roboto"/>
              </a:rPr>
              <a:t>в </a:t>
            </a:r>
            <a:r>
              <a:rPr dirty="0" sz="1400" spc="-10" b="1">
                <a:solidFill>
                  <a:srgbClr val="424242"/>
                </a:solidFill>
                <a:latin typeface="Roboto"/>
                <a:cs typeface="Roboto"/>
              </a:rPr>
              <a:t>доступе </a:t>
            </a:r>
            <a:r>
              <a:rPr dirty="0" sz="1400" spc="-5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 b="1">
                <a:solidFill>
                  <a:srgbClr val="424242"/>
                </a:solidFill>
                <a:latin typeface="Roboto"/>
                <a:cs typeface="Roboto"/>
              </a:rPr>
              <a:t>навсегда,</a:t>
            </a:r>
            <a:r>
              <a:rPr dirty="0" sz="1400" spc="-5" b="1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вы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всегда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 сможете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вернуться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к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нему </a:t>
            </a:r>
            <a:r>
              <a:rPr dirty="0" sz="1400" spc="-33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и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пересмотреть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нужные </a:t>
            </a:r>
            <a:r>
              <a:rPr dirty="0" sz="1400" spc="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уроки.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068872" y="923013"/>
            <a:ext cx="300482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5">
                <a:solidFill>
                  <a:srgbClr val="837163"/>
                </a:solidFill>
                <a:latin typeface="Roboto Lt"/>
                <a:cs typeface="Roboto Lt"/>
              </a:rPr>
              <a:t>Произойдет</a:t>
            </a:r>
            <a:r>
              <a:rPr dirty="0" sz="1700" spc="-2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700" spc="-30">
                <a:solidFill>
                  <a:srgbClr val="837163"/>
                </a:solidFill>
                <a:latin typeface="Roboto Lt"/>
                <a:cs typeface="Roboto Lt"/>
              </a:rPr>
              <a:t>трансформация:</a:t>
            </a:r>
            <a:endParaRPr sz="1700">
              <a:latin typeface="Roboto Lt"/>
              <a:cs typeface="Roboto L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8858" y="1329621"/>
            <a:ext cx="1202076" cy="1202098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14687" y="1719128"/>
            <a:ext cx="369982" cy="418680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74021" y="1329621"/>
            <a:ext cx="1202076" cy="120209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499850" y="1719128"/>
            <a:ext cx="369982" cy="41868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946271" y="1329621"/>
            <a:ext cx="1202076" cy="1202098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72099" y="1719128"/>
            <a:ext cx="369982" cy="41868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4800" y="165429"/>
            <a:ext cx="2685415" cy="1153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700" spc="210"/>
              <a:t>Рез</a:t>
            </a:r>
            <a:r>
              <a:rPr dirty="0" sz="3700" spc="-175"/>
              <a:t>у</a:t>
            </a:r>
            <a:r>
              <a:rPr dirty="0" sz="3700" spc="165"/>
              <a:t>льтаты  </a:t>
            </a:r>
            <a:r>
              <a:rPr dirty="0" sz="3700" spc="125"/>
              <a:t>курса</a:t>
            </a:r>
            <a:endParaRPr sz="3700"/>
          </a:p>
        </p:txBody>
      </p:sp>
      <p:sp>
        <p:nvSpPr>
          <p:cNvPr id="5" name="object 5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3554489" y="213152"/>
            <a:ext cx="5507990" cy="4554855"/>
            <a:chOff x="3554489" y="213152"/>
            <a:chExt cx="5507990" cy="455485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6987" y="2224339"/>
              <a:ext cx="2824725" cy="254314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98900" y="2267202"/>
              <a:ext cx="2701290" cy="2419350"/>
            </a:xfrm>
            <a:custGeom>
              <a:avLst/>
              <a:gdLst/>
              <a:ahLst/>
              <a:cxnLst/>
              <a:rect l="l" t="t" r="r" b="b"/>
              <a:pathLst>
                <a:path w="2701290" h="2419350">
                  <a:moveTo>
                    <a:pt x="319111" y="2419321"/>
                  </a:moveTo>
                  <a:lnTo>
                    <a:pt x="450149" y="2302800"/>
                  </a:lnTo>
                  <a:lnTo>
                    <a:pt x="0" y="2302800"/>
                  </a:lnTo>
                  <a:lnTo>
                    <a:pt x="0" y="0"/>
                  </a:lnTo>
                  <a:lnTo>
                    <a:pt x="2700899" y="0"/>
                  </a:lnTo>
                  <a:lnTo>
                    <a:pt x="2700899" y="2302800"/>
                  </a:lnTo>
                  <a:lnTo>
                    <a:pt x="1125374" y="2302800"/>
                  </a:lnTo>
                  <a:lnTo>
                    <a:pt x="319111" y="24193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298900" y="2267202"/>
              <a:ext cx="2701290" cy="2419350"/>
            </a:xfrm>
            <a:custGeom>
              <a:avLst/>
              <a:gdLst/>
              <a:ahLst/>
              <a:cxnLst/>
              <a:rect l="l" t="t" r="r" b="b"/>
              <a:pathLst>
                <a:path w="2701290" h="2419350">
                  <a:moveTo>
                    <a:pt x="0" y="0"/>
                  </a:moveTo>
                  <a:lnTo>
                    <a:pt x="450149" y="0"/>
                  </a:lnTo>
                  <a:lnTo>
                    <a:pt x="1125374" y="0"/>
                  </a:lnTo>
                  <a:lnTo>
                    <a:pt x="2700899" y="0"/>
                  </a:lnTo>
                  <a:lnTo>
                    <a:pt x="2700899" y="1343300"/>
                  </a:lnTo>
                  <a:lnTo>
                    <a:pt x="2700899" y="1919000"/>
                  </a:lnTo>
                  <a:lnTo>
                    <a:pt x="2700899" y="2302800"/>
                  </a:lnTo>
                  <a:lnTo>
                    <a:pt x="1125374" y="2302800"/>
                  </a:lnTo>
                  <a:lnTo>
                    <a:pt x="319111" y="2419321"/>
                  </a:lnTo>
                  <a:lnTo>
                    <a:pt x="450149" y="2302800"/>
                  </a:lnTo>
                  <a:lnTo>
                    <a:pt x="0" y="2302800"/>
                  </a:lnTo>
                  <a:lnTo>
                    <a:pt x="0" y="1919000"/>
                  </a:lnTo>
                  <a:lnTo>
                    <a:pt x="0" y="134330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1725" y="2359174"/>
              <a:ext cx="2524499" cy="21274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4505" y="213152"/>
              <a:ext cx="2648538" cy="240464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616418" y="256014"/>
              <a:ext cx="2524760" cy="2280920"/>
            </a:xfrm>
            <a:custGeom>
              <a:avLst/>
              <a:gdLst/>
              <a:ahLst/>
              <a:cxnLst/>
              <a:rect l="l" t="t" r="r" b="b"/>
              <a:pathLst>
                <a:path w="2524760" h="2280920">
                  <a:moveTo>
                    <a:pt x="283247" y="2280821"/>
                  </a:moveTo>
                  <a:lnTo>
                    <a:pt x="420785" y="2163577"/>
                  </a:lnTo>
                  <a:lnTo>
                    <a:pt x="0" y="2163577"/>
                  </a:lnTo>
                  <a:lnTo>
                    <a:pt x="0" y="0"/>
                  </a:lnTo>
                  <a:lnTo>
                    <a:pt x="2524714" y="0"/>
                  </a:lnTo>
                  <a:lnTo>
                    <a:pt x="2524714" y="2163577"/>
                  </a:lnTo>
                  <a:lnTo>
                    <a:pt x="1051964" y="2163577"/>
                  </a:lnTo>
                  <a:lnTo>
                    <a:pt x="283247" y="22808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16418" y="256014"/>
              <a:ext cx="2524760" cy="2280920"/>
            </a:xfrm>
            <a:custGeom>
              <a:avLst/>
              <a:gdLst/>
              <a:ahLst/>
              <a:cxnLst/>
              <a:rect l="l" t="t" r="r" b="b"/>
              <a:pathLst>
                <a:path w="2524760" h="2280920">
                  <a:moveTo>
                    <a:pt x="0" y="0"/>
                  </a:moveTo>
                  <a:lnTo>
                    <a:pt x="420785" y="0"/>
                  </a:lnTo>
                  <a:lnTo>
                    <a:pt x="1051964" y="0"/>
                  </a:lnTo>
                  <a:lnTo>
                    <a:pt x="2524714" y="0"/>
                  </a:lnTo>
                  <a:lnTo>
                    <a:pt x="2524714" y="1262086"/>
                  </a:lnTo>
                  <a:lnTo>
                    <a:pt x="2524714" y="1802981"/>
                  </a:lnTo>
                  <a:lnTo>
                    <a:pt x="2524714" y="2163577"/>
                  </a:lnTo>
                  <a:lnTo>
                    <a:pt x="1051964" y="2163577"/>
                  </a:lnTo>
                  <a:lnTo>
                    <a:pt x="283247" y="2280821"/>
                  </a:lnTo>
                  <a:lnTo>
                    <a:pt x="420785" y="2163577"/>
                  </a:lnTo>
                  <a:lnTo>
                    <a:pt x="0" y="2163577"/>
                  </a:lnTo>
                  <a:lnTo>
                    <a:pt x="0" y="1802981"/>
                  </a:lnTo>
                  <a:lnTo>
                    <a:pt x="0" y="126208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42475" y="358032"/>
              <a:ext cx="2434617" cy="192868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54489" y="2757475"/>
              <a:ext cx="2648421" cy="14828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616401" y="2800338"/>
              <a:ext cx="2524760" cy="1359535"/>
            </a:xfrm>
            <a:custGeom>
              <a:avLst/>
              <a:gdLst/>
              <a:ahLst/>
              <a:cxnLst/>
              <a:rect l="l" t="t" r="r" b="b"/>
              <a:pathLst>
                <a:path w="2524760" h="1359535">
                  <a:moveTo>
                    <a:pt x="289293" y="1358999"/>
                  </a:moveTo>
                  <a:lnTo>
                    <a:pt x="420765" y="1215182"/>
                  </a:lnTo>
                  <a:lnTo>
                    <a:pt x="0" y="1215182"/>
                  </a:lnTo>
                  <a:lnTo>
                    <a:pt x="0" y="0"/>
                  </a:lnTo>
                  <a:lnTo>
                    <a:pt x="2524596" y="0"/>
                  </a:lnTo>
                  <a:lnTo>
                    <a:pt x="2524596" y="1215182"/>
                  </a:lnTo>
                  <a:lnTo>
                    <a:pt x="1051915" y="1215182"/>
                  </a:lnTo>
                  <a:lnTo>
                    <a:pt x="289293" y="13589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16401" y="2800338"/>
              <a:ext cx="2524760" cy="1359535"/>
            </a:xfrm>
            <a:custGeom>
              <a:avLst/>
              <a:gdLst/>
              <a:ahLst/>
              <a:cxnLst/>
              <a:rect l="l" t="t" r="r" b="b"/>
              <a:pathLst>
                <a:path w="2524760" h="1359535">
                  <a:moveTo>
                    <a:pt x="0" y="0"/>
                  </a:moveTo>
                  <a:lnTo>
                    <a:pt x="420765" y="0"/>
                  </a:lnTo>
                  <a:lnTo>
                    <a:pt x="1051915" y="0"/>
                  </a:lnTo>
                  <a:lnTo>
                    <a:pt x="2524596" y="0"/>
                  </a:lnTo>
                  <a:lnTo>
                    <a:pt x="2524596" y="708856"/>
                  </a:lnTo>
                  <a:lnTo>
                    <a:pt x="2524596" y="1012651"/>
                  </a:lnTo>
                  <a:lnTo>
                    <a:pt x="2524596" y="1215182"/>
                  </a:lnTo>
                  <a:lnTo>
                    <a:pt x="1051915" y="1215182"/>
                  </a:lnTo>
                  <a:lnTo>
                    <a:pt x="289293" y="1358999"/>
                  </a:lnTo>
                  <a:lnTo>
                    <a:pt x="420765" y="1215182"/>
                  </a:lnTo>
                  <a:lnTo>
                    <a:pt x="0" y="1215182"/>
                  </a:lnTo>
                  <a:lnTo>
                    <a:pt x="0" y="1012651"/>
                  </a:lnTo>
                  <a:lnTo>
                    <a:pt x="0" y="70885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60384" y="2915137"/>
              <a:ext cx="2403645" cy="100134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37146" y="213152"/>
              <a:ext cx="2824787" cy="175728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6299058" y="256014"/>
              <a:ext cx="2701290" cy="1633855"/>
            </a:xfrm>
            <a:custGeom>
              <a:avLst/>
              <a:gdLst/>
              <a:ahLst/>
              <a:cxnLst/>
              <a:rect l="l" t="t" r="r" b="b"/>
              <a:pathLst>
                <a:path w="2701290" h="1633855">
                  <a:moveTo>
                    <a:pt x="304830" y="1633455"/>
                  </a:moveTo>
                  <a:lnTo>
                    <a:pt x="450160" y="1423180"/>
                  </a:lnTo>
                  <a:lnTo>
                    <a:pt x="0" y="1423180"/>
                  </a:lnTo>
                  <a:lnTo>
                    <a:pt x="0" y="0"/>
                  </a:lnTo>
                  <a:lnTo>
                    <a:pt x="2700962" y="0"/>
                  </a:lnTo>
                  <a:lnTo>
                    <a:pt x="2700962" y="1423180"/>
                  </a:lnTo>
                  <a:lnTo>
                    <a:pt x="1125401" y="1423180"/>
                  </a:lnTo>
                  <a:lnTo>
                    <a:pt x="304830" y="16334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299058" y="256014"/>
              <a:ext cx="2701290" cy="1633855"/>
            </a:xfrm>
            <a:custGeom>
              <a:avLst/>
              <a:gdLst/>
              <a:ahLst/>
              <a:cxnLst/>
              <a:rect l="l" t="t" r="r" b="b"/>
              <a:pathLst>
                <a:path w="2701290" h="1633855">
                  <a:moveTo>
                    <a:pt x="0" y="0"/>
                  </a:moveTo>
                  <a:lnTo>
                    <a:pt x="450160" y="0"/>
                  </a:lnTo>
                  <a:lnTo>
                    <a:pt x="1125401" y="0"/>
                  </a:lnTo>
                  <a:lnTo>
                    <a:pt x="2700962" y="0"/>
                  </a:lnTo>
                  <a:lnTo>
                    <a:pt x="2700962" y="830188"/>
                  </a:lnTo>
                  <a:lnTo>
                    <a:pt x="2700962" y="1185984"/>
                  </a:lnTo>
                  <a:lnTo>
                    <a:pt x="2700962" y="1423180"/>
                  </a:lnTo>
                  <a:lnTo>
                    <a:pt x="1125401" y="1423180"/>
                  </a:lnTo>
                  <a:lnTo>
                    <a:pt x="304830" y="1633455"/>
                  </a:lnTo>
                  <a:lnTo>
                    <a:pt x="450160" y="1423180"/>
                  </a:lnTo>
                  <a:lnTo>
                    <a:pt x="0" y="1423180"/>
                  </a:lnTo>
                  <a:lnTo>
                    <a:pt x="0" y="1185984"/>
                  </a:lnTo>
                  <a:lnTo>
                    <a:pt x="0" y="830188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3366" y="365356"/>
              <a:ext cx="2553959" cy="1272458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62425" y="1736726"/>
            <a:ext cx="4838065" cy="30022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301240">
              <a:lnSpc>
                <a:spcPct val="110000"/>
              </a:lnSpc>
              <a:spcBef>
                <a:spcPts val="100"/>
              </a:spcBef>
            </a:pP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Каждый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день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мне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пишут люди </a:t>
            </a:r>
            <a:r>
              <a:rPr dirty="0" sz="1400" spc="-3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с просьбой 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записаться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на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консультацию.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Но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я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не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беру 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новых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клиентов.</a:t>
            </a:r>
            <a:endParaRPr sz="14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Roboto Lt"/>
              <a:cs typeface="Roboto Lt"/>
            </a:endParaRPr>
          </a:p>
          <a:p>
            <a:pPr marL="12700">
              <a:lnSpc>
                <a:spcPct val="100000"/>
              </a:lnSpc>
            </a:pPr>
            <a:r>
              <a:rPr dirty="0" sz="1400" spc="30">
                <a:solidFill>
                  <a:srgbClr val="424242"/>
                </a:solidFill>
                <a:latin typeface="Roboto Lt"/>
                <a:cs typeface="Roboto Lt"/>
              </a:rPr>
              <a:t>Я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пишу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>
                <a:solidFill>
                  <a:srgbClr val="424242"/>
                </a:solidFill>
                <a:latin typeface="Roboto Lt"/>
                <a:cs typeface="Roboto Lt"/>
              </a:rPr>
              <a:t>им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424242"/>
                </a:solidFill>
                <a:latin typeface="Roboto Lt"/>
                <a:cs typeface="Roboto Lt"/>
              </a:rPr>
              <a:t>одну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и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 Lt"/>
                <a:cs typeface="Roboto Lt"/>
              </a:rPr>
              <a:t>ту</a:t>
            </a: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20">
                <a:solidFill>
                  <a:srgbClr val="424242"/>
                </a:solidFill>
                <a:latin typeface="Roboto Lt"/>
                <a:cs typeface="Roboto Lt"/>
              </a:rPr>
              <a:t>же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60">
                <a:solidFill>
                  <a:srgbClr val="424242"/>
                </a:solidFill>
                <a:latin typeface="Roboto Lt"/>
                <a:cs typeface="Roboto Lt"/>
              </a:rPr>
              <a:t>фразу:</a:t>
            </a:r>
            <a:endParaRPr sz="1400">
              <a:latin typeface="Roboto Lt"/>
              <a:cs typeface="Roboto Lt"/>
            </a:endParaRPr>
          </a:p>
          <a:p>
            <a:pPr marL="12700" marR="2094230">
              <a:lnSpc>
                <a:spcPct val="110000"/>
              </a:lnSpc>
            </a:pPr>
            <a:r>
              <a:rPr dirty="0" sz="1400" spc="-35" i="1">
                <a:solidFill>
                  <a:srgbClr val="837163"/>
                </a:solidFill>
                <a:latin typeface="Roboto"/>
                <a:cs typeface="Roboto"/>
              </a:rPr>
              <a:t>“К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10" i="1">
                <a:solidFill>
                  <a:srgbClr val="837163"/>
                </a:solidFill>
                <a:latin typeface="Roboto"/>
                <a:cs typeface="Roboto"/>
              </a:rPr>
              <a:t>сожалению,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45" i="1">
                <a:solidFill>
                  <a:srgbClr val="837163"/>
                </a:solidFill>
                <a:latin typeface="Roboto"/>
                <a:cs typeface="Roboto"/>
              </a:rPr>
              <a:t>я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10" i="1">
                <a:solidFill>
                  <a:srgbClr val="837163"/>
                </a:solidFill>
                <a:latin typeface="Roboto"/>
                <a:cs typeface="Roboto"/>
              </a:rPr>
              <a:t>не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30" i="1">
                <a:solidFill>
                  <a:srgbClr val="837163"/>
                </a:solidFill>
                <a:latin typeface="Roboto"/>
                <a:cs typeface="Roboto"/>
              </a:rPr>
              <a:t>беру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30" i="1">
                <a:solidFill>
                  <a:srgbClr val="837163"/>
                </a:solidFill>
                <a:latin typeface="Roboto"/>
                <a:cs typeface="Roboto"/>
              </a:rPr>
              <a:t>новых </a:t>
            </a:r>
            <a:r>
              <a:rPr dirty="0" sz="1400" spc="-2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клиентов, 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но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55" i="1">
                <a:solidFill>
                  <a:srgbClr val="837163"/>
                </a:solidFill>
                <a:latin typeface="Roboto"/>
                <a:cs typeface="Roboto"/>
              </a:rPr>
              <a:t>у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30" i="1">
                <a:solidFill>
                  <a:srgbClr val="837163"/>
                </a:solidFill>
                <a:latin typeface="Roboto"/>
                <a:cs typeface="Roboto"/>
              </a:rPr>
              <a:t>меня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30" i="1">
                <a:solidFill>
                  <a:srgbClr val="837163"/>
                </a:solidFill>
                <a:latin typeface="Roboto"/>
                <a:cs typeface="Roboto"/>
              </a:rPr>
              <a:t>есть</a:t>
            </a:r>
            <a:r>
              <a:rPr dirty="0" sz="1400" spc="-2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40" i="1">
                <a:solidFill>
                  <a:srgbClr val="837163"/>
                </a:solidFill>
                <a:latin typeface="Roboto"/>
                <a:cs typeface="Roboto"/>
              </a:rPr>
              <a:t>контакт </a:t>
            </a:r>
            <a:r>
              <a:rPr dirty="0" sz="1400" spc="-330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25" i="1">
                <a:solidFill>
                  <a:srgbClr val="837163"/>
                </a:solidFill>
                <a:latin typeface="Roboto"/>
                <a:cs typeface="Roboto"/>
              </a:rPr>
              <a:t>астролога,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40" i="1">
                <a:solidFill>
                  <a:srgbClr val="837163"/>
                </a:solidFill>
                <a:latin typeface="Roboto"/>
                <a:cs typeface="Roboto"/>
              </a:rPr>
              <a:t>который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25" i="1">
                <a:solidFill>
                  <a:srgbClr val="837163"/>
                </a:solidFill>
                <a:latin typeface="Roboto"/>
                <a:cs typeface="Roboto"/>
              </a:rPr>
              <a:t>вас</a:t>
            </a:r>
            <a:r>
              <a:rPr dirty="0" sz="1400" spc="-15" i="1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1400" spc="-30" i="1">
                <a:solidFill>
                  <a:srgbClr val="837163"/>
                </a:solidFill>
                <a:latin typeface="Roboto"/>
                <a:cs typeface="Roboto"/>
              </a:rPr>
              <a:t>примет”.</a:t>
            </a:r>
            <a:endParaRPr sz="14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1600">
              <a:latin typeface="Roboto"/>
              <a:cs typeface="Roboto"/>
            </a:endParaRPr>
          </a:p>
          <a:p>
            <a:pPr marL="12700" marR="5080">
              <a:lnSpc>
                <a:spcPct val="110000"/>
              </a:lnSpc>
              <a:spcBef>
                <a:spcPts val="1185"/>
              </a:spcBef>
            </a:pP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их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я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40">
                <a:solidFill>
                  <a:srgbClr val="424242"/>
                </a:solidFill>
                <a:latin typeface="Roboto"/>
                <a:cs typeface="Roboto"/>
              </a:rPr>
              <a:t>отдаю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девочкам.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Если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студент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хотите </a:t>
            </a:r>
            <a:r>
              <a:rPr dirty="0" sz="14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консультировать,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пишите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мне,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я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45">
                <a:solidFill>
                  <a:srgbClr val="424242"/>
                </a:solidFill>
                <a:latin typeface="Roboto"/>
                <a:cs typeface="Roboto"/>
              </a:rPr>
              <a:t>буду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отправлять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к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вам.</a:t>
            </a:r>
            <a:endParaRPr sz="14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3999" cy="51434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39807" y="4954656"/>
              <a:ext cx="1864385" cy="6957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4987594"/>
              <a:ext cx="9121140" cy="5080"/>
            </a:xfrm>
            <a:custGeom>
              <a:avLst/>
              <a:gdLst/>
              <a:ahLst/>
              <a:cxnLst/>
              <a:rect l="l" t="t" r="r" b="b"/>
              <a:pathLst>
                <a:path w="9121140" h="5079">
                  <a:moveTo>
                    <a:pt x="3458476" y="0"/>
                  </a:moveTo>
                  <a:lnTo>
                    <a:pt x="0" y="0"/>
                  </a:lnTo>
                  <a:lnTo>
                    <a:pt x="0" y="4762"/>
                  </a:lnTo>
                  <a:lnTo>
                    <a:pt x="3458476" y="4762"/>
                  </a:lnTo>
                  <a:lnTo>
                    <a:pt x="3458476" y="0"/>
                  </a:lnTo>
                  <a:close/>
                </a:path>
                <a:path w="9121140" h="5079">
                  <a:moveTo>
                    <a:pt x="9121089" y="0"/>
                  </a:moveTo>
                  <a:lnTo>
                    <a:pt x="5657837" y="0"/>
                  </a:lnTo>
                  <a:lnTo>
                    <a:pt x="5657837" y="4762"/>
                  </a:lnTo>
                  <a:lnTo>
                    <a:pt x="9121089" y="4762"/>
                  </a:lnTo>
                  <a:lnTo>
                    <a:pt x="9121089" y="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4450747" y="1611870"/>
            <a:ext cx="272796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285">
                <a:latin typeface="Trebuchet MS"/>
                <a:cs typeface="Trebuchet MS"/>
              </a:rPr>
              <a:t>Старт</a:t>
            </a:r>
            <a:r>
              <a:rPr dirty="0" sz="3500" spc="90">
                <a:latin typeface="Trebuchet MS"/>
                <a:cs typeface="Trebuchet MS"/>
              </a:rPr>
              <a:t> </a:t>
            </a:r>
            <a:r>
              <a:rPr dirty="0" sz="3500" spc="120">
                <a:latin typeface="Trebuchet MS"/>
                <a:cs typeface="Trebuchet MS"/>
              </a:rPr>
              <a:t>курса</a:t>
            </a:r>
            <a:endParaRPr sz="35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82600" y="2406375"/>
            <a:ext cx="3463290" cy="723900"/>
          </a:xfrm>
          <a:custGeom>
            <a:avLst/>
            <a:gdLst/>
            <a:ahLst/>
            <a:cxnLst/>
            <a:rect l="l" t="t" r="r" b="b"/>
            <a:pathLst>
              <a:path w="3463290" h="723900">
                <a:moveTo>
                  <a:pt x="3342647" y="723299"/>
                </a:moveTo>
                <a:lnTo>
                  <a:pt x="120552" y="723299"/>
                </a:lnTo>
                <a:lnTo>
                  <a:pt x="73627" y="713826"/>
                </a:lnTo>
                <a:lnTo>
                  <a:pt x="35308" y="687990"/>
                </a:lnTo>
                <a:lnTo>
                  <a:pt x="9473" y="649672"/>
                </a:lnTo>
                <a:lnTo>
                  <a:pt x="0" y="602747"/>
                </a:lnTo>
                <a:lnTo>
                  <a:pt x="0" y="120552"/>
                </a:lnTo>
                <a:lnTo>
                  <a:pt x="9473" y="73627"/>
                </a:lnTo>
                <a:lnTo>
                  <a:pt x="35308" y="35308"/>
                </a:lnTo>
                <a:lnTo>
                  <a:pt x="73627" y="9473"/>
                </a:lnTo>
                <a:lnTo>
                  <a:pt x="120552" y="0"/>
                </a:lnTo>
                <a:lnTo>
                  <a:pt x="3342647" y="0"/>
                </a:lnTo>
                <a:lnTo>
                  <a:pt x="3388780" y="9176"/>
                </a:lnTo>
                <a:lnTo>
                  <a:pt x="3427891" y="35308"/>
                </a:lnTo>
                <a:lnTo>
                  <a:pt x="3454023" y="74418"/>
                </a:lnTo>
                <a:lnTo>
                  <a:pt x="3463199" y="120552"/>
                </a:lnTo>
                <a:lnTo>
                  <a:pt x="3463199" y="602747"/>
                </a:lnTo>
                <a:lnTo>
                  <a:pt x="3453726" y="649672"/>
                </a:lnTo>
                <a:lnTo>
                  <a:pt x="3427890" y="687990"/>
                </a:lnTo>
                <a:lnTo>
                  <a:pt x="3389571" y="713826"/>
                </a:lnTo>
                <a:lnTo>
                  <a:pt x="3342647" y="723299"/>
                </a:lnTo>
                <a:close/>
              </a:path>
            </a:pathLst>
          </a:custGeom>
          <a:solidFill>
            <a:srgbClr val="EBD8C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700916" y="2502560"/>
            <a:ext cx="222377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 b="1">
                <a:solidFill>
                  <a:srgbClr val="404042"/>
                </a:solidFill>
                <a:latin typeface="Roboto"/>
                <a:cs typeface="Roboto"/>
              </a:rPr>
              <a:t>20</a:t>
            </a:r>
            <a:r>
              <a:rPr dirty="0" sz="3000" spc="-85" b="1">
                <a:solidFill>
                  <a:srgbClr val="404042"/>
                </a:solidFill>
                <a:latin typeface="Roboto"/>
                <a:cs typeface="Roboto"/>
              </a:rPr>
              <a:t> </a:t>
            </a:r>
            <a:r>
              <a:rPr dirty="0" sz="3000" spc="-5" b="1">
                <a:solidFill>
                  <a:srgbClr val="404042"/>
                </a:solidFill>
                <a:latin typeface="Roboto"/>
                <a:cs typeface="Roboto"/>
              </a:rPr>
              <a:t>сентября</a:t>
            </a:r>
            <a:endParaRPr sz="30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63599" y="2732800"/>
            <a:ext cx="2571115" cy="1565910"/>
            <a:chOff x="463599" y="2732800"/>
            <a:chExt cx="2571115" cy="1565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599" y="2732800"/>
              <a:ext cx="2571000" cy="15657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0749" y="2770899"/>
              <a:ext cx="2456815" cy="1451610"/>
            </a:xfrm>
            <a:custGeom>
              <a:avLst/>
              <a:gdLst/>
              <a:ahLst/>
              <a:cxnLst/>
              <a:rect l="l" t="t" r="r" b="b"/>
              <a:pathLst>
                <a:path w="2456815" h="1451610">
                  <a:moveTo>
                    <a:pt x="2395958" y="1451399"/>
                  </a:moveTo>
                  <a:lnTo>
                    <a:pt x="60741" y="1451399"/>
                  </a:lnTo>
                  <a:lnTo>
                    <a:pt x="37097" y="1446626"/>
                  </a:lnTo>
                  <a:lnTo>
                    <a:pt x="17790" y="1433609"/>
                  </a:lnTo>
                  <a:lnTo>
                    <a:pt x="4773" y="1414302"/>
                  </a:lnTo>
                  <a:lnTo>
                    <a:pt x="0" y="1390658"/>
                  </a:lnTo>
                  <a:lnTo>
                    <a:pt x="0" y="60740"/>
                  </a:lnTo>
                  <a:lnTo>
                    <a:pt x="4773" y="37097"/>
                  </a:lnTo>
                  <a:lnTo>
                    <a:pt x="17790" y="17790"/>
                  </a:lnTo>
                  <a:lnTo>
                    <a:pt x="37097" y="4773"/>
                  </a:lnTo>
                  <a:lnTo>
                    <a:pt x="60741" y="0"/>
                  </a:lnTo>
                  <a:lnTo>
                    <a:pt x="2395958" y="0"/>
                  </a:lnTo>
                  <a:lnTo>
                    <a:pt x="2438909" y="17790"/>
                  </a:lnTo>
                  <a:lnTo>
                    <a:pt x="2456699" y="60740"/>
                  </a:lnTo>
                  <a:lnTo>
                    <a:pt x="2456699" y="1390658"/>
                  </a:lnTo>
                  <a:lnTo>
                    <a:pt x="2451926" y="1414302"/>
                  </a:lnTo>
                  <a:lnTo>
                    <a:pt x="2438909" y="1433609"/>
                  </a:lnTo>
                  <a:lnTo>
                    <a:pt x="2419602" y="1446626"/>
                  </a:lnTo>
                  <a:lnTo>
                    <a:pt x="2395958" y="14513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926031" y="3102253"/>
            <a:ext cx="1646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solidFill>
                  <a:srgbClr val="424242"/>
                </a:solidFill>
                <a:latin typeface="Roboto Lt"/>
                <a:cs typeface="Roboto Lt"/>
              </a:rPr>
              <a:t>Оплата</a:t>
            </a:r>
            <a:r>
              <a:rPr dirty="0" sz="1400" spc="-3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помесячно!</a:t>
            </a:r>
            <a:endParaRPr sz="1400">
              <a:latin typeface="Roboto Lt"/>
              <a:cs typeface="Roboto L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72676" y="747860"/>
            <a:ext cx="209423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0"/>
              <a:t>Стоимость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/>
          <p:cNvGrpSpPr/>
          <p:nvPr/>
        </p:nvGrpSpPr>
        <p:grpSpPr>
          <a:xfrm>
            <a:off x="3205500" y="2732800"/>
            <a:ext cx="2428240" cy="1565910"/>
            <a:chOff x="3205500" y="2732800"/>
            <a:chExt cx="2428240" cy="156591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5500" y="2732800"/>
              <a:ext cx="2428200" cy="15657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262649" y="2770899"/>
              <a:ext cx="2313940" cy="1451610"/>
            </a:xfrm>
            <a:custGeom>
              <a:avLst/>
              <a:gdLst/>
              <a:ahLst/>
              <a:cxnLst/>
              <a:rect l="l" t="t" r="r" b="b"/>
              <a:pathLst>
                <a:path w="2313940" h="1451610">
                  <a:moveTo>
                    <a:pt x="2253158" y="1451399"/>
                  </a:moveTo>
                  <a:lnTo>
                    <a:pt x="60740" y="1451399"/>
                  </a:lnTo>
                  <a:lnTo>
                    <a:pt x="37097" y="1446626"/>
                  </a:lnTo>
                  <a:lnTo>
                    <a:pt x="17790" y="1433609"/>
                  </a:lnTo>
                  <a:lnTo>
                    <a:pt x="4773" y="1414302"/>
                  </a:lnTo>
                  <a:lnTo>
                    <a:pt x="0" y="1390658"/>
                  </a:lnTo>
                  <a:lnTo>
                    <a:pt x="0" y="60740"/>
                  </a:lnTo>
                  <a:lnTo>
                    <a:pt x="4773" y="37097"/>
                  </a:lnTo>
                  <a:lnTo>
                    <a:pt x="17790" y="17790"/>
                  </a:lnTo>
                  <a:lnTo>
                    <a:pt x="37097" y="4773"/>
                  </a:lnTo>
                  <a:lnTo>
                    <a:pt x="60740" y="0"/>
                  </a:lnTo>
                  <a:lnTo>
                    <a:pt x="2253158" y="0"/>
                  </a:lnTo>
                  <a:lnTo>
                    <a:pt x="2296109" y="17790"/>
                  </a:lnTo>
                  <a:lnTo>
                    <a:pt x="2313899" y="60740"/>
                  </a:lnTo>
                  <a:lnTo>
                    <a:pt x="2313899" y="1390658"/>
                  </a:lnTo>
                  <a:lnTo>
                    <a:pt x="2309126" y="1414302"/>
                  </a:lnTo>
                  <a:lnTo>
                    <a:pt x="2296109" y="1433609"/>
                  </a:lnTo>
                  <a:lnTo>
                    <a:pt x="2276801" y="1446626"/>
                  </a:lnTo>
                  <a:lnTo>
                    <a:pt x="2253158" y="14513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473668" y="3067963"/>
            <a:ext cx="1891664" cy="52070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Цены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10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повышаются</a:t>
            </a:r>
            <a:endParaRPr sz="14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270"/>
              </a:spcBef>
            </a:pP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в</a:t>
            </a:r>
            <a:r>
              <a:rPr dirty="0" sz="14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15">
                <a:solidFill>
                  <a:srgbClr val="424242"/>
                </a:solidFill>
                <a:latin typeface="Roboto"/>
                <a:cs typeface="Roboto"/>
              </a:rPr>
              <a:t>течение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30">
                <a:solidFill>
                  <a:srgbClr val="424242"/>
                </a:solidFill>
                <a:latin typeface="Roboto"/>
                <a:cs typeface="Roboto"/>
              </a:rPr>
              <a:t>года.</a:t>
            </a:r>
            <a:endParaRPr sz="1400">
              <a:latin typeface="Roboto"/>
              <a:cs typeface="Robo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770700" y="2732800"/>
            <a:ext cx="2910205" cy="1565910"/>
            <a:chOff x="5770700" y="2732800"/>
            <a:chExt cx="2910205" cy="156591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70700" y="2732800"/>
              <a:ext cx="2909700" cy="156570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827849" y="2770899"/>
              <a:ext cx="2795905" cy="1451610"/>
            </a:xfrm>
            <a:custGeom>
              <a:avLst/>
              <a:gdLst/>
              <a:ahLst/>
              <a:cxnLst/>
              <a:rect l="l" t="t" r="r" b="b"/>
              <a:pathLst>
                <a:path w="2795904" h="1451610">
                  <a:moveTo>
                    <a:pt x="2734658" y="1451399"/>
                  </a:moveTo>
                  <a:lnTo>
                    <a:pt x="60740" y="1451399"/>
                  </a:lnTo>
                  <a:lnTo>
                    <a:pt x="37097" y="1446626"/>
                  </a:lnTo>
                  <a:lnTo>
                    <a:pt x="17790" y="1433609"/>
                  </a:lnTo>
                  <a:lnTo>
                    <a:pt x="4773" y="1414302"/>
                  </a:lnTo>
                  <a:lnTo>
                    <a:pt x="0" y="1390658"/>
                  </a:lnTo>
                  <a:lnTo>
                    <a:pt x="0" y="60740"/>
                  </a:lnTo>
                  <a:lnTo>
                    <a:pt x="4773" y="37097"/>
                  </a:lnTo>
                  <a:lnTo>
                    <a:pt x="17790" y="17790"/>
                  </a:lnTo>
                  <a:lnTo>
                    <a:pt x="37097" y="4773"/>
                  </a:lnTo>
                  <a:lnTo>
                    <a:pt x="60740" y="0"/>
                  </a:lnTo>
                  <a:lnTo>
                    <a:pt x="2734658" y="0"/>
                  </a:lnTo>
                  <a:lnTo>
                    <a:pt x="2777609" y="17790"/>
                  </a:lnTo>
                  <a:lnTo>
                    <a:pt x="2795399" y="60740"/>
                  </a:lnTo>
                  <a:lnTo>
                    <a:pt x="2795399" y="1390658"/>
                  </a:lnTo>
                  <a:lnTo>
                    <a:pt x="2790626" y="1414302"/>
                  </a:lnTo>
                  <a:lnTo>
                    <a:pt x="2777609" y="1433609"/>
                  </a:lnTo>
                  <a:lnTo>
                    <a:pt x="2758301" y="1446626"/>
                  </a:lnTo>
                  <a:lnTo>
                    <a:pt x="2734658" y="14513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5956927" y="3067963"/>
            <a:ext cx="2537460" cy="7683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16100"/>
              </a:lnSpc>
              <a:spcBef>
                <a:spcPts val="100"/>
              </a:spcBef>
            </a:pPr>
            <a:r>
              <a:rPr dirty="0" sz="1400" spc="-50">
                <a:solidFill>
                  <a:srgbClr val="424242"/>
                </a:solidFill>
                <a:latin typeface="Roboto Lt"/>
                <a:cs typeface="Roboto Lt"/>
              </a:rPr>
              <a:t>За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 Lt"/>
                <a:cs typeface="Roboto Lt"/>
              </a:rPr>
              <a:t>вами</a:t>
            </a:r>
            <a:r>
              <a:rPr dirty="0" sz="14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-25">
                <a:solidFill>
                  <a:srgbClr val="424242"/>
                </a:solidFill>
                <a:latin typeface="Roboto Lt"/>
                <a:cs typeface="Roboto Lt"/>
              </a:rPr>
              <a:t>зафиксирована</a:t>
            </a:r>
            <a:r>
              <a:rPr dirty="0" sz="14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400" spc="5">
                <a:solidFill>
                  <a:srgbClr val="424242"/>
                </a:solidFill>
                <a:latin typeface="Roboto Lt"/>
                <a:cs typeface="Roboto Lt"/>
              </a:rPr>
              <a:t>цена</a:t>
            </a:r>
            <a:r>
              <a:rPr dirty="0" sz="1400" spc="5">
                <a:solidFill>
                  <a:srgbClr val="424242"/>
                </a:solidFill>
                <a:latin typeface="Roboto"/>
                <a:cs typeface="Roboto"/>
              </a:rPr>
              <a:t>, </a:t>
            </a:r>
            <a:r>
              <a:rPr dirty="0" sz="1400" spc="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5">
                <a:solidFill>
                  <a:srgbClr val="424242"/>
                </a:solidFill>
                <a:latin typeface="Roboto"/>
                <a:cs typeface="Roboto"/>
              </a:rPr>
              <a:t>по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которой 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вы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изначально </a:t>
            </a:r>
            <a:r>
              <a:rPr dirty="0" sz="14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5">
                <a:solidFill>
                  <a:srgbClr val="424242"/>
                </a:solidFill>
                <a:latin typeface="Roboto"/>
                <a:cs typeface="Roboto"/>
              </a:rPr>
              <a:t>пришли</a:t>
            </a:r>
            <a:r>
              <a:rPr dirty="0" sz="14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400" spc="-5">
                <a:solidFill>
                  <a:srgbClr val="424242"/>
                </a:solidFill>
                <a:latin typeface="Roboto"/>
                <a:cs typeface="Roboto"/>
              </a:rPr>
              <a:t>на </a:t>
            </a:r>
            <a:r>
              <a:rPr dirty="0" sz="1400" spc="-20">
                <a:solidFill>
                  <a:srgbClr val="424242"/>
                </a:solidFill>
                <a:latin typeface="Roboto"/>
                <a:cs typeface="Roboto"/>
              </a:rPr>
              <a:t>курс.</a:t>
            </a:r>
            <a:endParaRPr sz="1400">
              <a:latin typeface="Roboto"/>
              <a:cs typeface="Robo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303274" y="1374840"/>
            <a:ext cx="223075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solidFill>
                  <a:srgbClr val="837163"/>
                </a:solidFill>
                <a:latin typeface="Roboto Lt"/>
                <a:cs typeface="Roboto Lt"/>
              </a:rPr>
              <a:t>7</a:t>
            </a:r>
            <a:r>
              <a:rPr dirty="0" sz="20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-5">
                <a:solidFill>
                  <a:srgbClr val="837163"/>
                </a:solidFill>
                <a:latin typeface="Roboto Lt"/>
                <a:cs typeface="Roboto Lt"/>
              </a:rPr>
              <a:t>500</a:t>
            </a:r>
            <a:r>
              <a:rPr dirty="0" sz="20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-20">
                <a:solidFill>
                  <a:srgbClr val="837163"/>
                </a:solidFill>
                <a:latin typeface="Roboto Lt"/>
                <a:cs typeface="Roboto Lt"/>
              </a:rPr>
              <a:t>руб. </a:t>
            </a:r>
            <a:r>
              <a:rPr dirty="0" sz="2000" spc="5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20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-5">
                <a:solidFill>
                  <a:srgbClr val="837163"/>
                </a:solidFill>
                <a:latin typeface="Roboto Lt"/>
                <a:cs typeface="Roboto Lt"/>
              </a:rPr>
              <a:t>месяц</a:t>
            </a:r>
            <a:endParaRPr sz="2000">
              <a:latin typeface="Roboto Lt"/>
              <a:cs typeface="Roboto L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749100" y="537724"/>
            <a:ext cx="5476875" cy="2233295"/>
          </a:xfrm>
          <a:custGeom>
            <a:avLst/>
            <a:gdLst/>
            <a:ahLst/>
            <a:cxnLst/>
            <a:rect l="l" t="t" r="r" b="b"/>
            <a:pathLst>
              <a:path w="5476875" h="2233295">
                <a:moveTo>
                  <a:pt x="988549" y="131903"/>
                </a:moveTo>
                <a:lnTo>
                  <a:pt x="995274" y="90211"/>
                </a:lnTo>
                <a:lnTo>
                  <a:pt x="1013999" y="54002"/>
                </a:lnTo>
                <a:lnTo>
                  <a:pt x="1042552" y="25449"/>
                </a:lnTo>
                <a:lnTo>
                  <a:pt x="1078761" y="6724"/>
                </a:lnTo>
                <a:lnTo>
                  <a:pt x="1120453" y="0"/>
                </a:lnTo>
                <a:lnTo>
                  <a:pt x="4220546" y="0"/>
                </a:lnTo>
                <a:lnTo>
                  <a:pt x="4271023" y="10040"/>
                </a:lnTo>
                <a:lnTo>
                  <a:pt x="4313816" y="38633"/>
                </a:lnTo>
                <a:lnTo>
                  <a:pt x="4342409" y="81426"/>
                </a:lnTo>
                <a:lnTo>
                  <a:pt x="4352449" y="131903"/>
                </a:lnTo>
                <a:lnTo>
                  <a:pt x="4352449" y="1319496"/>
                </a:lnTo>
                <a:lnTo>
                  <a:pt x="4345725" y="1361188"/>
                </a:lnTo>
                <a:lnTo>
                  <a:pt x="4327000" y="1397397"/>
                </a:lnTo>
                <a:lnTo>
                  <a:pt x="4298447" y="1425950"/>
                </a:lnTo>
                <a:lnTo>
                  <a:pt x="4262238" y="1444675"/>
                </a:lnTo>
                <a:lnTo>
                  <a:pt x="4220546" y="1451399"/>
                </a:lnTo>
                <a:lnTo>
                  <a:pt x="1120453" y="1451399"/>
                </a:lnTo>
                <a:lnTo>
                  <a:pt x="1078761" y="1444675"/>
                </a:lnTo>
                <a:lnTo>
                  <a:pt x="1042552" y="1425950"/>
                </a:lnTo>
                <a:lnTo>
                  <a:pt x="1013999" y="1397397"/>
                </a:lnTo>
                <a:lnTo>
                  <a:pt x="995274" y="1361188"/>
                </a:lnTo>
                <a:lnTo>
                  <a:pt x="988549" y="1319496"/>
                </a:lnTo>
                <a:lnTo>
                  <a:pt x="988549" y="131903"/>
                </a:lnTo>
                <a:close/>
              </a:path>
              <a:path w="5476875" h="2233295">
                <a:moveTo>
                  <a:pt x="2670499" y="1451399"/>
                </a:moveTo>
                <a:lnTo>
                  <a:pt x="2670499" y="2233199"/>
                </a:lnTo>
              </a:path>
              <a:path w="5476875" h="2233295">
                <a:moveTo>
                  <a:pt x="0" y="2233174"/>
                </a:moveTo>
                <a:lnTo>
                  <a:pt x="1554599" y="1451674"/>
                </a:lnTo>
              </a:path>
              <a:path w="5476875" h="2233295">
                <a:moveTo>
                  <a:pt x="5476449" y="2233174"/>
                </a:moveTo>
                <a:lnTo>
                  <a:pt x="3821349" y="1463674"/>
                </a:lnTo>
              </a:path>
            </a:pathLst>
          </a:custGeom>
          <a:ln w="9524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79850" y="1033474"/>
            <a:ext cx="6984365" cy="2816860"/>
            <a:chOff x="1079850" y="1033474"/>
            <a:chExt cx="6984365" cy="28168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9850" y="1033474"/>
              <a:ext cx="6984300" cy="28167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37000" y="1071574"/>
              <a:ext cx="6870065" cy="2702560"/>
            </a:xfrm>
            <a:custGeom>
              <a:avLst/>
              <a:gdLst/>
              <a:ahLst/>
              <a:cxnLst/>
              <a:rect l="l" t="t" r="r" b="b"/>
              <a:pathLst>
                <a:path w="6870065" h="2702560">
                  <a:moveTo>
                    <a:pt x="6692803" y="2702399"/>
                  </a:moveTo>
                  <a:lnTo>
                    <a:pt x="177196" y="2702399"/>
                  </a:lnTo>
                  <a:lnTo>
                    <a:pt x="130090" y="2696070"/>
                  </a:lnTo>
                  <a:lnTo>
                    <a:pt x="87761" y="2678207"/>
                  </a:lnTo>
                  <a:lnTo>
                    <a:pt x="51899" y="2650500"/>
                  </a:lnTo>
                  <a:lnTo>
                    <a:pt x="24192" y="2614637"/>
                  </a:lnTo>
                  <a:lnTo>
                    <a:pt x="6329" y="2572309"/>
                  </a:lnTo>
                  <a:lnTo>
                    <a:pt x="0" y="2525203"/>
                  </a:lnTo>
                  <a:lnTo>
                    <a:pt x="0" y="177196"/>
                  </a:lnTo>
                  <a:lnTo>
                    <a:pt x="6329" y="130090"/>
                  </a:lnTo>
                  <a:lnTo>
                    <a:pt x="24192" y="87761"/>
                  </a:lnTo>
                  <a:lnTo>
                    <a:pt x="51899" y="51899"/>
                  </a:lnTo>
                  <a:lnTo>
                    <a:pt x="87761" y="24192"/>
                  </a:lnTo>
                  <a:lnTo>
                    <a:pt x="130090" y="6329"/>
                  </a:lnTo>
                  <a:lnTo>
                    <a:pt x="177196" y="0"/>
                  </a:lnTo>
                  <a:lnTo>
                    <a:pt x="6692803" y="0"/>
                  </a:lnTo>
                  <a:lnTo>
                    <a:pt x="6760613" y="13488"/>
                  </a:lnTo>
                  <a:lnTo>
                    <a:pt x="6818099" y="51899"/>
                  </a:lnTo>
                  <a:lnTo>
                    <a:pt x="6856511" y="109386"/>
                  </a:lnTo>
                  <a:lnTo>
                    <a:pt x="6869999" y="177196"/>
                  </a:lnTo>
                  <a:lnTo>
                    <a:pt x="6869999" y="2525203"/>
                  </a:lnTo>
                  <a:lnTo>
                    <a:pt x="6863670" y="2572309"/>
                  </a:lnTo>
                  <a:lnTo>
                    <a:pt x="6845807" y="2614637"/>
                  </a:lnTo>
                  <a:lnTo>
                    <a:pt x="6818100" y="2650500"/>
                  </a:lnTo>
                  <a:lnTo>
                    <a:pt x="6782238" y="2678207"/>
                  </a:lnTo>
                  <a:lnTo>
                    <a:pt x="6739909" y="2696070"/>
                  </a:lnTo>
                  <a:lnTo>
                    <a:pt x="6692803" y="2702399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65325" y="2290774"/>
              <a:ext cx="3882390" cy="624205"/>
            </a:xfrm>
            <a:custGeom>
              <a:avLst/>
              <a:gdLst/>
              <a:ahLst/>
              <a:cxnLst/>
              <a:rect l="l" t="t" r="r" b="b"/>
              <a:pathLst>
                <a:path w="3882390" h="624205">
                  <a:moveTo>
                    <a:pt x="3778297" y="623999"/>
                  </a:moveTo>
                  <a:lnTo>
                    <a:pt x="104002" y="623999"/>
                  </a:lnTo>
                  <a:lnTo>
                    <a:pt x="63519" y="615827"/>
                  </a:lnTo>
                  <a:lnTo>
                    <a:pt x="30461" y="593538"/>
                  </a:lnTo>
                  <a:lnTo>
                    <a:pt x="8172" y="560480"/>
                  </a:lnTo>
                  <a:lnTo>
                    <a:pt x="0" y="519997"/>
                  </a:lnTo>
                  <a:lnTo>
                    <a:pt x="0" y="104002"/>
                  </a:lnTo>
                  <a:lnTo>
                    <a:pt x="8172" y="63519"/>
                  </a:lnTo>
                  <a:lnTo>
                    <a:pt x="30461" y="30461"/>
                  </a:lnTo>
                  <a:lnTo>
                    <a:pt x="63519" y="8172"/>
                  </a:lnTo>
                  <a:lnTo>
                    <a:pt x="104002" y="0"/>
                  </a:lnTo>
                  <a:lnTo>
                    <a:pt x="3778297" y="0"/>
                  </a:lnTo>
                  <a:lnTo>
                    <a:pt x="3818097" y="7916"/>
                  </a:lnTo>
                  <a:lnTo>
                    <a:pt x="3851838" y="30461"/>
                  </a:lnTo>
                  <a:lnTo>
                    <a:pt x="3874383" y="64202"/>
                  </a:lnTo>
                  <a:lnTo>
                    <a:pt x="3882299" y="104002"/>
                  </a:lnTo>
                  <a:lnTo>
                    <a:pt x="3882299" y="519997"/>
                  </a:lnTo>
                  <a:lnTo>
                    <a:pt x="3874126" y="560480"/>
                  </a:lnTo>
                  <a:lnTo>
                    <a:pt x="3851838" y="593538"/>
                  </a:lnTo>
                  <a:lnTo>
                    <a:pt x="3818780" y="615827"/>
                  </a:lnTo>
                  <a:lnTo>
                    <a:pt x="3778297" y="6239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944535" y="1633359"/>
            <a:ext cx="511873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25">
                <a:solidFill>
                  <a:srgbClr val="3E3E42"/>
                </a:solidFill>
                <a:latin typeface="Roboto"/>
                <a:cs typeface="Roboto"/>
              </a:rPr>
              <a:t>И</a:t>
            </a:r>
            <a:r>
              <a:rPr dirty="0" sz="3000" spc="-2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3000" spc="-30">
                <a:solidFill>
                  <a:srgbClr val="3E3E42"/>
                </a:solidFill>
                <a:latin typeface="Roboto"/>
                <a:cs typeface="Roboto"/>
              </a:rPr>
              <a:t>только</a:t>
            </a:r>
            <a:r>
              <a:rPr dirty="0" sz="30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3000" spc="-45">
                <a:solidFill>
                  <a:srgbClr val="3E3E42"/>
                </a:solidFill>
                <a:latin typeface="Roboto"/>
                <a:cs typeface="Roboto"/>
              </a:rPr>
              <a:t>до</a:t>
            </a:r>
            <a:r>
              <a:rPr dirty="0" sz="3000" spc="-15">
                <a:solidFill>
                  <a:srgbClr val="3E3E42"/>
                </a:solidFill>
                <a:latin typeface="Roboto"/>
                <a:cs typeface="Roboto"/>
              </a:rPr>
              <a:t> 10.09</a:t>
            </a:r>
            <a:r>
              <a:rPr dirty="0" sz="3000" spc="-2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3000" spc="-45">
                <a:solidFill>
                  <a:srgbClr val="3E3E42"/>
                </a:solidFill>
                <a:latin typeface="Roboto"/>
                <a:cs typeface="Roboto"/>
              </a:rPr>
              <a:t>действует</a:t>
            </a:r>
            <a:endParaRPr sz="3000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1685" y="2319159"/>
            <a:ext cx="316611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25">
                <a:solidFill>
                  <a:srgbClr val="837163"/>
                </a:solidFill>
                <a:latin typeface="Roboto Lt"/>
                <a:cs typeface="Roboto Lt"/>
              </a:rPr>
              <a:t>БОНУСНАЯ</a:t>
            </a:r>
            <a:r>
              <a:rPr dirty="0" sz="3000" spc="-5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3000" spc="30">
                <a:solidFill>
                  <a:srgbClr val="837163"/>
                </a:solidFill>
                <a:latin typeface="Roboto Lt"/>
                <a:cs typeface="Roboto Lt"/>
              </a:rPr>
              <a:t>ЦЕНА</a:t>
            </a:r>
            <a:endParaRPr sz="3000">
              <a:latin typeface="Roboto Lt"/>
              <a:cs typeface="Roboto L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589" y="204375"/>
            <a:ext cx="561600" cy="623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75340" y="4074650"/>
            <a:ext cx="561599" cy="62399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7619" y="204375"/>
            <a:ext cx="293249" cy="325833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4294" y="4074650"/>
            <a:ext cx="293249" cy="325833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16700" y="1743000"/>
            <a:ext cx="5911215" cy="1755139"/>
            <a:chOff x="1616700" y="1743000"/>
            <a:chExt cx="5911215" cy="175513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6700" y="1743000"/>
              <a:ext cx="5910600" cy="1755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73849" y="1781099"/>
              <a:ext cx="5796915" cy="1640839"/>
            </a:xfrm>
            <a:custGeom>
              <a:avLst/>
              <a:gdLst/>
              <a:ahLst/>
              <a:cxnLst/>
              <a:rect l="l" t="t" r="r" b="b"/>
              <a:pathLst>
                <a:path w="5796915" h="1640839">
                  <a:moveTo>
                    <a:pt x="5688719" y="1640699"/>
                  </a:moveTo>
                  <a:lnTo>
                    <a:pt x="107580" y="1640699"/>
                  </a:lnTo>
                  <a:lnTo>
                    <a:pt x="65705" y="1632245"/>
                  </a:lnTo>
                  <a:lnTo>
                    <a:pt x="31509" y="1609190"/>
                  </a:lnTo>
                  <a:lnTo>
                    <a:pt x="8454" y="1574994"/>
                  </a:lnTo>
                  <a:lnTo>
                    <a:pt x="0" y="1533119"/>
                  </a:lnTo>
                  <a:lnTo>
                    <a:pt x="0" y="107580"/>
                  </a:lnTo>
                  <a:lnTo>
                    <a:pt x="8454" y="65705"/>
                  </a:lnTo>
                  <a:lnTo>
                    <a:pt x="31509" y="31509"/>
                  </a:lnTo>
                  <a:lnTo>
                    <a:pt x="65705" y="8454"/>
                  </a:lnTo>
                  <a:lnTo>
                    <a:pt x="107580" y="0"/>
                  </a:lnTo>
                  <a:lnTo>
                    <a:pt x="5688719" y="0"/>
                  </a:lnTo>
                  <a:lnTo>
                    <a:pt x="5729888" y="8189"/>
                  </a:lnTo>
                  <a:lnTo>
                    <a:pt x="5764790" y="31509"/>
                  </a:lnTo>
                  <a:lnTo>
                    <a:pt x="5788110" y="66411"/>
                  </a:lnTo>
                  <a:lnTo>
                    <a:pt x="5796299" y="107580"/>
                  </a:lnTo>
                  <a:lnTo>
                    <a:pt x="5796299" y="1533119"/>
                  </a:lnTo>
                  <a:lnTo>
                    <a:pt x="5787845" y="1574994"/>
                  </a:lnTo>
                  <a:lnTo>
                    <a:pt x="5764790" y="1609190"/>
                  </a:lnTo>
                  <a:lnTo>
                    <a:pt x="5730594" y="1632245"/>
                  </a:lnTo>
                  <a:lnTo>
                    <a:pt x="5688719" y="16406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352977" y="692744"/>
            <a:ext cx="2439035" cy="558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spc="229"/>
              <a:t>Стоимость</a:t>
            </a:r>
            <a:endParaRPr sz="35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74509" y="2005046"/>
            <a:ext cx="3991610" cy="1017905"/>
          </a:xfrm>
          <a:prstGeom prst="rect">
            <a:avLst/>
          </a:prstGeom>
        </p:spPr>
        <p:txBody>
          <a:bodyPr wrap="square" lIns="0" tIns="1485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70"/>
              </a:spcBef>
            </a:pPr>
            <a:r>
              <a:rPr dirty="0" sz="2000">
                <a:solidFill>
                  <a:srgbClr val="424242"/>
                </a:solidFill>
                <a:latin typeface="Roboto Lt"/>
                <a:cs typeface="Roboto Lt"/>
              </a:rPr>
              <a:t>При</a:t>
            </a:r>
            <a:r>
              <a:rPr dirty="0" sz="20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>
                <a:solidFill>
                  <a:srgbClr val="424242"/>
                </a:solidFill>
                <a:latin typeface="Roboto Lt"/>
                <a:cs typeface="Roboto Lt"/>
              </a:rPr>
              <a:t>бронировании</a:t>
            </a:r>
            <a:r>
              <a:rPr dirty="0" sz="20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30">
                <a:solidFill>
                  <a:srgbClr val="424242"/>
                </a:solidFill>
                <a:latin typeface="Roboto Lt"/>
                <a:cs typeface="Roboto Lt"/>
              </a:rPr>
              <a:t>до</a:t>
            </a:r>
            <a:r>
              <a:rPr dirty="0" sz="20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5">
                <a:solidFill>
                  <a:srgbClr val="424242"/>
                </a:solidFill>
                <a:latin typeface="Roboto Lt"/>
                <a:cs typeface="Roboto Lt"/>
              </a:rPr>
              <a:t>10.09</a:t>
            </a:r>
            <a:endParaRPr sz="20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1340"/>
              </a:spcBef>
            </a:pPr>
            <a:r>
              <a:rPr dirty="0" sz="2000" strike="sngStrike">
                <a:solidFill>
                  <a:srgbClr val="424242"/>
                </a:solidFill>
                <a:latin typeface="Roboto Lt"/>
                <a:cs typeface="Roboto Lt"/>
              </a:rPr>
              <a:t>7</a:t>
            </a:r>
            <a:r>
              <a:rPr dirty="0" sz="2000" spc="-15" strike="sng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5" strike="sngStrike">
                <a:solidFill>
                  <a:srgbClr val="424242"/>
                </a:solidFill>
                <a:latin typeface="Roboto Lt"/>
                <a:cs typeface="Roboto Lt"/>
              </a:rPr>
              <a:t>500</a:t>
            </a:r>
            <a:r>
              <a:rPr dirty="0" sz="2000" spc="-10" strike="sng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15" strike="sngStrike">
                <a:solidFill>
                  <a:srgbClr val="424242"/>
                </a:solidFill>
                <a:latin typeface="Roboto Lt"/>
                <a:cs typeface="Roboto Lt"/>
              </a:rPr>
              <a:t>руб.</a:t>
            </a:r>
            <a:r>
              <a:rPr dirty="0" sz="2000" strike="no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500" strike="noStrike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r>
              <a:rPr dirty="0" sz="2500" spc="-10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 strike="noStrike">
                <a:solidFill>
                  <a:srgbClr val="837163"/>
                </a:solidFill>
                <a:latin typeface="Roboto Lt"/>
                <a:cs typeface="Roboto Lt"/>
              </a:rPr>
              <a:t>600</a:t>
            </a:r>
            <a:r>
              <a:rPr dirty="0" sz="2500" spc="-15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20" strike="noStrike">
                <a:solidFill>
                  <a:srgbClr val="837163"/>
                </a:solidFill>
                <a:latin typeface="Roboto Lt"/>
                <a:cs typeface="Roboto Lt"/>
              </a:rPr>
              <a:t>руб.</a:t>
            </a:r>
            <a:r>
              <a:rPr dirty="0" sz="2500" spc="-15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5" strike="noStrike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2500" spc="-10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 strike="noStrike">
                <a:solidFill>
                  <a:srgbClr val="837163"/>
                </a:solidFill>
                <a:latin typeface="Roboto Lt"/>
                <a:cs typeface="Roboto Lt"/>
              </a:rPr>
              <a:t>месяц</a:t>
            </a:r>
            <a:endParaRPr sz="250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5326" y="3747201"/>
            <a:ext cx="2533650" cy="284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Оплатить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10">
                <a:solidFill>
                  <a:srgbClr val="424242"/>
                </a:solidFill>
                <a:latin typeface="Roboto Lt"/>
                <a:cs typeface="Roboto Lt"/>
              </a:rPr>
              <a:t>нужно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до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20.09</a:t>
            </a:r>
            <a:endParaRPr sz="17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009999" y="1682937"/>
            <a:ext cx="5124450" cy="907415"/>
            <a:chOff x="2009999" y="1682937"/>
            <a:chExt cx="5124450" cy="9074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9999" y="1682937"/>
              <a:ext cx="5124000" cy="9072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67149" y="1721037"/>
              <a:ext cx="5010150" cy="793115"/>
            </a:xfrm>
            <a:custGeom>
              <a:avLst/>
              <a:gdLst/>
              <a:ahLst/>
              <a:cxnLst/>
              <a:rect l="l" t="t" r="r" b="b"/>
              <a:pathLst>
                <a:path w="5010150" h="793114">
                  <a:moveTo>
                    <a:pt x="4957709" y="792899"/>
                  </a:moveTo>
                  <a:lnTo>
                    <a:pt x="51990" y="792899"/>
                  </a:lnTo>
                  <a:lnTo>
                    <a:pt x="31753" y="788814"/>
                  </a:lnTo>
                  <a:lnTo>
                    <a:pt x="15227" y="777672"/>
                  </a:lnTo>
                  <a:lnTo>
                    <a:pt x="4085" y="761146"/>
                  </a:lnTo>
                  <a:lnTo>
                    <a:pt x="0" y="740909"/>
                  </a:lnTo>
                  <a:lnTo>
                    <a:pt x="0" y="51990"/>
                  </a:lnTo>
                  <a:lnTo>
                    <a:pt x="4085" y="31753"/>
                  </a:lnTo>
                  <a:lnTo>
                    <a:pt x="15227" y="15227"/>
                  </a:lnTo>
                  <a:lnTo>
                    <a:pt x="31753" y="4085"/>
                  </a:lnTo>
                  <a:lnTo>
                    <a:pt x="51990" y="0"/>
                  </a:lnTo>
                  <a:lnTo>
                    <a:pt x="4957709" y="0"/>
                  </a:lnTo>
                  <a:lnTo>
                    <a:pt x="4994472" y="15227"/>
                  </a:lnTo>
                  <a:lnTo>
                    <a:pt x="5009699" y="51990"/>
                  </a:lnTo>
                  <a:lnTo>
                    <a:pt x="5009699" y="740909"/>
                  </a:lnTo>
                  <a:lnTo>
                    <a:pt x="5005614" y="761146"/>
                  </a:lnTo>
                  <a:lnTo>
                    <a:pt x="4994472" y="777672"/>
                  </a:lnTo>
                  <a:lnTo>
                    <a:pt x="4977946" y="788814"/>
                  </a:lnTo>
                  <a:lnTo>
                    <a:pt x="4957709" y="7928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95605" y="488274"/>
            <a:ext cx="7590155" cy="9017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565150" marR="5080" indent="-553085">
              <a:lnSpc>
                <a:spcPct val="114999"/>
              </a:lnSpc>
              <a:spcBef>
                <a:spcPts val="100"/>
              </a:spcBef>
            </a:pPr>
            <a:r>
              <a:rPr dirty="0" sz="2500" spc="155"/>
              <a:t>Для</a:t>
            </a:r>
            <a:r>
              <a:rPr dirty="0" sz="2500" spc="125"/>
              <a:t> </a:t>
            </a:r>
            <a:r>
              <a:rPr dirty="0" sz="2500" spc="50"/>
              <a:t>того,</a:t>
            </a:r>
            <a:r>
              <a:rPr dirty="0" sz="2500" spc="125"/>
              <a:t> </a:t>
            </a:r>
            <a:r>
              <a:rPr dirty="0" sz="2500" spc="130"/>
              <a:t>чтобы</a:t>
            </a:r>
            <a:r>
              <a:rPr dirty="0" sz="2500" spc="125"/>
              <a:t> </a:t>
            </a:r>
            <a:r>
              <a:rPr dirty="0" sz="2500" spc="114"/>
              <a:t>забронировать</a:t>
            </a:r>
            <a:r>
              <a:rPr dirty="0" sz="2500" spc="125"/>
              <a:t> </a:t>
            </a:r>
            <a:r>
              <a:rPr dirty="0" sz="2500" spc="110"/>
              <a:t>место</a:t>
            </a:r>
            <a:r>
              <a:rPr dirty="0" sz="2500" spc="125"/>
              <a:t> </a:t>
            </a:r>
            <a:r>
              <a:rPr dirty="0" sz="2500" spc="60"/>
              <a:t>на</a:t>
            </a:r>
            <a:r>
              <a:rPr dirty="0" sz="2500" spc="125"/>
              <a:t> </a:t>
            </a:r>
            <a:r>
              <a:rPr dirty="0" sz="2500" spc="85"/>
              <a:t>курсе </a:t>
            </a:r>
            <a:r>
              <a:rPr dirty="0" sz="2500" spc="-740"/>
              <a:t> </a:t>
            </a:r>
            <a:r>
              <a:rPr dirty="0" sz="2500" spc="120"/>
              <a:t>по</a:t>
            </a:r>
            <a:r>
              <a:rPr dirty="0" sz="2500" spc="110"/>
              <a:t> </a:t>
            </a:r>
            <a:r>
              <a:rPr dirty="0" sz="2500" spc="405"/>
              <a:t>БОНУСНОЙ</a:t>
            </a:r>
            <a:r>
              <a:rPr dirty="0" sz="2500" spc="114"/>
              <a:t> </a:t>
            </a:r>
            <a:r>
              <a:rPr dirty="0" sz="2500"/>
              <a:t>цене,</a:t>
            </a:r>
            <a:r>
              <a:rPr dirty="0" sz="2500" spc="114"/>
              <a:t> вы </a:t>
            </a:r>
            <a:r>
              <a:rPr dirty="0" sz="2500" spc="130"/>
              <a:t>можете</a:t>
            </a:r>
            <a:r>
              <a:rPr dirty="0" sz="2500" spc="114"/>
              <a:t> </a:t>
            </a:r>
            <a:r>
              <a:rPr dirty="0" sz="2500" spc="90"/>
              <a:t>внести</a:t>
            </a:r>
            <a:endParaRPr sz="25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784414" y="1911076"/>
            <a:ext cx="5570220" cy="25088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2500" spc="-15">
                <a:solidFill>
                  <a:srgbClr val="837163"/>
                </a:solidFill>
                <a:latin typeface="Roboto Lt"/>
                <a:cs typeface="Roboto Lt"/>
              </a:rPr>
              <a:t>Предоплату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>
                <a:solidFill>
                  <a:srgbClr val="837163"/>
                </a:solidFill>
                <a:latin typeface="Roboto Lt"/>
                <a:cs typeface="Roboto Lt"/>
              </a:rPr>
              <a:t>1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>
                <a:solidFill>
                  <a:srgbClr val="837163"/>
                </a:solidFill>
                <a:latin typeface="Roboto Lt"/>
                <a:cs typeface="Roboto Lt"/>
              </a:rPr>
              <a:t>000</a:t>
            </a:r>
            <a:r>
              <a:rPr dirty="0" sz="25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руб.</a:t>
            </a:r>
            <a:endParaRPr sz="25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900" spc="-15">
                <a:solidFill>
                  <a:srgbClr val="424242"/>
                </a:solidFill>
                <a:latin typeface="Roboto"/>
                <a:cs typeface="Roboto"/>
              </a:rPr>
              <a:t>Внести</a:t>
            </a:r>
            <a:r>
              <a:rPr dirty="0" sz="19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5">
                <a:solidFill>
                  <a:srgbClr val="424242"/>
                </a:solidFill>
                <a:latin typeface="Roboto"/>
                <a:cs typeface="Roboto"/>
              </a:rPr>
              <a:t>ее</a:t>
            </a:r>
            <a:r>
              <a:rPr dirty="0" sz="19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-15">
                <a:solidFill>
                  <a:srgbClr val="424242"/>
                </a:solidFill>
                <a:latin typeface="Roboto"/>
                <a:cs typeface="Roboto"/>
              </a:rPr>
              <a:t>вы</a:t>
            </a:r>
            <a:r>
              <a:rPr dirty="0" sz="19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-20">
                <a:solidFill>
                  <a:srgbClr val="424242"/>
                </a:solidFill>
                <a:latin typeface="Roboto"/>
                <a:cs typeface="Roboto"/>
              </a:rPr>
              <a:t>можете</a:t>
            </a:r>
            <a:r>
              <a:rPr dirty="0" sz="19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-30">
                <a:solidFill>
                  <a:srgbClr val="424242"/>
                </a:solidFill>
                <a:latin typeface="Roboto"/>
                <a:cs typeface="Roboto"/>
              </a:rPr>
              <a:t>до</a:t>
            </a:r>
            <a:r>
              <a:rPr dirty="0" sz="19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-15">
                <a:solidFill>
                  <a:srgbClr val="424242"/>
                </a:solidFill>
                <a:latin typeface="Roboto"/>
                <a:cs typeface="Roboto"/>
              </a:rPr>
              <a:t>23:59</a:t>
            </a:r>
            <a:r>
              <a:rPr dirty="0" sz="19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-10">
                <a:solidFill>
                  <a:srgbClr val="424242"/>
                </a:solidFill>
                <a:latin typeface="Roboto"/>
                <a:cs typeface="Roboto"/>
              </a:rPr>
              <a:t>10</a:t>
            </a:r>
            <a:r>
              <a:rPr dirty="0" sz="19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900" spc="-25">
                <a:solidFill>
                  <a:srgbClr val="424242"/>
                </a:solidFill>
                <a:latin typeface="Roboto"/>
                <a:cs typeface="Roboto"/>
              </a:rPr>
              <a:t>сентября</a:t>
            </a:r>
            <a:endParaRPr sz="1900">
              <a:latin typeface="Roboto"/>
              <a:cs typeface="Roboto"/>
            </a:endParaRPr>
          </a:p>
          <a:p>
            <a:pPr>
              <a:lnSpc>
                <a:spcPct val="100000"/>
              </a:lnSpc>
            </a:pPr>
            <a:endParaRPr sz="22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00">
              <a:latin typeface="Roboto"/>
              <a:cs typeface="Roboto"/>
            </a:endParaRPr>
          </a:p>
          <a:p>
            <a:pPr algn="ctr">
              <a:lnSpc>
                <a:spcPct val="100000"/>
              </a:lnSpc>
            </a:pPr>
            <a:r>
              <a:rPr dirty="0" sz="2200" spc="5">
                <a:solidFill>
                  <a:srgbClr val="837163"/>
                </a:solidFill>
                <a:latin typeface="Roboto Lt"/>
                <a:cs typeface="Roboto Lt"/>
              </a:rPr>
              <a:t>Крайний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5">
                <a:solidFill>
                  <a:srgbClr val="837163"/>
                </a:solidFill>
                <a:latin typeface="Roboto Lt"/>
                <a:cs typeface="Roboto Lt"/>
              </a:rPr>
              <a:t>срок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10">
                <a:solidFill>
                  <a:srgbClr val="837163"/>
                </a:solidFill>
                <a:latin typeface="Roboto Lt"/>
                <a:cs typeface="Roboto Lt"/>
              </a:rPr>
              <a:t>полной</a:t>
            </a:r>
            <a:r>
              <a:rPr dirty="0" sz="22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стоимости </a:t>
            </a:r>
            <a:r>
              <a:rPr dirty="0" sz="2200" spc="-5">
                <a:solidFill>
                  <a:srgbClr val="837163"/>
                </a:solidFill>
                <a:latin typeface="Roboto Lt"/>
                <a:cs typeface="Roboto Lt"/>
              </a:rPr>
              <a:t>6600</a:t>
            </a:r>
            <a:r>
              <a:rPr dirty="0" sz="2200" spc="-1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25">
                <a:solidFill>
                  <a:srgbClr val="837163"/>
                </a:solidFill>
                <a:latin typeface="Roboto Lt"/>
                <a:cs typeface="Roboto Lt"/>
              </a:rPr>
              <a:t>руб</a:t>
            </a:r>
            <a:endParaRPr sz="2200">
              <a:latin typeface="Roboto Lt"/>
              <a:cs typeface="Roboto Lt"/>
            </a:endParaRPr>
          </a:p>
          <a:p>
            <a:pPr algn="ctr" marL="3810">
              <a:lnSpc>
                <a:spcPct val="100000"/>
              </a:lnSpc>
              <a:spcBef>
                <a:spcPts val="395"/>
              </a:spcBef>
            </a:pPr>
            <a:r>
              <a:rPr dirty="0" sz="2200" spc="-20">
                <a:solidFill>
                  <a:srgbClr val="424242"/>
                </a:solidFill>
                <a:latin typeface="Roboto"/>
                <a:cs typeface="Roboto"/>
              </a:rPr>
              <a:t>вмес</a:t>
            </a:r>
            <a:r>
              <a:rPr dirty="0" sz="2200" spc="-60">
                <a:solidFill>
                  <a:srgbClr val="424242"/>
                </a:solidFill>
                <a:latin typeface="Roboto"/>
                <a:cs typeface="Roboto"/>
              </a:rPr>
              <a:t>т</a:t>
            </a:r>
            <a:r>
              <a:rPr dirty="0" sz="2200">
                <a:solidFill>
                  <a:srgbClr val="424242"/>
                </a:solidFill>
                <a:latin typeface="Roboto"/>
                <a:cs typeface="Roboto"/>
              </a:rPr>
              <a:t>о</a:t>
            </a:r>
            <a:r>
              <a:rPr dirty="0" sz="2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2200" spc="-10">
                <a:solidFill>
                  <a:srgbClr val="424242"/>
                </a:solidFill>
                <a:latin typeface="Roboto"/>
                <a:cs typeface="Roboto"/>
              </a:rPr>
              <a:t>750</a:t>
            </a:r>
            <a:r>
              <a:rPr dirty="0" sz="2200" spc="-5">
                <a:solidFill>
                  <a:srgbClr val="424242"/>
                </a:solidFill>
                <a:latin typeface="Roboto"/>
                <a:cs typeface="Roboto"/>
              </a:rPr>
              <a:t>0</a:t>
            </a:r>
            <a:r>
              <a:rPr dirty="0" sz="22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2200" spc="-35">
                <a:solidFill>
                  <a:srgbClr val="424242"/>
                </a:solidFill>
                <a:latin typeface="Roboto"/>
                <a:cs typeface="Roboto"/>
              </a:rPr>
              <a:t>р</a:t>
            </a:r>
            <a:r>
              <a:rPr dirty="0" sz="2200" spc="-40">
                <a:solidFill>
                  <a:srgbClr val="424242"/>
                </a:solidFill>
                <a:latin typeface="Roboto"/>
                <a:cs typeface="Roboto"/>
              </a:rPr>
              <a:t>у</a:t>
            </a:r>
            <a:r>
              <a:rPr dirty="0" sz="2200" spc="-35">
                <a:solidFill>
                  <a:srgbClr val="424242"/>
                </a:solidFill>
                <a:latin typeface="Roboto"/>
                <a:cs typeface="Roboto"/>
              </a:rPr>
              <a:t>б</a:t>
            </a:r>
            <a:r>
              <a:rPr dirty="0" sz="22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2200" spc="-385">
                <a:solidFill>
                  <a:srgbClr val="424242"/>
                </a:solidFill>
                <a:latin typeface="Roboto"/>
                <a:cs typeface="Roboto"/>
              </a:rPr>
              <a:t>-</a:t>
            </a:r>
            <a:r>
              <a:rPr dirty="0" sz="2200" spc="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2200" spc="-35">
                <a:solidFill>
                  <a:srgbClr val="837163"/>
                </a:solidFill>
                <a:latin typeface="Roboto Lt"/>
                <a:cs typeface="Roboto Lt"/>
              </a:rPr>
              <a:t>д</a:t>
            </a:r>
            <a:r>
              <a:rPr dirty="0" sz="2200" spc="-30">
                <a:solidFill>
                  <a:srgbClr val="837163"/>
                </a:solidFill>
                <a:latin typeface="Roboto Lt"/>
                <a:cs typeface="Roboto Lt"/>
              </a:rPr>
              <a:t>о</a:t>
            </a:r>
            <a:r>
              <a:rPr dirty="0" sz="2200" spc="-5">
                <a:solidFill>
                  <a:srgbClr val="837163"/>
                </a:solidFill>
                <a:latin typeface="Roboto Lt"/>
                <a:cs typeface="Roboto Lt"/>
              </a:rPr>
              <a:t> 2</a:t>
            </a:r>
            <a:r>
              <a:rPr dirty="0" sz="2200">
                <a:solidFill>
                  <a:srgbClr val="837163"/>
                </a:solidFill>
                <a:latin typeface="Roboto Lt"/>
                <a:cs typeface="Roboto Lt"/>
              </a:rPr>
              <a:t>0</a:t>
            </a:r>
            <a:r>
              <a:rPr dirty="0" sz="22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10">
                <a:solidFill>
                  <a:srgbClr val="837163"/>
                </a:solidFill>
                <a:latin typeface="Roboto Lt"/>
                <a:cs typeface="Roboto Lt"/>
              </a:rPr>
              <a:t>сентя</a:t>
            </a:r>
            <a:r>
              <a:rPr dirty="0" sz="2200" spc="-25">
                <a:solidFill>
                  <a:srgbClr val="837163"/>
                </a:solidFill>
                <a:latin typeface="Roboto Lt"/>
                <a:cs typeface="Roboto Lt"/>
              </a:rPr>
              <a:t>б</a:t>
            </a:r>
            <a:r>
              <a:rPr dirty="0" sz="2200" spc="-25">
                <a:solidFill>
                  <a:srgbClr val="837163"/>
                </a:solidFill>
                <a:latin typeface="Roboto Lt"/>
                <a:cs typeface="Roboto Lt"/>
              </a:rPr>
              <a:t>ря</a:t>
            </a:r>
            <a:endParaRPr sz="22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276288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70"/>
              <a:t>Как</a:t>
            </a:r>
            <a:r>
              <a:rPr dirty="0" spc="100"/>
              <a:t> </a:t>
            </a:r>
            <a:r>
              <a:rPr dirty="0" spc="165"/>
              <a:t>оплатить?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943574" y="1552183"/>
            <a:ext cx="2726055" cy="656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30">
                <a:solidFill>
                  <a:srgbClr val="424242"/>
                </a:solidFill>
                <a:latin typeface="Roboto"/>
                <a:cs typeface="Roboto"/>
              </a:rPr>
              <a:t>Заполните </a:t>
            </a:r>
            <a:r>
              <a:rPr dirty="0" sz="1800">
                <a:solidFill>
                  <a:srgbClr val="424242"/>
                </a:solidFill>
                <a:latin typeface="Roboto"/>
                <a:cs typeface="Roboto"/>
              </a:rPr>
              <a:t>ваши 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данные: </a:t>
            </a:r>
            <a:r>
              <a:rPr dirty="0" sz="1800" spc="-434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5">
                <a:solidFill>
                  <a:srgbClr val="424242"/>
                </a:solidFill>
                <a:latin typeface="Roboto"/>
                <a:cs typeface="Roboto"/>
              </a:rPr>
              <a:t>номер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50">
                <a:solidFill>
                  <a:srgbClr val="424242"/>
                </a:solidFill>
                <a:latin typeface="Roboto"/>
                <a:cs typeface="Roboto"/>
              </a:rPr>
              <a:t>телефона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15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email</a:t>
            </a:r>
            <a:endParaRPr sz="1800">
              <a:latin typeface="Roboto"/>
              <a:cs typeface="Roboto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62675" y="1016800"/>
            <a:ext cx="4267200" cy="3848100"/>
            <a:chOff x="362675" y="1016800"/>
            <a:chExt cx="4267200" cy="384810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675" y="1016800"/>
              <a:ext cx="4266600" cy="38478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19824" y="1054900"/>
              <a:ext cx="4152900" cy="3733800"/>
            </a:xfrm>
            <a:custGeom>
              <a:avLst/>
              <a:gdLst/>
              <a:ahLst/>
              <a:cxnLst/>
              <a:rect l="l" t="t" r="r" b="b"/>
              <a:pathLst>
                <a:path w="4152900" h="3733800">
                  <a:moveTo>
                    <a:pt x="4007066" y="3733499"/>
                  </a:moveTo>
                  <a:lnTo>
                    <a:pt x="145233" y="3733499"/>
                  </a:lnTo>
                  <a:lnTo>
                    <a:pt x="99328" y="3726095"/>
                  </a:lnTo>
                  <a:lnTo>
                    <a:pt x="59460" y="3705478"/>
                  </a:lnTo>
                  <a:lnTo>
                    <a:pt x="28021" y="3674039"/>
                  </a:lnTo>
                  <a:lnTo>
                    <a:pt x="7404" y="3634171"/>
                  </a:lnTo>
                  <a:lnTo>
                    <a:pt x="0" y="3588266"/>
                  </a:lnTo>
                  <a:lnTo>
                    <a:pt x="0" y="145233"/>
                  </a:lnTo>
                  <a:lnTo>
                    <a:pt x="7404" y="99328"/>
                  </a:lnTo>
                  <a:lnTo>
                    <a:pt x="28021" y="59460"/>
                  </a:lnTo>
                  <a:lnTo>
                    <a:pt x="59460" y="28021"/>
                  </a:lnTo>
                  <a:lnTo>
                    <a:pt x="99328" y="7404"/>
                  </a:lnTo>
                  <a:lnTo>
                    <a:pt x="145233" y="0"/>
                  </a:lnTo>
                  <a:lnTo>
                    <a:pt x="4007066" y="0"/>
                  </a:lnTo>
                  <a:lnTo>
                    <a:pt x="4062645" y="11055"/>
                  </a:lnTo>
                  <a:lnTo>
                    <a:pt x="4109761" y="42537"/>
                  </a:lnTo>
                  <a:lnTo>
                    <a:pt x="4141244" y="89654"/>
                  </a:lnTo>
                  <a:lnTo>
                    <a:pt x="4152299" y="145233"/>
                  </a:lnTo>
                  <a:lnTo>
                    <a:pt x="4152299" y="3588266"/>
                  </a:lnTo>
                  <a:lnTo>
                    <a:pt x="4144895" y="3634171"/>
                  </a:lnTo>
                  <a:lnTo>
                    <a:pt x="4124278" y="3674039"/>
                  </a:lnTo>
                  <a:lnTo>
                    <a:pt x="4092839" y="3705478"/>
                  </a:lnTo>
                  <a:lnTo>
                    <a:pt x="4052971" y="3726095"/>
                  </a:lnTo>
                  <a:lnTo>
                    <a:pt x="4007066" y="373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4943574" y="4327556"/>
            <a:ext cx="30384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424242"/>
                </a:solidFill>
                <a:latin typeface="Roboto"/>
                <a:cs typeface="Roboto"/>
              </a:rPr>
              <a:t>Нажмите</a:t>
            </a:r>
            <a:r>
              <a:rPr dirty="0" sz="1800" spc="-3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кнопку</a:t>
            </a:r>
            <a:r>
              <a:rPr dirty="0" sz="18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30">
                <a:solidFill>
                  <a:srgbClr val="424242"/>
                </a:solidFill>
                <a:latin typeface="Roboto"/>
                <a:cs typeface="Roboto"/>
              </a:rPr>
              <a:t>“Оплатить”</a:t>
            </a:r>
            <a:endParaRPr sz="1800">
              <a:latin typeface="Roboto"/>
              <a:cs typeface="Roboto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56200" y="1054849"/>
            <a:ext cx="7980680" cy="3733800"/>
            <a:chOff x="556200" y="1054849"/>
            <a:chExt cx="7980680" cy="373380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2225" y="1054849"/>
              <a:ext cx="3777624" cy="373343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65725" y="1511596"/>
              <a:ext cx="7961630" cy="3239135"/>
            </a:xfrm>
            <a:custGeom>
              <a:avLst/>
              <a:gdLst/>
              <a:ahLst/>
              <a:cxnLst/>
              <a:rect l="l" t="t" r="r" b="b"/>
              <a:pathLst>
                <a:path w="7961630" h="3239135">
                  <a:moveTo>
                    <a:pt x="0" y="45680"/>
                  </a:moveTo>
                  <a:lnTo>
                    <a:pt x="3589" y="27899"/>
                  </a:lnTo>
                  <a:lnTo>
                    <a:pt x="13379" y="13379"/>
                  </a:lnTo>
                  <a:lnTo>
                    <a:pt x="27899" y="3589"/>
                  </a:lnTo>
                  <a:lnTo>
                    <a:pt x="45680" y="0"/>
                  </a:lnTo>
                  <a:lnTo>
                    <a:pt x="7915719" y="0"/>
                  </a:lnTo>
                  <a:lnTo>
                    <a:pt x="7953725" y="20337"/>
                  </a:lnTo>
                  <a:lnTo>
                    <a:pt x="7961399" y="45680"/>
                  </a:lnTo>
                  <a:lnTo>
                    <a:pt x="7961399" y="783219"/>
                  </a:lnTo>
                  <a:lnTo>
                    <a:pt x="7957810" y="801000"/>
                  </a:lnTo>
                  <a:lnTo>
                    <a:pt x="7948020" y="815520"/>
                  </a:lnTo>
                  <a:lnTo>
                    <a:pt x="7933500" y="825310"/>
                  </a:lnTo>
                  <a:lnTo>
                    <a:pt x="7915719" y="828900"/>
                  </a:lnTo>
                  <a:lnTo>
                    <a:pt x="45680" y="828900"/>
                  </a:lnTo>
                  <a:lnTo>
                    <a:pt x="27899" y="825310"/>
                  </a:lnTo>
                  <a:lnTo>
                    <a:pt x="13379" y="815520"/>
                  </a:lnTo>
                  <a:lnTo>
                    <a:pt x="3589" y="801000"/>
                  </a:lnTo>
                  <a:lnTo>
                    <a:pt x="0" y="783219"/>
                  </a:lnTo>
                  <a:lnTo>
                    <a:pt x="0" y="45680"/>
                  </a:lnTo>
                  <a:close/>
                </a:path>
                <a:path w="7961630" h="3239135">
                  <a:moveTo>
                    <a:pt x="0" y="2787372"/>
                  </a:moveTo>
                  <a:lnTo>
                    <a:pt x="2068" y="2777127"/>
                  </a:lnTo>
                  <a:lnTo>
                    <a:pt x="7709" y="2768761"/>
                  </a:lnTo>
                  <a:lnTo>
                    <a:pt x="16075" y="2763120"/>
                  </a:lnTo>
                  <a:lnTo>
                    <a:pt x="26320" y="2761052"/>
                  </a:lnTo>
                  <a:lnTo>
                    <a:pt x="7935079" y="2761052"/>
                  </a:lnTo>
                  <a:lnTo>
                    <a:pt x="7942059" y="2761052"/>
                  </a:lnTo>
                  <a:lnTo>
                    <a:pt x="7948754" y="2763825"/>
                  </a:lnTo>
                  <a:lnTo>
                    <a:pt x="7953690" y="2768761"/>
                  </a:lnTo>
                  <a:lnTo>
                    <a:pt x="7958626" y="2773697"/>
                  </a:lnTo>
                  <a:lnTo>
                    <a:pt x="7961399" y="2780391"/>
                  </a:lnTo>
                  <a:lnTo>
                    <a:pt x="7961399" y="2787372"/>
                  </a:lnTo>
                  <a:lnTo>
                    <a:pt x="7961399" y="3212331"/>
                  </a:lnTo>
                  <a:lnTo>
                    <a:pt x="7959331" y="3222576"/>
                  </a:lnTo>
                  <a:lnTo>
                    <a:pt x="7953690" y="3230943"/>
                  </a:lnTo>
                  <a:lnTo>
                    <a:pt x="7945324" y="3236583"/>
                  </a:lnTo>
                  <a:lnTo>
                    <a:pt x="7935079" y="3238652"/>
                  </a:lnTo>
                  <a:lnTo>
                    <a:pt x="26320" y="3238652"/>
                  </a:lnTo>
                  <a:lnTo>
                    <a:pt x="16075" y="3236583"/>
                  </a:lnTo>
                  <a:lnTo>
                    <a:pt x="7709" y="3230943"/>
                  </a:lnTo>
                  <a:lnTo>
                    <a:pt x="2068" y="3222576"/>
                  </a:lnTo>
                  <a:lnTo>
                    <a:pt x="0" y="3212331"/>
                  </a:lnTo>
                  <a:lnTo>
                    <a:pt x="0" y="2787372"/>
                  </a:lnTo>
                  <a:close/>
                </a:path>
              </a:pathLst>
            </a:custGeom>
            <a:ln w="19049">
              <a:solidFill>
                <a:srgbClr val="B19E8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634619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70"/>
              <a:t>Как</a:t>
            </a:r>
            <a:r>
              <a:rPr dirty="0" spc="135"/>
              <a:t> </a:t>
            </a:r>
            <a:r>
              <a:rPr dirty="0" spc="80"/>
              <a:t>оплатить,</a:t>
            </a:r>
            <a:r>
              <a:rPr dirty="0" spc="135"/>
              <a:t> </a:t>
            </a:r>
            <a:r>
              <a:rPr dirty="0" spc="95"/>
              <a:t>если</a:t>
            </a:r>
            <a:r>
              <a:rPr dirty="0" spc="135"/>
              <a:t> </a:t>
            </a:r>
            <a:r>
              <a:rPr dirty="0" spc="140"/>
              <a:t>вы </a:t>
            </a:r>
            <a:r>
              <a:rPr dirty="0" spc="135"/>
              <a:t>из </a:t>
            </a:r>
            <a:r>
              <a:rPr dirty="0" spc="155"/>
              <a:t>России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62675" y="1016800"/>
            <a:ext cx="4267200" cy="3848100"/>
            <a:chOff x="362675" y="1016800"/>
            <a:chExt cx="4267200" cy="38481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675" y="1016800"/>
              <a:ext cx="4266600" cy="384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19824" y="1054900"/>
              <a:ext cx="4152900" cy="3733800"/>
            </a:xfrm>
            <a:custGeom>
              <a:avLst/>
              <a:gdLst/>
              <a:ahLst/>
              <a:cxnLst/>
              <a:rect l="l" t="t" r="r" b="b"/>
              <a:pathLst>
                <a:path w="4152900" h="3733800">
                  <a:moveTo>
                    <a:pt x="4007066" y="3733499"/>
                  </a:moveTo>
                  <a:lnTo>
                    <a:pt x="145233" y="3733499"/>
                  </a:lnTo>
                  <a:lnTo>
                    <a:pt x="99328" y="3726095"/>
                  </a:lnTo>
                  <a:lnTo>
                    <a:pt x="59460" y="3705478"/>
                  </a:lnTo>
                  <a:lnTo>
                    <a:pt x="28021" y="3674039"/>
                  </a:lnTo>
                  <a:lnTo>
                    <a:pt x="7404" y="3634171"/>
                  </a:lnTo>
                  <a:lnTo>
                    <a:pt x="0" y="3588266"/>
                  </a:lnTo>
                  <a:lnTo>
                    <a:pt x="0" y="145233"/>
                  </a:lnTo>
                  <a:lnTo>
                    <a:pt x="7404" y="99328"/>
                  </a:lnTo>
                  <a:lnTo>
                    <a:pt x="28021" y="59460"/>
                  </a:lnTo>
                  <a:lnTo>
                    <a:pt x="59460" y="28021"/>
                  </a:lnTo>
                  <a:lnTo>
                    <a:pt x="99328" y="7404"/>
                  </a:lnTo>
                  <a:lnTo>
                    <a:pt x="145233" y="0"/>
                  </a:lnTo>
                  <a:lnTo>
                    <a:pt x="4007066" y="0"/>
                  </a:lnTo>
                  <a:lnTo>
                    <a:pt x="4062645" y="11055"/>
                  </a:lnTo>
                  <a:lnTo>
                    <a:pt x="4109761" y="42537"/>
                  </a:lnTo>
                  <a:lnTo>
                    <a:pt x="4141244" y="89654"/>
                  </a:lnTo>
                  <a:lnTo>
                    <a:pt x="4152299" y="145233"/>
                  </a:lnTo>
                  <a:lnTo>
                    <a:pt x="4152299" y="3588266"/>
                  </a:lnTo>
                  <a:lnTo>
                    <a:pt x="4144895" y="3634171"/>
                  </a:lnTo>
                  <a:lnTo>
                    <a:pt x="4124278" y="3674039"/>
                  </a:lnTo>
                  <a:lnTo>
                    <a:pt x="4092839" y="3705478"/>
                  </a:lnTo>
                  <a:lnTo>
                    <a:pt x="4052971" y="3726095"/>
                  </a:lnTo>
                  <a:lnTo>
                    <a:pt x="4007066" y="373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924" y="1244855"/>
              <a:ext cx="3520109" cy="338345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70525" y="2161500"/>
              <a:ext cx="3253104" cy="408305"/>
            </a:xfrm>
            <a:custGeom>
              <a:avLst/>
              <a:gdLst/>
              <a:ahLst/>
              <a:cxnLst/>
              <a:rect l="l" t="t" r="r" b="b"/>
              <a:pathLst>
                <a:path w="3253104" h="408305">
                  <a:moveTo>
                    <a:pt x="0" y="81976"/>
                  </a:moveTo>
                  <a:lnTo>
                    <a:pt x="6442" y="50067"/>
                  </a:lnTo>
                  <a:lnTo>
                    <a:pt x="24010" y="24010"/>
                  </a:lnTo>
                  <a:lnTo>
                    <a:pt x="50067" y="6442"/>
                  </a:lnTo>
                  <a:lnTo>
                    <a:pt x="81976" y="0"/>
                  </a:lnTo>
                  <a:lnTo>
                    <a:pt x="3170923" y="0"/>
                  </a:lnTo>
                  <a:lnTo>
                    <a:pt x="3216404" y="13772"/>
                  </a:lnTo>
                  <a:lnTo>
                    <a:pt x="3246659" y="50605"/>
                  </a:lnTo>
                  <a:lnTo>
                    <a:pt x="3252899" y="81976"/>
                  </a:lnTo>
                  <a:lnTo>
                    <a:pt x="3252899" y="325723"/>
                  </a:lnTo>
                  <a:lnTo>
                    <a:pt x="3246457" y="357632"/>
                  </a:lnTo>
                  <a:lnTo>
                    <a:pt x="3228889" y="383689"/>
                  </a:lnTo>
                  <a:lnTo>
                    <a:pt x="3202832" y="401257"/>
                  </a:lnTo>
                  <a:lnTo>
                    <a:pt x="3170923" y="407699"/>
                  </a:lnTo>
                  <a:lnTo>
                    <a:pt x="81976" y="407699"/>
                  </a:lnTo>
                  <a:lnTo>
                    <a:pt x="50067" y="401257"/>
                  </a:lnTo>
                  <a:lnTo>
                    <a:pt x="24010" y="383689"/>
                  </a:lnTo>
                  <a:lnTo>
                    <a:pt x="6442" y="357632"/>
                  </a:lnTo>
                  <a:lnTo>
                    <a:pt x="0" y="325723"/>
                  </a:lnTo>
                  <a:lnTo>
                    <a:pt x="0" y="81976"/>
                  </a:lnTo>
                  <a:close/>
                </a:path>
              </a:pathLst>
            </a:custGeom>
            <a:ln w="19049">
              <a:solidFill>
                <a:srgbClr val="B19E8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907275" y="1951308"/>
            <a:ext cx="3921125" cy="65659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Перейдите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к</a:t>
            </a:r>
            <a:r>
              <a:rPr dirty="0" sz="18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оплате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35">
                <a:solidFill>
                  <a:srgbClr val="424242"/>
                </a:solidFill>
                <a:latin typeface="Roboto"/>
                <a:cs typeface="Roboto"/>
              </a:rPr>
              <a:t>заказа</a:t>
            </a:r>
            <a:endParaRPr sz="18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1800" spc="15">
                <a:solidFill>
                  <a:srgbClr val="424242"/>
                </a:solidFill>
                <a:latin typeface="Roboto"/>
                <a:cs typeface="Roboto"/>
              </a:rPr>
              <a:t>и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выберите 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оплату</a:t>
            </a:r>
            <a:r>
              <a:rPr dirty="0" sz="180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25">
                <a:solidFill>
                  <a:srgbClr val="837163"/>
                </a:solidFill>
                <a:latin typeface="Roboto Lt"/>
                <a:cs typeface="Roboto Lt"/>
              </a:rPr>
              <a:t>картой</a:t>
            </a:r>
            <a:r>
              <a:rPr dirty="0" sz="18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800" spc="-5">
                <a:solidFill>
                  <a:srgbClr val="837163"/>
                </a:solidFill>
                <a:latin typeface="Roboto Lt"/>
                <a:cs typeface="Roboto Lt"/>
              </a:rPr>
              <a:t>банка</a:t>
            </a:r>
            <a:r>
              <a:rPr dirty="0" sz="18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800" spc="65">
                <a:solidFill>
                  <a:srgbClr val="837163"/>
                </a:solidFill>
                <a:latin typeface="Roboto Lt"/>
                <a:cs typeface="Roboto Lt"/>
              </a:rPr>
              <a:t>РФ</a:t>
            </a:r>
            <a:endParaRPr sz="1800">
              <a:latin typeface="Roboto Lt"/>
              <a:cs typeface="Roboto L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4325" y="2653550"/>
            <a:ext cx="8122920" cy="1773555"/>
          </a:xfrm>
          <a:custGeom>
            <a:avLst/>
            <a:gdLst/>
            <a:ahLst/>
            <a:cxnLst/>
            <a:rect l="l" t="t" r="r" b="b"/>
            <a:pathLst>
              <a:path w="8122920" h="1773554">
                <a:moveTo>
                  <a:pt x="0" y="62952"/>
                </a:moveTo>
                <a:lnTo>
                  <a:pt x="4947" y="38448"/>
                </a:lnTo>
                <a:lnTo>
                  <a:pt x="18438" y="18438"/>
                </a:lnTo>
                <a:lnTo>
                  <a:pt x="38448" y="4947"/>
                </a:lnTo>
                <a:lnTo>
                  <a:pt x="62952" y="0"/>
                </a:lnTo>
                <a:lnTo>
                  <a:pt x="8059847" y="0"/>
                </a:lnTo>
                <a:lnTo>
                  <a:pt x="8104361" y="18438"/>
                </a:lnTo>
                <a:lnTo>
                  <a:pt x="8122799" y="62952"/>
                </a:lnTo>
                <a:lnTo>
                  <a:pt x="8122799" y="1710347"/>
                </a:lnTo>
                <a:lnTo>
                  <a:pt x="8117852" y="1734851"/>
                </a:lnTo>
                <a:lnTo>
                  <a:pt x="8104361" y="1754861"/>
                </a:lnTo>
                <a:lnTo>
                  <a:pt x="8084351" y="1768352"/>
                </a:lnTo>
                <a:lnTo>
                  <a:pt x="8059847" y="1773299"/>
                </a:lnTo>
                <a:lnTo>
                  <a:pt x="62952" y="1773299"/>
                </a:lnTo>
                <a:lnTo>
                  <a:pt x="38448" y="1768352"/>
                </a:lnTo>
                <a:lnTo>
                  <a:pt x="18438" y="1754861"/>
                </a:lnTo>
                <a:lnTo>
                  <a:pt x="4947" y="1734851"/>
                </a:lnTo>
                <a:lnTo>
                  <a:pt x="0" y="1710347"/>
                </a:lnTo>
                <a:lnTo>
                  <a:pt x="0" y="62952"/>
                </a:lnTo>
                <a:close/>
              </a:path>
            </a:pathLst>
          </a:custGeom>
          <a:ln w="19049">
            <a:solidFill>
              <a:srgbClr val="B19E8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943574" y="3404080"/>
            <a:ext cx="31248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>
                <a:solidFill>
                  <a:srgbClr val="424242"/>
                </a:solidFill>
                <a:latin typeface="Roboto"/>
                <a:cs typeface="Roboto"/>
              </a:rPr>
              <a:t>Выберите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>
                <a:solidFill>
                  <a:srgbClr val="424242"/>
                </a:solidFill>
                <a:latin typeface="Roboto"/>
                <a:cs typeface="Roboto"/>
              </a:rPr>
              <a:t>нужный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тип </a:t>
            </a:r>
            <a:r>
              <a:rPr dirty="0" sz="1800" spc="-45">
                <a:solidFill>
                  <a:srgbClr val="424242"/>
                </a:solidFill>
                <a:latin typeface="Roboto"/>
                <a:cs typeface="Roboto"/>
              </a:rPr>
              <a:t>карты</a:t>
            </a:r>
            <a:endParaRPr sz="1800">
              <a:latin typeface="Roboto"/>
              <a:cs typeface="Robot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692023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70"/>
              <a:t>Как</a:t>
            </a:r>
            <a:r>
              <a:rPr dirty="0" spc="135"/>
              <a:t> </a:t>
            </a:r>
            <a:r>
              <a:rPr dirty="0" spc="80"/>
              <a:t>оплатить,</a:t>
            </a:r>
            <a:r>
              <a:rPr dirty="0" spc="140"/>
              <a:t> </a:t>
            </a:r>
            <a:r>
              <a:rPr dirty="0" spc="95"/>
              <a:t>если</a:t>
            </a:r>
            <a:r>
              <a:rPr dirty="0" spc="140"/>
              <a:t> вы</a:t>
            </a:r>
            <a:r>
              <a:rPr dirty="0" spc="135"/>
              <a:t> </a:t>
            </a:r>
            <a:r>
              <a:rPr dirty="0" spc="75"/>
              <a:t>не</a:t>
            </a:r>
            <a:r>
              <a:rPr dirty="0" spc="140"/>
              <a:t> </a:t>
            </a:r>
            <a:r>
              <a:rPr dirty="0" spc="135"/>
              <a:t>из</a:t>
            </a:r>
            <a:r>
              <a:rPr dirty="0" spc="140"/>
              <a:t> </a:t>
            </a:r>
            <a:r>
              <a:rPr dirty="0" spc="155"/>
              <a:t>России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9" name="object 9"/>
          <p:cNvGrpSpPr/>
          <p:nvPr/>
        </p:nvGrpSpPr>
        <p:grpSpPr>
          <a:xfrm>
            <a:off x="362675" y="1016800"/>
            <a:ext cx="4267200" cy="3848100"/>
            <a:chOff x="362675" y="1016800"/>
            <a:chExt cx="4267200" cy="38481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675" y="1016800"/>
              <a:ext cx="4266600" cy="384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19824" y="1054900"/>
              <a:ext cx="4152900" cy="3733800"/>
            </a:xfrm>
            <a:custGeom>
              <a:avLst/>
              <a:gdLst/>
              <a:ahLst/>
              <a:cxnLst/>
              <a:rect l="l" t="t" r="r" b="b"/>
              <a:pathLst>
                <a:path w="4152900" h="3733800">
                  <a:moveTo>
                    <a:pt x="4007066" y="3733499"/>
                  </a:moveTo>
                  <a:lnTo>
                    <a:pt x="145233" y="3733499"/>
                  </a:lnTo>
                  <a:lnTo>
                    <a:pt x="99328" y="3726095"/>
                  </a:lnTo>
                  <a:lnTo>
                    <a:pt x="59460" y="3705478"/>
                  </a:lnTo>
                  <a:lnTo>
                    <a:pt x="28021" y="3674039"/>
                  </a:lnTo>
                  <a:lnTo>
                    <a:pt x="7404" y="3634171"/>
                  </a:lnTo>
                  <a:lnTo>
                    <a:pt x="0" y="3588266"/>
                  </a:lnTo>
                  <a:lnTo>
                    <a:pt x="0" y="145233"/>
                  </a:lnTo>
                  <a:lnTo>
                    <a:pt x="7404" y="99328"/>
                  </a:lnTo>
                  <a:lnTo>
                    <a:pt x="28021" y="59460"/>
                  </a:lnTo>
                  <a:lnTo>
                    <a:pt x="59460" y="28021"/>
                  </a:lnTo>
                  <a:lnTo>
                    <a:pt x="99328" y="7404"/>
                  </a:lnTo>
                  <a:lnTo>
                    <a:pt x="145233" y="0"/>
                  </a:lnTo>
                  <a:lnTo>
                    <a:pt x="4007066" y="0"/>
                  </a:lnTo>
                  <a:lnTo>
                    <a:pt x="4062645" y="11055"/>
                  </a:lnTo>
                  <a:lnTo>
                    <a:pt x="4109761" y="42537"/>
                  </a:lnTo>
                  <a:lnTo>
                    <a:pt x="4141244" y="89654"/>
                  </a:lnTo>
                  <a:lnTo>
                    <a:pt x="4152299" y="145233"/>
                  </a:lnTo>
                  <a:lnTo>
                    <a:pt x="4152299" y="3588266"/>
                  </a:lnTo>
                  <a:lnTo>
                    <a:pt x="4144895" y="3634171"/>
                  </a:lnTo>
                  <a:lnTo>
                    <a:pt x="4124278" y="3674039"/>
                  </a:lnTo>
                  <a:lnTo>
                    <a:pt x="4092839" y="3705478"/>
                  </a:lnTo>
                  <a:lnTo>
                    <a:pt x="4052971" y="3726095"/>
                  </a:lnTo>
                  <a:lnTo>
                    <a:pt x="4007066" y="37334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923" y="1244855"/>
              <a:ext cx="3520108" cy="338344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70525" y="2865442"/>
              <a:ext cx="3253104" cy="408305"/>
            </a:xfrm>
            <a:custGeom>
              <a:avLst/>
              <a:gdLst/>
              <a:ahLst/>
              <a:cxnLst/>
              <a:rect l="l" t="t" r="r" b="b"/>
              <a:pathLst>
                <a:path w="3253104" h="408304">
                  <a:moveTo>
                    <a:pt x="0" y="81976"/>
                  </a:moveTo>
                  <a:lnTo>
                    <a:pt x="6442" y="50067"/>
                  </a:lnTo>
                  <a:lnTo>
                    <a:pt x="24010" y="24010"/>
                  </a:lnTo>
                  <a:lnTo>
                    <a:pt x="50067" y="6442"/>
                  </a:lnTo>
                  <a:lnTo>
                    <a:pt x="81976" y="0"/>
                  </a:lnTo>
                  <a:lnTo>
                    <a:pt x="3170923" y="0"/>
                  </a:lnTo>
                  <a:lnTo>
                    <a:pt x="3216404" y="13773"/>
                  </a:lnTo>
                  <a:lnTo>
                    <a:pt x="3246659" y="50605"/>
                  </a:lnTo>
                  <a:lnTo>
                    <a:pt x="3252899" y="81976"/>
                  </a:lnTo>
                  <a:lnTo>
                    <a:pt x="3252899" y="325723"/>
                  </a:lnTo>
                  <a:lnTo>
                    <a:pt x="3246457" y="357632"/>
                  </a:lnTo>
                  <a:lnTo>
                    <a:pt x="3228889" y="383689"/>
                  </a:lnTo>
                  <a:lnTo>
                    <a:pt x="3202832" y="401257"/>
                  </a:lnTo>
                  <a:lnTo>
                    <a:pt x="3170923" y="407699"/>
                  </a:lnTo>
                  <a:lnTo>
                    <a:pt x="81976" y="407699"/>
                  </a:lnTo>
                  <a:lnTo>
                    <a:pt x="50067" y="401257"/>
                  </a:lnTo>
                  <a:lnTo>
                    <a:pt x="24010" y="383689"/>
                  </a:lnTo>
                  <a:lnTo>
                    <a:pt x="6442" y="357632"/>
                  </a:lnTo>
                  <a:lnTo>
                    <a:pt x="0" y="325723"/>
                  </a:lnTo>
                  <a:lnTo>
                    <a:pt x="0" y="81976"/>
                  </a:lnTo>
                  <a:close/>
                </a:path>
              </a:pathLst>
            </a:custGeom>
            <a:ln w="19049">
              <a:solidFill>
                <a:srgbClr val="B19E8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4907275" y="2713308"/>
            <a:ext cx="3352800" cy="656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100"/>
              </a:spcBef>
            </a:pP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Перейдите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к</a:t>
            </a:r>
            <a:r>
              <a:rPr dirty="0" sz="18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оплате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30">
                <a:solidFill>
                  <a:srgbClr val="424242"/>
                </a:solidFill>
                <a:latin typeface="Roboto"/>
                <a:cs typeface="Roboto"/>
              </a:rPr>
              <a:t>заказа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15">
                <a:solidFill>
                  <a:srgbClr val="424242"/>
                </a:solidFill>
                <a:latin typeface="Roboto"/>
                <a:cs typeface="Roboto"/>
              </a:rPr>
              <a:t>и </a:t>
            </a:r>
            <a:r>
              <a:rPr dirty="0" sz="1800" spc="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20">
                <a:solidFill>
                  <a:srgbClr val="424242"/>
                </a:solidFill>
                <a:latin typeface="Roboto"/>
                <a:cs typeface="Roboto"/>
              </a:rPr>
              <a:t>выберите</a:t>
            </a:r>
            <a:r>
              <a:rPr dirty="0" sz="1800" spc="-2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15">
                <a:solidFill>
                  <a:srgbClr val="424242"/>
                </a:solidFill>
                <a:latin typeface="Roboto"/>
                <a:cs typeface="Roboto"/>
              </a:rPr>
              <a:t>оплату</a:t>
            </a:r>
            <a:r>
              <a:rPr dirty="0" sz="18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800" spc="-25">
                <a:solidFill>
                  <a:srgbClr val="837163"/>
                </a:solidFill>
                <a:latin typeface="Roboto Lt"/>
                <a:cs typeface="Roboto Lt"/>
              </a:rPr>
              <a:t>картой</a:t>
            </a:r>
            <a:r>
              <a:rPr dirty="0" sz="18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800" spc="15">
                <a:solidFill>
                  <a:srgbClr val="837163"/>
                </a:solidFill>
                <a:latin typeface="Roboto Lt"/>
                <a:cs typeface="Roboto Lt"/>
              </a:rPr>
              <a:t>не</a:t>
            </a:r>
            <a:r>
              <a:rPr dirty="0" sz="18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1800" spc="65">
                <a:solidFill>
                  <a:srgbClr val="837163"/>
                </a:solidFill>
                <a:latin typeface="Roboto Lt"/>
                <a:cs typeface="Roboto Lt"/>
              </a:rPr>
              <a:t>РФ</a:t>
            </a:r>
            <a:endParaRPr sz="18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953787" y="115962"/>
            <a:ext cx="4167504" cy="4930775"/>
            <a:chOff x="4953787" y="115962"/>
            <a:chExt cx="4167504" cy="4930775"/>
          </a:xfrm>
        </p:grpSpPr>
        <p:sp>
          <p:nvSpPr>
            <p:cNvPr id="5" name="object 5"/>
            <p:cNvSpPr/>
            <p:nvPr/>
          </p:nvSpPr>
          <p:spPr>
            <a:xfrm>
              <a:off x="5657848" y="4987586"/>
              <a:ext cx="3463290" cy="5080"/>
            </a:xfrm>
            <a:custGeom>
              <a:avLst/>
              <a:gdLst/>
              <a:ahLst/>
              <a:cxnLst/>
              <a:rect l="l" t="t" r="r" b="b"/>
              <a:pathLst>
                <a:path w="3463290" h="5079">
                  <a:moveTo>
                    <a:pt x="346324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3463247" y="0"/>
                  </a:lnTo>
                  <a:lnTo>
                    <a:pt x="346324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787" y="115962"/>
              <a:ext cx="3848025" cy="493032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15699" y="158825"/>
              <a:ext cx="3724275" cy="4806950"/>
            </a:xfrm>
            <a:custGeom>
              <a:avLst/>
              <a:gdLst/>
              <a:ahLst/>
              <a:cxnLst/>
              <a:rect l="l" t="t" r="r" b="b"/>
              <a:pathLst>
                <a:path w="3724275" h="4806950">
                  <a:moveTo>
                    <a:pt x="440013" y="4806494"/>
                  </a:moveTo>
                  <a:lnTo>
                    <a:pt x="620699" y="4574999"/>
                  </a:lnTo>
                  <a:lnTo>
                    <a:pt x="0" y="4574999"/>
                  </a:lnTo>
                  <a:lnTo>
                    <a:pt x="0" y="0"/>
                  </a:lnTo>
                  <a:lnTo>
                    <a:pt x="3724199" y="0"/>
                  </a:lnTo>
                  <a:lnTo>
                    <a:pt x="3724199" y="4574999"/>
                  </a:lnTo>
                  <a:lnTo>
                    <a:pt x="1551749" y="4574999"/>
                  </a:lnTo>
                  <a:lnTo>
                    <a:pt x="440013" y="480649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15699" y="158825"/>
              <a:ext cx="3724275" cy="4806950"/>
            </a:xfrm>
            <a:custGeom>
              <a:avLst/>
              <a:gdLst/>
              <a:ahLst/>
              <a:cxnLst/>
              <a:rect l="l" t="t" r="r" b="b"/>
              <a:pathLst>
                <a:path w="3724275" h="4806950">
                  <a:moveTo>
                    <a:pt x="0" y="0"/>
                  </a:moveTo>
                  <a:lnTo>
                    <a:pt x="620699" y="0"/>
                  </a:lnTo>
                  <a:lnTo>
                    <a:pt x="1551749" y="0"/>
                  </a:lnTo>
                  <a:lnTo>
                    <a:pt x="3724199" y="0"/>
                  </a:lnTo>
                  <a:lnTo>
                    <a:pt x="3724199" y="2668749"/>
                  </a:lnTo>
                  <a:lnTo>
                    <a:pt x="3724199" y="3812499"/>
                  </a:lnTo>
                  <a:lnTo>
                    <a:pt x="3724199" y="4574999"/>
                  </a:lnTo>
                  <a:lnTo>
                    <a:pt x="1551749" y="4574999"/>
                  </a:lnTo>
                  <a:lnTo>
                    <a:pt x="440013" y="4806494"/>
                  </a:lnTo>
                  <a:lnTo>
                    <a:pt x="620699" y="4574999"/>
                  </a:lnTo>
                  <a:lnTo>
                    <a:pt x="0" y="4574999"/>
                  </a:lnTo>
                  <a:lnTo>
                    <a:pt x="0" y="3812499"/>
                  </a:lnTo>
                  <a:lnTo>
                    <a:pt x="0" y="26687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49182" y="302718"/>
              <a:ext cx="3463350" cy="430056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14800" y="165429"/>
            <a:ext cx="1529080" cy="58928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700" spc="210"/>
              <a:t>Кейсы</a:t>
            </a:r>
            <a:endParaRPr sz="3700"/>
          </a:p>
        </p:txBody>
      </p:sp>
      <p:grpSp>
        <p:nvGrpSpPr>
          <p:cNvPr id="11" name="object 11"/>
          <p:cNvGrpSpPr/>
          <p:nvPr/>
        </p:nvGrpSpPr>
        <p:grpSpPr>
          <a:xfrm>
            <a:off x="0" y="983294"/>
            <a:ext cx="4388485" cy="4009390"/>
            <a:chOff x="0" y="983294"/>
            <a:chExt cx="4388485" cy="4009390"/>
          </a:xfrm>
        </p:grpSpPr>
        <p:sp>
          <p:nvSpPr>
            <p:cNvPr id="12" name="object 12"/>
            <p:cNvSpPr/>
            <p:nvPr/>
          </p:nvSpPr>
          <p:spPr>
            <a:xfrm>
              <a:off x="0" y="4987586"/>
              <a:ext cx="3458845" cy="5080"/>
            </a:xfrm>
            <a:custGeom>
              <a:avLst/>
              <a:gdLst/>
              <a:ahLst/>
              <a:cxnLst/>
              <a:rect l="l" t="t" r="r" b="b"/>
              <a:pathLst>
                <a:path w="3458845" h="5079">
                  <a:moveTo>
                    <a:pt x="3458483" y="0"/>
                  </a:moveTo>
                  <a:lnTo>
                    <a:pt x="0" y="0"/>
                  </a:lnTo>
                  <a:lnTo>
                    <a:pt x="0" y="4760"/>
                  </a:lnTo>
                  <a:lnTo>
                    <a:pt x="3458483" y="4760"/>
                  </a:lnTo>
                  <a:lnTo>
                    <a:pt x="3458483" y="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7498" y="983294"/>
              <a:ext cx="3960513" cy="25420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9410" y="1026156"/>
              <a:ext cx="3837304" cy="2418715"/>
            </a:xfrm>
            <a:custGeom>
              <a:avLst/>
              <a:gdLst/>
              <a:ahLst/>
              <a:cxnLst/>
              <a:rect l="l" t="t" r="r" b="b"/>
              <a:pathLst>
                <a:path w="3837304" h="2418715">
                  <a:moveTo>
                    <a:pt x="534028" y="2418247"/>
                  </a:moveTo>
                  <a:lnTo>
                    <a:pt x="639448" y="2246753"/>
                  </a:lnTo>
                  <a:lnTo>
                    <a:pt x="0" y="2246753"/>
                  </a:lnTo>
                  <a:lnTo>
                    <a:pt x="0" y="0"/>
                  </a:lnTo>
                  <a:lnTo>
                    <a:pt x="3836687" y="0"/>
                  </a:lnTo>
                  <a:lnTo>
                    <a:pt x="3836687" y="2246753"/>
                  </a:lnTo>
                  <a:lnTo>
                    <a:pt x="1598619" y="2246753"/>
                  </a:lnTo>
                  <a:lnTo>
                    <a:pt x="534028" y="241824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9410" y="1026156"/>
              <a:ext cx="3837304" cy="2418715"/>
            </a:xfrm>
            <a:custGeom>
              <a:avLst/>
              <a:gdLst/>
              <a:ahLst/>
              <a:cxnLst/>
              <a:rect l="l" t="t" r="r" b="b"/>
              <a:pathLst>
                <a:path w="3837304" h="2418715">
                  <a:moveTo>
                    <a:pt x="0" y="0"/>
                  </a:moveTo>
                  <a:lnTo>
                    <a:pt x="639448" y="0"/>
                  </a:lnTo>
                  <a:lnTo>
                    <a:pt x="1598619" y="0"/>
                  </a:lnTo>
                  <a:lnTo>
                    <a:pt x="3836687" y="0"/>
                  </a:lnTo>
                  <a:lnTo>
                    <a:pt x="3836687" y="1310605"/>
                  </a:lnTo>
                  <a:lnTo>
                    <a:pt x="3836687" y="1872294"/>
                  </a:lnTo>
                  <a:lnTo>
                    <a:pt x="3836687" y="2246753"/>
                  </a:lnTo>
                  <a:lnTo>
                    <a:pt x="1598619" y="2246753"/>
                  </a:lnTo>
                  <a:lnTo>
                    <a:pt x="534028" y="2418247"/>
                  </a:lnTo>
                  <a:lnTo>
                    <a:pt x="639448" y="2246753"/>
                  </a:lnTo>
                  <a:lnTo>
                    <a:pt x="0" y="2246753"/>
                  </a:lnTo>
                  <a:lnTo>
                    <a:pt x="0" y="1872294"/>
                  </a:lnTo>
                  <a:lnTo>
                    <a:pt x="0" y="131060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1467" y="1152467"/>
              <a:ext cx="3642199" cy="201852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7496" y="3501071"/>
              <a:ext cx="3960513" cy="1466377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89409" y="3543934"/>
              <a:ext cx="3837304" cy="1343025"/>
            </a:xfrm>
            <a:custGeom>
              <a:avLst/>
              <a:gdLst/>
              <a:ahLst/>
              <a:cxnLst/>
              <a:rect l="l" t="t" r="r" b="b"/>
              <a:pathLst>
                <a:path w="3837304" h="1343025">
                  <a:moveTo>
                    <a:pt x="511046" y="1342552"/>
                  </a:moveTo>
                  <a:lnTo>
                    <a:pt x="639447" y="1159882"/>
                  </a:lnTo>
                  <a:lnTo>
                    <a:pt x="0" y="1159882"/>
                  </a:lnTo>
                  <a:lnTo>
                    <a:pt x="0" y="0"/>
                  </a:lnTo>
                  <a:lnTo>
                    <a:pt x="3836687" y="0"/>
                  </a:lnTo>
                  <a:lnTo>
                    <a:pt x="3836687" y="1159882"/>
                  </a:lnTo>
                  <a:lnTo>
                    <a:pt x="1598620" y="1159882"/>
                  </a:lnTo>
                  <a:lnTo>
                    <a:pt x="511046" y="13425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9409" y="3543934"/>
              <a:ext cx="3837304" cy="1343025"/>
            </a:xfrm>
            <a:custGeom>
              <a:avLst/>
              <a:gdLst/>
              <a:ahLst/>
              <a:cxnLst/>
              <a:rect l="l" t="t" r="r" b="b"/>
              <a:pathLst>
                <a:path w="3837304" h="1343025">
                  <a:moveTo>
                    <a:pt x="0" y="0"/>
                  </a:moveTo>
                  <a:lnTo>
                    <a:pt x="639447" y="0"/>
                  </a:lnTo>
                  <a:lnTo>
                    <a:pt x="1598620" y="0"/>
                  </a:lnTo>
                  <a:lnTo>
                    <a:pt x="3836687" y="0"/>
                  </a:lnTo>
                  <a:lnTo>
                    <a:pt x="3836687" y="676597"/>
                  </a:lnTo>
                  <a:lnTo>
                    <a:pt x="3836687" y="966568"/>
                  </a:lnTo>
                  <a:lnTo>
                    <a:pt x="3836687" y="1159882"/>
                  </a:lnTo>
                  <a:lnTo>
                    <a:pt x="1598620" y="1159882"/>
                  </a:lnTo>
                  <a:lnTo>
                    <a:pt x="511046" y="1342552"/>
                  </a:lnTo>
                  <a:lnTo>
                    <a:pt x="639447" y="1159882"/>
                  </a:lnTo>
                  <a:lnTo>
                    <a:pt x="0" y="1159882"/>
                  </a:lnTo>
                  <a:lnTo>
                    <a:pt x="0" y="966568"/>
                  </a:lnTo>
                  <a:lnTo>
                    <a:pt x="0" y="67659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EBD8C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6652" y="3650242"/>
              <a:ext cx="3642198" cy="98476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7225" y="1262843"/>
            <a:ext cx="5803900" cy="3075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dirty="0" sz="1700" spc="-35">
                <a:solidFill>
                  <a:srgbClr val="424242"/>
                </a:solidFill>
                <a:latin typeface="Roboto"/>
                <a:cs typeface="Roboto"/>
              </a:rPr>
              <a:t>Это</a:t>
            </a: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зависит</a:t>
            </a:r>
            <a:r>
              <a:rPr dirty="0" sz="1700" spc="-1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"/>
                <a:cs typeface="Roboto"/>
              </a:rPr>
              <a:t>от</a:t>
            </a: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 многих </a:t>
            </a:r>
            <a:r>
              <a:rPr dirty="0" sz="1700" spc="-55">
                <a:solidFill>
                  <a:srgbClr val="424242"/>
                </a:solidFill>
                <a:latin typeface="Roboto"/>
                <a:cs typeface="Roboto"/>
              </a:rPr>
              <a:t>факторов:</a:t>
            </a:r>
            <a:endParaRPr sz="1700">
              <a:latin typeface="Roboto"/>
              <a:cs typeface="Roboto"/>
            </a:endParaRPr>
          </a:p>
          <a:p>
            <a:pPr marL="473075">
              <a:lnSpc>
                <a:spcPct val="100000"/>
              </a:lnSpc>
              <a:spcBef>
                <a:spcPts val="1305"/>
              </a:spcBef>
            </a:pP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есть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10">
                <a:solidFill>
                  <a:srgbClr val="424242"/>
                </a:solidFill>
                <a:latin typeface="Roboto Lt"/>
                <a:cs typeface="Roboto Lt"/>
              </a:rPr>
              <a:t>ли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40">
                <a:solidFill>
                  <a:srgbClr val="424242"/>
                </a:solidFill>
                <a:latin typeface="Roboto Lt"/>
                <a:cs typeface="Roboto Lt"/>
              </a:rPr>
              <a:t>тебя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дети</a:t>
            </a:r>
            <a:endParaRPr sz="1700">
              <a:latin typeface="Roboto Lt"/>
              <a:cs typeface="Roboto Lt"/>
            </a:endParaRPr>
          </a:p>
          <a:p>
            <a:pPr marL="473075" marR="5080">
              <a:lnSpc>
                <a:spcPct val="164000"/>
              </a:lnSpc>
            </a:pP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насколько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 Lt"/>
                <a:cs typeface="Roboto Lt"/>
              </a:rPr>
              <a:t>ты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хочешь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продвигать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себя </a:t>
            </a: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как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астролога </a:t>
            </a:r>
            <a:r>
              <a:rPr dirty="0" sz="1700" spc="-39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есть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10">
                <a:solidFill>
                  <a:srgbClr val="424242"/>
                </a:solidFill>
                <a:latin typeface="Roboto Lt"/>
                <a:cs typeface="Roboto Lt"/>
              </a:rPr>
              <a:t>ли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у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40">
                <a:solidFill>
                  <a:srgbClr val="424242"/>
                </a:solidFill>
                <a:latin typeface="Roboto Lt"/>
                <a:cs typeface="Roboto Lt"/>
              </a:rPr>
              <a:t>тебя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доп.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работа</a:t>
            </a:r>
            <a:endParaRPr sz="1700">
              <a:latin typeface="Roboto Lt"/>
              <a:cs typeface="Roboto Lt"/>
            </a:endParaRPr>
          </a:p>
          <a:p>
            <a:pPr>
              <a:lnSpc>
                <a:spcPct val="100000"/>
              </a:lnSpc>
            </a:pPr>
            <a:endParaRPr sz="2000">
              <a:latin typeface="Roboto Lt"/>
              <a:cs typeface="Roboto L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Roboto Lt"/>
              <a:cs typeface="Roboto Lt"/>
            </a:endParaRPr>
          </a:p>
          <a:p>
            <a:pPr marL="12700" marR="1416685">
              <a:lnSpc>
                <a:spcPct val="114999"/>
              </a:lnSpc>
              <a:spcBef>
                <a:spcPts val="5"/>
              </a:spcBef>
            </a:pP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Некоторые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клиенты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ждали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выпуска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моих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учеников,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чтобы 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попасть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на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консультацию </a:t>
            </a:r>
            <a:r>
              <a:rPr dirty="0" sz="17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именно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к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ним.</a:t>
            </a:r>
            <a:endParaRPr sz="1700">
              <a:latin typeface="Roboto Lt"/>
              <a:cs typeface="Roboto L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4989" cy="1539240"/>
            <a:chOff x="0" y="0"/>
            <a:chExt cx="1824989" cy="1539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4955" cy="153922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823" y="274357"/>
              <a:ext cx="370205" cy="514984"/>
            </a:xfrm>
            <a:custGeom>
              <a:avLst/>
              <a:gdLst/>
              <a:ahLst/>
              <a:cxnLst/>
              <a:rect l="l" t="t" r="r" b="b"/>
              <a:pathLst>
                <a:path w="370205" h="514984">
                  <a:moveTo>
                    <a:pt x="189750" y="0"/>
                  </a:moveTo>
                  <a:lnTo>
                    <a:pt x="181114" y="0"/>
                  </a:lnTo>
                  <a:lnTo>
                    <a:pt x="185458" y="571"/>
                  </a:lnTo>
                  <a:lnTo>
                    <a:pt x="189750" y="0"/>
                  </a:lnTo>
                  <a:close/>
                </a:path>
                <a:path w="370205" h="514984">
                  <a:moveTo>
                    <a:pt x="369989" y="253098"/>
                  </a:moveTo>
                  <a:lnTo>
                    <a:pt x="368985" y="252844"/>
                  </a:lnTo>
                  <a:lnTo>
                    <a:pt x="368985" y="257048"/>
                  </a:lnTo>
                  <a:lnTo>
                    <a:pt x="368985" y="257314"/>
                  </a:lnTo>
                  <a:lnTo>
                    <a:pt x="368249" y="253098"/>
                  </a:lnTo>
                  <a:lnTo>
                    <a:pt x="368960" y="257136"/>
                  </a:lnTo>
                  <a:lnTo>
                    <a:pt x="368985" y="252844"/>
                  </a:lnTo>
                  <a:lnTo>
                    <a:pt x="351980" y="248475"/>
                  </a:lnTo>
                  <a:lnTo>
                    <a:pt x="333794" y="243268"/>
                  </a:lnTo>
                  <a:lnTo>
                    <a:pt x="282333" y="222465"/>
                  </a:lnTo>
                  <a:lnTo>
                    <a:pt x="244576" y="195884"/>
                  </a:lnTo>
                  <a:lnTo>
                    <a:pt x="263067" y="221894"/>
                  </a:lnTo>
                  <a:lnTo>
                    <a:pt x="312851" y="245008"/>
                  </a:lnTo>
                  <a:lnTo>
                    <a:pt x="349211" y="256997"/>
                  </a:lnTo>
                  <a:lnTo>
                    <a:pt x="346163" y="257721"/>
                  </a:lnTo>
                  <a:lnTo>
                    <a:pt x="337705" y="260032"/>
                  </a:lnTo>
                  <a:lnTo>
                    <a:pt x="328383" y="262343"/>
                  </a:lnTo>
                  <a:lnTo>
                    <a:pt x="297256" y="273316"/>
                  </a:lnTo>
                  <a:lnTo>
                    <a:pt x="255473" y="294703"/>
                  </a:lnTo>
                  <a:lnTo>
                    <a:pt x="222935" y="331101"/>
                  </a:lnTo>
                  <a:lnTo>
                    <a:pt x="205333" y="377329"/>
                  </a:lnTo>
                  <a:lnTo>
                    <a:pt x="192925" y="428764"/>
                  </a:lnTo>
                  <a:lnTo>
                    <a:pt x="184873" y="477240"/>
                  </a:lnTo>
                  <a:lnTo>
                    <a:pt x="184746" y="476148"/>
                  </a:lnTo>
                  <a:lnTo>
                    <a:pt x="177190" y="428764"/>
                  </a:lnTo>
                  <a:lnTo>
                    <a:pt x="165049" y="377329"/>
                  </a:lnTo>
                  <a:lnTo>
                    <a:pt x="147485" y="331101"/>
                  </a:lnTo>
                  <a:lnTo>
                    <a:pt x="114846" y="294703"/>
                  </a:lnTo>
                  <a:lnTo>
                    <a:pt x="72974" y="273900"/>
                  </a:lnTo>
                  <a:lnTo>
                    <a:pt x="41668" y="263499"/>
                  </a:lnTo>
                  <a:lnTo>
                    <a:pt x="32283" y="260604"/>
                  </a:lnTo>
                  <a:lnTo>
                    <a:pt x="23761" y="258292"/>
                  </a:lnTo>
                  <a:lnTo>
                    <a:pt x="21526" y="257771"/>
                  </a:lnTo>
                  <a:lnTo>
                    <a:pt x="24295" y="257136"/>
                  </a:lnTo>
                  <a:lnTo>
                    <a:pt x="32969" y="254825"/>
                  </a:lnTo>
                  <a:lnTo>
                    <a:pt x="36804" y="253669"/>
                  </a:lnTo>
                  <a:lnTo>
                    <a:pt x="42545" y="251942"/>
                  </a:lnTo>
                  <a:lnTo>
                    <a:pt x="96443" y="229984"/>
                  </a:lnTo>
                  <a:lnTo>
                    <a:pt x="134366" y="201663"/>
                  </a:lnTo>
                  <a:lnTo>
                    <a:pt x="160426" y="150812"/>
                  </a:lnTo>
                  <a:lnTo>
                    <a:pt x="173901" y="101117"/>
                  </a:lnTo>
                  <a:lnTo>
                    <a:pt x="185127" y="38709"/>
                  </a:lnTo>
                  <a:lnTo>
                    <a:pt x="186220" y="30670"/>
                  </a:lnTo>
                  <a:lnTo>
                    <a:pt x="186690" y="33515"/>
                  </a:lnTo>
                  <a:lnTo>
                    <a:pt x="189052" y="49110"/>
                  </a:lnTo>
                  <a:lnTo>
                    <a:pt x="193382" y="78003"/>
                  </a:lnTo>
                  <a:lnTo>
                    <a:pt x="197789" y="105168"/>
                  </a:lnTo>
                  <a:lnTo>
                    <a:pt x="206121" y="141566"/>
                  </a:lnTo>
                  <a:lnTo>
                    <a:pt x="213906" y="163525"/>
                  </a:lnTo>
                  <a:lnTo>
                    <a:pt x="224345" y="183756"/>
                  </a:lnTo>
                  <a:lnTo>
                    <a:pt x="238163" y="201663"/>
                  </a:lnTo>
                  <a:lnTo>
                    <a:pt x="244576" y="195884"/>
                  </a:lnTo>
                  <a:lnTo>
                    <a:pt x="231736" y="179133"/>
                  </a:lnTo>
                  <a:lnTo>
                    <a:pt x="221945" y="160058"/>
                  </a:lnTo>
                  <a:lnTo>
                    <a:pt x="208800" y="116141"/>
                  </a:lnTo>
                  <a:lnTo>
                    <a:pt x="197675" y="47955"/>
                  </a:lnTo>
                  <a:lnTo>
                    <a:pt x="195313" y="32359"/>
                  </a:lnTo>
                  <a:lnTo>
                    <a:pt x="192697" y="16179"/>
                  </a:lnTo>
                  <a:lnTo>
                    <a:pt x="189750" y="0"/>
                  </a:lnTo>
                  <a:lnTo>
                    <a:pt x="186321" y="685"/>
                  </a:lnTo>
                  <a:lnTo>
                    <a:pt x="181114" y="0"/>
                  </a:lnTo>
                  <a:lnTo>
                    <a:pt x="180644" y="4622"/>
                  </a:lnTo>
                  <a:lnTo>
                    <a:pt x="179997" y="10401"/>
                  </a:lnTo>
                  <a:lnTo>
                    <a:pt x="179489" y="14439"/>
                  </a:lnTo>
                  <a:lnTo>
                    <a:pt x="178892" y="19646"/>
                  </a:lnTo>
                  <a:lnTo>
                    <a:pt x="171818" y="66446"/>
                  </a:lnTo>
                  <a:lnTo>
                    <a:pt x="157048" y="132321"/>
                  </a:lnTo>
                  <a:lnTo>
                    <a:pt x="134632" y="187223"/>
                  </a:lnTo>
                  <a:lnTo>
                    <a:pt x="92303" y="222465"/>
                  </a:lnTo>
                  <a:lnTo>
                    <a:pt x="49974" y="240385"/>
                  </a:lnTo>
                  <a:lnTo>
                    <a:pt x="22085" y="248475"/>
                  </a:lnTo>
                  <a:lnTo>
                    <a:pt x="14655" y="250786"/>
                  </a:lnTo>
                  <a:lnTo>
                    <a:pt x="10109" y="251942"/>
                  </a:lnTo>
                  <a:lnTo>
                    <a:pt x="2628" y="253098"/>
                  </a:lnTo>
                  <a:lnTo>
                    <a:pt x="1498" y="253352"/>
                  </a:lnTo>
                  <a:lnTo>
                    <a:pt x="1498" y="253669"/>
                  </a:lnTo>
                  <a:lnTo>
                    <a:pt x="825" y="257721"/>
                  </a:lnTo>
                  <a:lnTo>
                    <a:pt x="774" y="258292"/>
                  </a:lnTo>
                  <a:lnTo>
                    <a:pt x="749" y="258152"/>
                  </a:lnTo>
                  <a:lnTo>
                    <a:pt x="1498" y="253669"/>
                  </a:lnTo>
                  <a:lnTo>
                    <a:pt x="1498" y="253352"/>
                  </a:lnTo>
                  <a:lnTo>
                    <a:pt x="0" y="253669"/>
                  </a:lnTo>
                  <a:lnTo>
                    <a:pt x="63" y="262343"/>
                  </a:lnTo>
                  <a:lnTo>
                    <a:pt x="2641" y="262915"/>
                  </a:lnTo>
                  <a:lnTo>
                    <a:pt x="9982" y="264071"/>
                  </a:lnTo>
                  <a:lnTo>
                    <a:pt x="14439" y="265226"/>
                  </a:lnTo>
                  <a:lnTo>
                    <a:pt x="21717" y="266966"/>
                  </a:lnTo>
                  <a:lnTo>
                    <a:pt x="30060" y="269278"/>
                  </a:lnTo>
                  <a:lnTo>
                    <a:pt x="39255" y="271589"/>
                  </a:lnTo>
                  <a:lnTo>
                    <a:pt x="90703" y="291236"/>
                  </a:lnTo>
                  <a:lnTo>
                    <a:pt x="125780" y="314921"/>
                  </a:lnTo>
                  <a:lnTo>
                    <a:pt x="151599" y="363461"/>
                  </a:lnTo>
                  <a:lnTo>
                    <a:pt x="165150" y="413740"/>
                  </a:lnTo>
                  <a:lnTo>
                    <a:pt x="176085" y="477304"/>
                  </a:lnTo>
                  <a:lnTo>
                    <a:pt x="178904" y="500418"/>
                  </a:lnTo>
                  <a:lnTo>
                    <a:pt x="179362" y="504456"/>
                  </a:lnTo>
                  <a:lnTo>
                    <a:pt x="179959" y="510235"/>
                  </a:lnTo>
                  <a:lnTo>
                    <a:pt x="180365" y="514858"/>
                  </a:lnTo>
                  <a:lnTo>
                    <a:pt x="184721" y="514858"/>
                  </a:lnTo>
                  <a:lnTo>
                    <a:pt x="186169" y="514667"/>
                  </a:lnTo>
                  <a:lnTo>
                    <a:pt x="189064" y="514858"/>
                  </a:lnTo>
                  <a:lnTo>
                    <a:pt x="189522" y="510235"/>
                  </a:lnTo>
                  <a:lnTo>
                    <a:pt x="190157" y="504456"/>
                  </a:lnTo>
                  <a:lnTo>
                    <a:pt x="190665" y="500418"/>
                  </a:lnTo>
                  <a:lnTo>
                    <a:pt x="191262" y="495211"/>
                  </a:lnTo>
                  <a:lnTo>
                    <a:pt x="198412" y="447255"/>
                  </a:lnTo>
                  <a:lnTo>
                    <a:pt x="209118" y="396405"/>
                  </a:lnTo>
                  <a:lnTo>
                    <a:pt x="224510" y="348437"/>
                  </a:lnTo>
                  <a:lnTo>
                    <a:pt x="244513" y="314921"/>
                  </a:lnTo>
                  <a:lnTo>
                    <a:pt x="279666" y="290652"/>
                  </a:lnTo>
                  <a:lnTo>
                    <a:pt x="321056" y="273900"/>
                  </a:lnTo>
                  <a:lnTo>
                    <a:pt x="330822" y="271005"/>
                  </a:lnTo>
                  <a:lnTo>
                    <a:pt x="339940" y="268122"/>
                  </a:lnTo>
                  <a:lnTo>
                    <a:pt x="348208" y="266382"/>
                  </a:lnTo>
                  <a:lnTo>
                    <a:pt x="355434" y="264655"/>
                  </a:lnTo>
                  <a:lnTo>
                    <a:pt x="359841" y="263499"/>
                  </a:lnTo>
                  <a:lnTo>
                    <a:pt x="367106" y="262343"/>
                  </a:lnTo>
                  <a:lnTo>
                    <a:pt x="369658" y="261759"/>
                  </a:lnTo>
                  <a:lnTo>
                    <a:pt x="369989" y="25309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50999" y="294509"/>
            <a:ext cx="776097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04"/>
              <a:t>Сколько</a:t>
            </a:r>
            <a:r>
              <a:rPr dirty="0" spc="145"/>
              <a:t> </a:t>
            </a:r>
            <a:r>
              <a:rPr dirty="0" spc="170"/>
              <a:t>может</a:t>
            </a:r>
            <a:r>
              <a:rPr dirty="0" spc="145"/>
              <a:t> </a:t>
            </a:r>
            <a:r>
              <a:rPr dirty="0" spc="135"/>
              <a:t>зарабатывать</a:t>
            </a:r>
            <a:r>
              <a:rPr dirty="0" spc="150"/>
              <a:t> </a:t>
            </a:r>
            <a:r>
              <a:rPr dirty="0" spc="170"/>
              <a:t>астролог?</a:t>
            </a:r>
          </a:p>
        </p:txBody>
      </p:sp>
      <p:sp>
        <p:nvSpPr>
          <p:cNvPr id="7" name="object 7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761" y="1755112"/>
            <a:ext cx="170299" cy="1929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761" y="2191144"/>
            <a:ext cx="170299" cy="19299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4761" y="2612069"/>
            <a:ext cx="170299" cy="192999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639807" y="2239824"/>
            <a:ext cx="5504815" cy="2903855"/>
            <a:chOff x="3639807" y="2239824"/>
            <a:chExt cx="5504815" cy="290385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9807" y="4954656"/>
              <a:ext cx="1864385" cy="6957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57848" y="4987586"/>
              <a:ext cx="3463290" cy="5080"/>
            </a:xfrm>
            <a:custGeom>
              <a:avLst/>
              <a:gdLst/>
              <a:ahLst/>
              <a:cxnLst/>
              <a:rect l="l" t="t" r="r" b="b"/>
              <a:pathLst>
                <a:path w="3463290" h="5079">
                  <a:moveTo>
                    <a:pt x="346324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3463247" y="0"/>
                  </a:lnTo>
                  <a:lnTo>
                    <a:pt x="346324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0675" y="2239824"/>
              <a:ext cx="3923324" cy="290367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3849"/>
            <a:ext cx="9144000" cy="4359910"/>
          </a:xfrm>
          <a:custGeom>
            <a:avLst/>
            <a:gdLst/>
            <a:ahLst/>
            <a:cxnLst/>
            <a:rect l="l" t="t" r="r" b="b"/>
            <a:pathLst>
              <a:path w="9144000" h="4359910">
                <a:moveTo>
                  <a:pt x="0" y="4359288"/>
                </a:moveTo>
                <a:lnTo>
                  <a:pt x="9143999" y="4359288"/>
                </a:lnTo>
                <a:lnTo>
                  <a:pt x="9143999" y="0"/>
                </a:lnTo>
                <a:lnTo>
                  <a:pt x="0" y="0"/>
                </a:lnTo>
                <a:lnTo>
                  <a:pt x="0" y="435928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867881" y="1525057"/>
            <a:ext cx="3206115" cy="760730"/>
            <a:chOff x="4867881" y="1525057"/>
            <a:chExt cx="3206115" cy="760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7881" y="1525057"/>
              <a:ext cx="3205800" cy="760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25031" y="1563156"/>
              <a:ext cx="3091815" cy="646430"/>
            </a:xfrm>
            <a:custGeom>
              <a:avLst/>
              <a:gdLst/>
              <a:ahLst/>
              <a:cxnLst/>
              <a:rect l="l" t="t" r="r" b="b"/>
              <a:pathLst>
                <a:path w="3091815" h="646430">
                  <a:moveTo>
                    <a:pt x="3049128" y="646200"/>
                  </a:moveTo>
                  <a:lnTo>
                    <a:pt x="42371" y="646200"/>
                  </a:lnTo>
                  <a:lnTo>
                    <a:pt x="25878" y="642870"/>
                  </a:lnTo>
                  <a:lnTo>
                    <a:pt x="12410" y="633789"/>
                  </a:lnTo>
                  <a:lnTo>
                    <a:pt x="3329" y="620321"/>
                  </a:lnTo>
                  <a:lnTo>
                    <a:pt x="0" y="603828"/>
                  </a:lnTo>
                  <a:lnTo>
                    <a:pt x="0" y="42371"/>
                  </a:lnTo>
                  <a:lnTo>
                    <a:pt x="3329" y="25878"/>
                  </a:lnTo>
                  <a:lnTo>
                    <a:pt x="12410" y="12410"/>
                  </a:lnTo>
                  <a:lnTo>
                    <a:pt x="25878" y="3329"/>
                  </a:lnTo>
                  <a:lnTo>
                    <a:pt x="42371" y="0"/>
                  </a:lnTo>
                  <a:lnTo>
                    <a:pt x="3049128" y="0"/>
                  </a:lnTo>
                  <a:lnTo>
                    <a:pt x="3084380" y="18863"/>
                  </a:lnTo>
                  <a:lnTo>
                    <a:pt x="3091500" y="42371"/>
                  </a:lnTo>
                  <a:lnTo>
                    <a:pt x="3091500" y="603828"/>
                  </a:lnTo>
                  <a:lnTo>
                    <a:pt x="3088170" y="620321"/>
                  </a:lnTo>
                  <a:lnTo>
                    <a:pt x="3079089" y="633789"/>
                  </a:lnTo>
                  <a:lnTo>
                    <a:pt x="3065621" y="642870"/>
                  </a:lnTo>
                  <a:lnTo>
                    <a:pt x="3049128" y="646200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2049" y="0"/>
            <a:ext cx="9132570" cy="784225"/>
          </a:xfrm>
          <a:custGeom>
            <a:avLst/>
            <a:gdLst/>
            <a:ahLst/>
            <a:cxnLst/>
            <a:rect l="l" t="t" r="r" b="b"/>
            <a:pathLst>
              <a:path w="9132570" h="784225">
                <a:moveTo>
                  <a:pt x="9131949" y="783850"/>
                </a:moveTo>
                <a:lnTo>
                  <a:pt x="0" y="783850"/>
                </a:lnTo>
                <a:lnTo>
                  <a:pt x="0" y="0"/>
                </a:lnTo>
                <a:lnTo>
                  <a:pt x="9131949" y="0"/>
                </a:lnTo>
                <a:lnTo>
                  <a:pt x="9131949" y="78385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486873" y="3052880"/>
            <a:ext cx="4069715" cy="760730"/>
            <a:chOff x="2486873" y="3052880"/>
            <a:chExt cx="4069715" cy="7607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6873" y="3052880"/>
              <a:ext cx="4069200" cy="7605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44023" y="3090980"/>
              <a:ext cx="3955415" cy="646430"/>
            </a:xfrm>
            <a:custGeom>
              <a:avLst/>
              <a:gdLst/>
              <a:ahLst/>
              <a:cxnLst/>
              <a:rect l="l" t="t" r="r" b="b"/>
              <a:pathLst>
                <a:path w="3955415" h="646429">
                  <a:moveTo>
                    <a:pt x="3912528" y="646199"/>
                  </a:moveTo>
                  <a:lnTo>
                    <a:pt x="42371" y="646199"/>
                  </a:lnTo>
                  <a:lnTo>
                    <a:pt x="25878" y="642870"/>
                  </a:lnTo>
                  <a:lnTo>
                    <a:pt x="12410" y="633789"/>
                  </a:lnTo>
                  <a:lnTo>
                    <a:pt x="3329" y="620321"/>
                  </a:lnTo>
                  <a:lnTo>
                    <a:pt x="0" y="603828"/>
                  </a:lnTo>
                  <a:lnTo>
                    <a:pt x="0" y="42371"/>
                  </a:lnTo>
                  <a:lnTo>
                    <a:pt x="3329" y="25878"/>
                  </a:lnTo>
                  <a:lnTo>
                    <a:pt x="12410" y="12410"/>
                  </a:lnTo>
                  <a:lnTo>
                    <a:pt x="25878" y="3329"/>
                  </a:lnTo>
                  <a:lnTo>
                    <a:pt x="42371" y="0"/>
                  </a:lnTo>
                  <a:lnTo>
                    <a:pt x="3912528" y="0"/>
                  </a:lnTo>
                  <a:lnTo>
                    <a:pt x="3947781" y="18863"/>
                  </a:lnTo>
                  <a:lnTo>
                    <a:pt x="3954900" y="42371"/>
                  </a:lnTo>
                  <a:lnTo>
                    <a:pt x="3954900" y="603828"/>
                  </a:lnTo>
                  <a:lnTo>
                    <a:pt x="3951570" y="620321"/>
                  </a:lnTo>
                  <a:lnTo>
                    <a:pt x="3942489" y="633789"/>
                  </a:lnTo>
                  <a:lnTo>
                    <a:pt x="3929021" y="642870"/>
                  </a:lnTo>
                  <a:lnTo>
                    <a:pt x="3912528" y="6461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450"/>
              <a:t>БОНУСНАЯ</a:t>
            </a:r>
            <a:r>
              <a:rPr dirty="0" spc="60"/>
              <a:t> </a:t>
            </a:r>
            <a:r>
              <a:rPr dirty="0" spc="445"/>
              <a:t>ЦЕНА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537761" y="2568858"/>
            <a:ext cx="4067175" cy="2063114"/>
          </a:xfrm>
          <a:prstGeom prst="rect">
            <a:avLst/>
          </a:prstGeom>
        </p:spPr>
        <p:txBody>
          <a:bodyPr wrap="square" lIns="0" tIns="1568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Для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"/>
                <a:cs typeface="Roboto"/>
              </a:rPr>
              <a:t>этого</a:t>
            </a:r>
            <a:r>
              <a:rPr dirty="0" sz="1700" spc="-15">
                <a:solidFill>
                  <a:srgbClr val="424242"/>
                </a:solidFill>
                <a:latin typeface="Roboto"/>
                <a:cs typeface="Roboto"/>
              </a:rPr>
              <a:t> вы можете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"/>
                <a:cs typeface="Roboto"/>
              </a:rPr>
              <a:t>внести</a:t>
            </a:r>
            <a:endParaRPr sz="1700">
              <a:latin typeface="Roboto"/>
              <a:cs typeface="Roboto"/>
            </a:endParaRPr>
          </a:p>
          <a:p>
            <a:pPr algn="ctr">
              <a:lnSpc>
                <a:spcPct val="100000"/>
              </a:lnSpc>
              <a:spcBef>
                <a:spcPts val="1670"/>
              </a:spcBef>
            </a:pPr>
            <a:r>
              <a:rPr dirty="0" sz="2500" spc="-15">
                <a:solidFill>
                  <a:srgbClr val="837163"/>
                </a:solidFill>
                <a:latin typeface="Roboto Lt"/>
                <a:cs typeface="Roboto Lt"/>
              </a:rPr>
              <a:t>Предоплату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>
                <a:solidFill>
                  <a:srgbClr val="837163"/>
                </a:solidFill>
                <a:latin typeface="Roboto Lt"/>
                <a:cs typeface="Roboto Lt"/>
              </a:rPr>
              <a:t>1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>
                <a:solidFill>
                  <a:srgbClr val="837163"/>
                </a:solidFill>
                <a:latin typeface="Roboto Lt"/>
                <a:cs typeface="Roboto Lt"/>
              </a:rPr>
              <a:t>000</a:t>
            </a:r>
            <a:r>
              <a:rPr dirty="0" sz="25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руб.</a:t>
            </a:r>
            <a:endParaRPr sz="2500">
              <a:latin typeface="Roboto Lt"/>
              <a:cs typeface="Roboto Lt"/>
            </a:endParaRPr>
          </a:p>
          <a:p>
            <a:pPr>
              <a:lnSpc>
                <a:spcPct val="100000"/>
              </a:lnSpc>
            </a:pPr>
            <a:endParaRPr sz="29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2075"/>
              </a:spcBef>
            </a:pPr>
            <a:r>
              <a:rPr dirty="0" sz="2200">
                <a:solidFill>
                  <a:srgbClr val="837163"/>
                </a:solidFill>
                <a:latin typeface="Roboto Lt"/>
                <a:cs typeface="Roboto Lt"/>
              </a:rPr>
              <a:t>Полная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10">
                <a:solidFill>
                  <a:srgbClr val="837163"/>
                </a:solidFill>
                <a:latin typeface="Roboto Lt"/>
                <a:cs typeface="Roboto Lt"/>
              </a:rPr>
              <a:t>оплата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35">
                <a:solidFill>
                  <a:srgbClr val="837163"/>
                </a:solidFill>
                <a:latin typeface="Roboto Lt"/>
                <a:cs typeface="Roboto Lt"/>
              </a:rPr>
              <a:t>до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5">
                <a:solidFill>
                  <a:srgbClr val="837163"/>
                </a:solidFill>
                <a:latin typeface="Roboto Lt"/>
                <a:cs typeface="Roboto Lt"/>
              </a:rPr>
              <a:t>20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сентября</a:t>
            </a:r>
            <a:endParaRPr sz="2200">
              <a:latin typeface="Roboto Lt"/>
              <a:cs typeface="Roboto 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04324" y="992223"/>
            <a:ext cx="6532245" cy="1072515"/>
          </a:xfrm>
          <a:prstGeom prst="rect">
            <a:avLst/>
          </a:prstGeom>
        </p:spPr>
        <p:txBody>
          <a:bodyPr wrap="square" lIns="0" tIns="1670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15"/>
              </a:spcBef>
            </a:pPr>
            <a:r>
              <a:rPr dirty="0" sz="2200" spc="5">
                <a:solidFill>
                  <a:srgbClr val="424242"/>
                </a:solidFill>
                <a:latin typeface="Roboto Lt"/>
                <a:cs typeface="Roboto Lt"/>
              </a:rPr>
              <a:t>При</a:t>
            </a:r>
            <a:r>
              <a:rPr dirty="0" sz="22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200">
                <a:solidFill>
                  <a:srgbClr val="424242"/>
                </a:solidFill>
                <a:latin typeface="Roboto Lt"/>
                <a:cs typeface="Roboto Lt"/>
              </a:rPr>
              <a:t>бронировании</a:t>
            </a:r>
            <a:r>
              <a:rPr dirty="0" sz="22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200" spc="-35">
                <a:solidFill>
                  <a:srgbClr val="424242"/>
                </a:solidFill>
                <a:latin typeface="Roboto Lt"/>
                <a:cs typeface="Roboto Lt"/>
              </a:rPr>
              <a:t>до</a:t>
            </a:r>
            <a:r>
              <a:rPr dirty="0" sz="22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200" spc="-5">
                <a:solidFill>
                  <a:srgbClr val="424242"/>
                </a:solidFill>
                <a:latin typeface="Roboto Lt"/>
                <a:cs typeface="Roboto Lt"/>
              </a:rPr>
              <a:t>10.09</a:t>
            </a:r>
            <a:endParaRPr sz="22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1385"/>
              </a:spcBef>
              <a:tabLst>
                <a:tab pos="3749675" algn="l"/>
              </a:tabLst>
            </a:pPr>
            <a:r>
              <a:rPr dirty="0" sz="2000" spc="-25">
                <a:solidFill>
                  <a:srgbClr val="424242"/>
                </a:solidFill>
                <a:latin typeface="Roboto Lt"/>
                <a:cs typeface="Roboto Lt"/>
              </a:rPr>
              <a:t>стоимость</a:t>
            </a:r>
            <a:r>
              <a:rPr dirty="0" sz="20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25">
                <a:solidFill>
                  <a:srgbClr val="424242"/>
                </a:solidFill>
                <a:latin typeface="Roboto Lt"/>
                <a:cs typeface="Roboto Lt"/>
              </a:rPr>
              <a:t>участия</a:t>
            </a:r>
            <a:r>
              <a:rPr dirty="0" sz="20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trike="sngStrike">
                <a:solidFill>
                  <a:srgbClr val="424242"/>
                </a:solidFill>
                <a:latin typeface="Roboto Lt"/>
                <a:cs typeface="Roboto Lt"/>
              </a:rPr>
              <a:t>7</a:t>
            </a:r>
            <a:r>
              <a:rPr dirty="0" sz="2000" spc="5" strike="sng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5" strike="sngStrike">
                <a:solidFill>
                  <a:srgbClr val="424242"/>
                </a:solidFill>
                <a:latin typeface="Roboto Lt"/>
                <a:cs typeface="Roboto Lt"/>
              </a:rPr>
              <a:t>500</a:t>
            </a:r>
            <a:r>
              <a:rPr dirty="0" sz="2000" strike="sng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15" strike="sngStrike">
                <a:solidFill>
                  <a:srgbClr val="424242"/>
                </a:solidFill>
                <a:latin typeface="Roboto Lt"/>
                <a:cs typeface="Roboto Lt"/>
              </a:rPr>
              <a:t>руб.</a:t>
            </a:r>
            <a:r>
              <a:rPr dirty="0" sz="2000" spc="-15" strike="noStrike">
                <a:solidFill>
                  <a:srgbClr val="424242"/>
                </a:solidFill>
                <a:latin typeface="Roboto Lt"/>
                <a:cs typeface="Roboto Lt"/>
              </a:rPr>
              <a:t>	</a:t>
            </a:r>
            <a:r>
              <a:rPr dirty="0" sz="2500" strike="noStrike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r>
              <a:rPr dirty="0" sz="2500" spc="-15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 strike="noStrike">
                <a:solidFill>
                  <a:srgbClr val="837163"/>
                </a:solidFill>
                <a:latin typeface="Roboto Lt"/>
                <a:cs typeface="Roboto Lt"/>
              </a:rPr>
              <a:t>600</a:t>
            </a:r>
            <a:r>
              <a:rPr dirty="0" sz="2500" spc="-20" strike="noStrike">
                <a:solidFill>
                  <a:srgbClr val="837163"/>
                </a:solidFill>
                <a:latin typeface="Roboto Lt"/>
                <a:cs typeface="Roboto Lt"/>
              </a:rPr>
              <a:t> руб. </a:t>
            </a:r>
            <a:r>
              <a:rPr dirty="0" sz="2500" spc="5" strike="noStrike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2500" spc="-20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 strike="noStrike">
                <a:solidFill>
                  <a:srgbClr val="837163"/>
                </a:solidFill>
                <a:latin typeface="Roboto Lt"/>
                <a:cs typeface="Roboto Lt"/>
              </a:rPr>
              <a:t>месяц</a:t>
            </a:r>
            <a:endParaRPr sz="25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43545" y="1988272"/>
            <a:ext cx="7057390" cy="1018540"/>
          </a:xfrm>
          <a:prstGeom prst="rect"/>
        </p:spPr>
        <p:txBody>
          <a:bodyPr wrap="square" lIns="0" tIns="85090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670"/>
              </a:spcBef>
            </a:pPr>
            <a:r>
              <a:rPr dirty="0" sz="2900" spc="254"/>
              <a:t>Кто</a:t>
            </a:r>
            <a:r>
              <a:rPr dirty="0" sz="2900" spc="130"/>
              <a:t> </a:t>
            </a:r>
            <a:r>
              <a:rPr dirty="0" sz="2900" spc="145"/>
              <a:t>уже</a:t>
            </a:r>
            <a:r>
              <a:rPr dirty="0" sz="2900" spc="130"/>
              <a:t> </a:t>
            </a:r>
            <a:r>
              <a:rPr dirty="0" sz="2900" spc="135"/>
              <a:t>с</a:t>
            </a:r>
            <a:r>
              <a:rPr dirty="0" sz="2900" spc="130"/>
              <a:t> </a:t>
            </a:r>
            <a:r>
              <a:rPr dirty="0" sz="2900" spc="55"/>
              <a:t>нами</a:t>
            </a:r>
            <a:r>
              <a:rPr dirty="0" sz="2900" spc="130"/>
              <a:t> </a:t>
            </a:r>
            <a:r>
              <a:rPr dirty="0" sz="2900" spc="80"/>
              <a:t>и</a:t>
            </a:r>
            <a:r>
              <a:rPr dirty="0" sz="2900" spc="135"/>
              <a:t> </a:t>
            </a:r>
            <a:r>
              <a:rPr dirty="0" sz="2900" spc="114"/>
              <a:t>оплатил</a:t>
            </a:r>
            <a:r>
              <a:rPr dirty="0" sz="2900" spc="130"/>
              <a:t> </a:t>
            </a:r>
            <a:r>
              <a:rPr dirty="0" sz="2900" spc="105"/>
              <a:t>курс</a:t>
            </a:r>
            <a:r>
              <a:rPr dirty="0" sz="2900" spc="130"/>
              <a:t> </a:t>
            </a:r>
            <a:r>
              <a:rPr dirty="0" sz="2900" spc="-5"/>
              <a:t>-</a:t>
            </a:r>
            <a:endParaRPr sz="2900"/>
          </a:p>
          <a:p>
            <a:pPr algn="ctr">
              <a:lnSpc>
                <a:spcPct val="100000"/>
              </a:lnSpc>
              <a:spcBef>
                <a:spcPts val="530"/>
              </a:spcBef>
            </a:pPr>
            <a:r>
              <a:rPr dirty="0" sz="2700" spc="95"/>
              <a:t>мы</a:t>
            </a:r>
            <a:r>
              <a:rPr dirty="0" sz="2700" spc="125"/>
              <a:t> с</a:t>
            </a:r>
            <a:r>
              <a:rPr dirty="0" sz="2700" spc="130"/>
              <a:t> </a:t>
            </a:r>
            <a:r>
              <a:rPr dirty="0" sz="2700" spc="50"/>
              <a:t>вами</a:t>
            </a:r>
            <a:r>
              <a:rPr dirty="0" sz="2700" spc="130"/>
              <a:t> </a:t>
            </a:r>
            <a:r>
              <a:rPr dirty="0" sz="2700" spc="90"/>
              <a:t>свяжемся</a:t>
            </a:r>
            <a:r>
              <a:rPr dirty="0" sz="2700" spc="130"/>
              <a:t> </a:t>
            </a:r>
            <a:r>
              <a:rPr dirty="0" sz="2700" spc="60"/>
              <a:t>в</a:t>
            </a:r>
            <a:r>
              <a:rPr dirty="0" sz="2700" spc="130"/>
              <a:t> </a:t>
            </a:r>
            <a:r>
              <a:rPr dirty="0" sz="2700" spc="125"/>
              <a:t>ближайшее</a:t>
            </a:r>
            <a:r>
              <a:rPr dirty="0" sz="2700" spc="130"/>
              <a:t> </a:t>
            </a:r>
            <a:r>
              <a:rPr dirty="0" sz="2700" spc="55"/>
              <a:t>время</a:t>
            </a:r>
            <a:endParaRPr sz="27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30821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50598" y="4830821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50598" y="304782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06425" marR="5080" indent="-593725">
              <a:lnSpc>
                <a:spcPct val="114999"/>
              </a:lnSpc>
              <a:spcBef>
                <a:spcPts val="100"/>
              </a:spcBef>
            </a:pPr>
            <a:r>
              <a:rPr dirty="0" spc="254"/>
              <a:t>Кто</a:t>
            </a:r>
            <a:r>
              <a:rPr dirty="0" spc="100"/>
              <a:t> </a:t>
            </a:r>
            <a:r>
              <a:rPr dirty="0" spc="140"/>
              <a:t>еще</a:t>
            </a:r>
            <a:r>
              <a:rPr dirty="0" spc="100"/>
              <a:t> </a:t>
            </a:r>
            <a:r>
              <a:rPr dirty="0" spc="65"/>
              <a:t>сомневается, </a:t>
            </a:r>
            <a:r>
              <a:rPr dirty="0" spc="-860"/>
              <a:t> </a:t>
            </a:r>
            <a:r>
              <a:rPr dirty="0" spc="110"/>
              <a:t>напишите</a:t>
            </a:r>
            <a:r>
              <a:rPr dirty="0" spc="130"/>
              <a:t> </a:t>
            </a:r>
            <a:r>
              <a:rPr dirty="0" spc="65"/>
              <a:t>в</a:t>
            </a:r>
            <a:r>
              <a:rPr dirty="0" spc="130"/>
              <a:t> </a:t>
            </a:r>
            <a:r>
              <a:rPr dirty="0" spc="-50"/>
              <a:t>чат: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156047" y="3104812"/>
            <a:ext cx="483298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290">
                <a:solidFill>
                  <a:srgbClr val="837163"/>
                </a:solidFill>
                <a:latin typeface="Trebuchet MS"/>
                <a:cs typeface="Trebuchet MS"/>
              </a:rPr>
              <a:t>ЧТО</a:t>
            </a:r>
            <a:r>
              <a:rPr dirty="0" sz="2500" spc="90">
                <a:solidFill>
                  <a:srgbClr val="837163"/>
                </a:solidFill>
                <a:latin typeface="Trebuchet MS"/>
                <a:cs typeface="Trebuchet MS"/>
              </a:rPr>
              <a:t> </a:t>
            </a:r>
            <a:r>
              <a:rPr dirty="0" sz="2500" spc="335">
                <a:solidFill>
                  <a:srgbClr val="837163"/>
                </a:solidFill>
                <a:latin typeface="Trebuchet MS"/>
                <a:cs typeface="Trebuchet MS"/>
              </a:rPr>
              <a:t>ВАС</a:t>
            </a:r>
            <a:r>
              <a:rPr dirty="0" sz="2500" spc="90">
                <a:solidFill>
                  <a:srgbClr val="837163"/>
                </a:solidFill>
                <a:latin typeface="Trebuchet MS"/>
                <a:cs typeface="Trebuchet MS"/>
              </a:rPr>
              <a:t> </a:t>
            </a:r>
            <a:r>
              <a:rPr dirty="0" sz="2500" spc="305">
                <a:solidFill>
                  <a:srgbClr val="837163"/>
                </a:solidFill>
                <a:latin typeface="Trebuchet MS"/>
                <a:cs typeface="Trebuchet MS"/>
              </a:rPr>
              <a:t>ОСТАНАВЛИВАЕТ?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14603" y="1974980"/>
            <a:ext cx="5114925" cy="1076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019810" marR="5080" indent="-1007744">
              <a:lnSpc>
                <a:spcPct val="114999"/>
              </a:lnSpc>
              <a:spcBef>
                <a:spcPts val="100"/>
              </a:spcBef>
            </a:pPr>
            <a:r>
              <a:rPr dirty="0" spc="45">
                <a:solidFill>
                  <a:srgbClr val="837163"/>
                </a:solidFill>
              </a:rPr>
              <a:t>“Боюсь,</a:t>
            </a:r>
            <a:r>
              <a:rPr dirty="0" spc="135">
                <a:solidFill>
                  <a:srgbClr val="837163"/>
                </a:solidFill>
              </a:rPr>
              <a:t> </a:t>
            </a:r>
            <a:r>
              <a:rPr dirty="0" spc="125">
                <a:solidFill>
                  <a:srgbClr val="837163"/>
                </a:solidFill>
              </a:rPr>
              <a:t>что</a:t>
            </a:r>
            <a:r>
              <a:rPr dirty="0" spc="135">
                <a:solidFill>
                  <a:srgbClr val="837163"/>
                </a:solidFill>
              </a:rPr>
              <a:t> </a:t>
            </a:r>
            <a:r>
              <a:rPr dirty="0" spc="85">
                <a:solidFill>
                  <a:srgbClr val="837163"/>
                </a:solidFill>
              </a:rPr>
              <a:t>будет</a:t>
            </a:r>
            <a:r>
              <a:rPr dirty="0" spc="135">
                <a:solidFill>
                  <a:srgbClr val="837163"/>
                </a:solidFill>
              </a:rPr>
              <a:t> </a:t>
            </a:r>
            <a:r>
              <a:rPr dirty="0" spc="105">
                <a:solidFill>
                  <a:srgbClr val="837163"/>
                </a:solidFill>
              </a:rPr>
              <a:t>сложно, </a:t>
            </a:r>
            <a:r>
              <a:rPr dirty="0" spc="-890">
                <a:solidFill>
                  <a:srgbClr val="837163"/>
                </a:solidFill>
              </a:rPr>
              <a:t> </a:t>
            </a:r>
            <a:r>
              <a:rPr dirty="0" spc="35">
                <a:solidFill>
                  <a:srgbClr val="837163"/>
                </a:solidFill>
              </a:rPr>
              <a:t>я</a:t>
            </a:r>
            <a:r>
              <a:rPr dirty="0" spc="140">
                <a:solidFill>
                  <a:srgbClr val="837163"/>
                </a:solidFill>
              </a:rPr>
              <a:t> </a:t>
            </a:r>
            <a:r>
              <a:rPr dirty="0" spc="75">
                <a:solidFill>
                  <a:srgbClr val="837163"/>
                </a:solidFill>
              </a:rPr>
              <a:t>не</a:t>
            </a:r>
            <a:r>
              <a:rPr dirty="0" spc="140">
                <a:solidFill>
                  <a:srgbClr val="837163"/>
                </a:solidFill>
              </a:rPr>
              <a:t> </a:t>
            </a:r>
            <a:r>
              <a:rPr dirty="0" spc="65">
                <a:solidFill>
                  <a:srgbClr val="837163"/>
                </a:solidFill>
              </a:rPr>
              <a:t>справлюсь”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47518" y="2309060"/>
            <a:ext cx="26492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155">
                <a:solidFill>
                  <a:srgbClr val="837163"/>
                </a:solidFill>
              </a:rPr>
              <a:t>“Это</a:t>
            </a:r>
            <a:r>
              <a:rPr dirty="0" spc="80">
                <a:solidFill>
                  <a:srgbClr val="837163"/>
                </a:solidFill>
              </a:rPr>
              <a:t> </a:t>
            </a:r>
            <a:r>
              <a:rPr dirty="0" spc="55">
                <a:solidFill>
                  <a:srgbClr val="837163"/>
                </a:solidFill>
              </a:rPr>
              <a:t>дорого!”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7522" y="2309060"/>
            <a:ext cx="410908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65">
                <a:solidFill>
                  <a:srgbClr val="837163"/>
                </a:solidFill>
              </a:rPr>
              <a:t>“У</a:t>
            </a:r>
            <a:r>
              <a:rPr dirty="0" spc="125">
                <a:solidFill>
                  <a:srgbClr val="837163"/>
                </a:solidFill>
              </a:rPr>
              <a:t> </a:t>
            </a:r>
            <a:r>
              <a:rPr dirty="0" spc="45">
                <a:solidFill>
                  <a:srgbClr val="837163"/>
                </a:solidFill>
              </a:rPr>
              <a:t>меня</a:t>
            </a:r>
            <a:r>
              <a:rPr dirty="0" spc="125">
                <a:solidFill>
                  <a:srgbClr val="837163"/>
                </a:solidFill>
              </a:rPr>
              <a:t> </a:t>
            </a:r>
            <a:r>
              <a:rPr dirty="0" spc="120">
                <a:solidFill>
                  <a:srgbClr val="837163"/>
                </a:solidFill>
              </a:rPr>
              <a:t>нет</a:t>
            </a:r>
            <a:r>
              <a:rPr dirty="0" spc="125">
                <a:solidFill>
                  <a:srgbClr val="837163"/>
                </a:solidFill>
              </a:rPr>
              <a:t> </a:t>
            </a:r>
            <a:r>
              <a:rPr dirty="0" spc="15">
                <a:solidFill>
                  <a:srgbClr val="837163"/>
                </a:solidFill>
              </a:rPr>
              <a:t>времени”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73472" y="1709480"/>
            <a:ext cx="7997190" cy="16027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14999"/>
              </a:lnSpc>
              <a:spcBef>
                <a:spcPts val="100"/>
              </a:spcBef>
            </a:pPr>
            <a:r>
              <a:rPr dirty="0" spc="15">
                <a:solidFill>
                  <a:srgbClr val="837163"/>
                </a:solidFill>
              </a:rPr>
              <a:t>“Зачем</a:t>
            </a:r>
            <a:r>
              <a:rPr dirty="0" spc="145">
                <a:solidFill>
                  <a:srgbClr val="837163"/>
                </a:solidFill>
              </a:rPr>
              <a:t> тратить </a:t>
            </a:r>
            <a:r>
              <a:rPr dirty="0" spc="60">
                <a:solidFill>
                  <a:srgbClr val="837163"/>
                </a:solidFill>
              </a:rPr>
              <a:t>время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80">
                <a:solidFill>
                  <a:srgbClr val="837163"/>
                </a:solidFill>
              </a:rPr>
              <a:t>и</a:t>
            </a:r>
            <a:r>
              <a:rPr dirty="0" spc="150">
                <a:solidFill>
                  <a:srgbClr val="837163"/>
                </a:solidFill>
              </a:rPr>
              <a:t> </a:t>
            </a:r>
            <a:r>
              <a:rPr dirty="0" spc="55">
                <a:solidFill>
                  <a:srgbClr val="837163"/>
                </a:solidFill>
              </a:rPr>
              <a:t>деньги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75">
                <a:solidFill>
                  <a:srgbClr val="837163"/>
                </a:solidFill>
              </a:rPr>
              <a:t>на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20">
                <a:solidFill>
                  <a:srgbClr val="837163"/>
                </a:solidFill>
              </a:rPr>
              <a:t>курс, </a:t>
            </a:r>
            <a:r>
              <a:rPr dirty="0" spc="25">
                <a:solidFill>
                  <a:srgbClr val="837163"/>
                </a:solidFill>
              </a:rPr>
              <a:t> </a:t>
            </a:r>
            <a:r>
              <a:rPr dirty="0" spc="95">
                <a:solidFill>
                  <a:srgbClr val="837163"/>
                </a:solidFill>
              </a:rPr>
              <a:t>если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175">
                <a:solidFill>
                  <a:srgbClr val="837163"/>
                </a:solidFill>
              </a:rPr>
              <a:t>можно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140">
                <a:solidFill>
                  <a:srgbClr val="837163"/>
                </a:solidFill>
              </a:rPr>
              <a:t>разобраться</a:t>
            </a:r>
            <a:r>
              <a:rPr dirty="0" spc="150">
                <a:solidFill>
                  <a:srgbClr val="837163"/>
                </a:solidFill>
              </a:rPr>
              <a:t> </a:t>
            </a:r>
            <a:r>
              <a:rPr dirty="0" spc="130">
                <a:solidFill>
                  <a:srgbClr val="837163"/>
                </a:solidFill>
              </a:rPr>
              <a:t>самостоятельно </a:t>
            </a:r>
            <a:r>
              <a:rPr dirty="0" spc="-894">
                <a:solidFill>
                  <a:srgbClr val="837163"/>
                </a:solidFill>
              </a:rPr>
              <a:t> </a:t>
            </a:r>
            <a:r>
              <a:rPr dirty="0" spc="80">
                <a:solidFill>
                  <a:srgbClr val="837163"/>
                </a:solidFill>
              </a:rPr>
              <a:t>или</a:t>
            </a:r>
            <a:r>
              <a:rPr dirty="0" spc="140">
                <a:solidFill>
                  <a:srgbClr val="837163"/>
                </a:solidFill>
              </a:rPr>
              <a:t> </a:t>
            </a:r>
            <a:r>
              <a:rPr dirty="0" spc="105">
                <a:solidFill>
                  <a:srgbClr val="837163"/>
                </a:solidFill>
              </a:rPr>
              <a:t>найти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95">
                <a:solidFill>
                  <a:srgbClr val="837163"/>
                </a:solidFill>
              </a:rPr>
              <a:t>все</a:t>
            </a:r>
            <a:r>
              <a:rPr dirty="0" spc="140">
                <a:solidFill>
                  <a:srgbClr val="837163"/>
                </a:solidFill>
              </a:rPr>
              <a:t> </a:t>
            </a:r>
            <a:r>
              <a:rPr dirty="0" spc="65">
                <a:solidFill>
                  <a:srgbClr val="837163"/>
                </a:solidFill>
              </a:rPr>
              <a:t>в</a:t>
            </a:r>
            <a:r>
              <a:rPr dirty="0" spc="145">
                <a:solidFill>
                  <a:srgbClr val="837163"/>
                </a:solidFill>
              </a:rPr>
              <a:t> </a:t>
            </a:r>
            <a:r>
              <a:rPr dirty="0" spc="100">
                <a:solidFill>
                  <a:srgbClr val="837163"/>
                </a:solidFill>
              </a:rPr>
              <a:t>интернете?”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0" y="5143499"/>
                </a:moveTo>
                <a:lnTo>
                  <a:pt x="9143999" y="5143499"/>
                </a:lnTo>
                <a:lnTo>
                  <a:pt x="91439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830821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04782"/>
            <a:ext cx="3096895" cy="5080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50598" y="4830821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050598" y="304782"/>
            <a:ext cx="3093720" cy="5080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4961775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17282" y="1352208"/>
            <a:ext cx="4909820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260">
                <a:solidFill>
                  <a:srgbClr val="424242"/>
                </a:solidFill>
              </a:rPr>
              <a:t>Что</a:t>
            </a:r>
            <a:r>
              <a:rPr dirty="0" spc="125">
                <a:solidFill>
                  <a:srgbClr val="424242"/>
                </a:solidFill>
              </a:rPr>
              <a:t> </a:t>
            </a:r>
            <a:r>
              <a:rPr dirty="0" spc="150">
                <a:solidFill>
                  <a:srgbClr val="424242"/>
                </a:solidFill>
              </a:rPr>
              <a:t>нужно</a:t>
            </a:r>
            <a:r>
              <a:rPr dirty="0" spc="125">
                <a:solidFill>
                  <a:srgbClr val="424242"/>
                </a:solidFill>
              </a:rPr>
              <a:t> </a:t>
            </a:r>
            <a:r>
              <a:rPr dirty="0" spc="160">
                <a:solidFill>
                  <a:srgbClr val="424242"/>
                </a:solidFill>
              </a:rPr>
              <a:t>чтобы</a:t>
            </a:r>
            <a:r>
              <a:rPr dirty="0" spc="125">
                <a:solidFill>
                  <a:srgbClr val="424242"/>
                </a:solidFill>
              </a:rPr>
              <a:t> </a:t>
            </a:r>
            <a:r>
              <a:rPr dirty="0" spc="130">
                <a:solidFill>
                  <a:srgbClr val="424242"/>
                </a:solidFill>
              </a:rPr>
              <a:t>начать?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311723" y="2005825"/>
            <a:ext cx="252158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spc="-40">
                <a:solidFill>
                  <a:srgbClr val="837163"/>
                </a:solidFill>
                <a:latin typeface="Roboto"/>
                <a:cs typeface="Roboto"/>
              </a:rPr>
              <a:t>ВАШЕ</a:t>
            </a:r>
            <a:r>
              <a:rPr dirty="0" sz="2500" spc="-75">
                <a:solidFill>
                  <a:srgbClr val="837163"/>
                </a:solidFill>
                <a:latin typeface="Roboto"/>
                <a:cs typeface="Roboto"/>
              </a:rPr>
              <a:t> </a:t>
            </a:r>
            <a:r>
              <a:rPr dirty="0" sz="2500" spc="55">
                <a:solidFill>
                  <a:srgbClr val="837163"/>
                </a:solidFill>
                <a:latin typeface="Roboto"/>
                <a:cs typeface="Roboto"/>
              </a:rPr>
              <a:t>ЖЕЛАНИЕ</a:t>
            </a:r>
            <a:endParaRPr sz="2500">
              <a:latin typeface="Roboto"/>
              <a:cs typeface="Roboto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72902" y="3299789"/>
            <a:ext cx="4598670" cy="6216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19480" marR="5080" indent="-907415">
              <a:lnSpc>
                <a:spcPct val="114999"/>
              </a:lnSpc>
              <a:spcBef>
                <a:spcPts val="100"/>
              </a:spcBef>
            </a:pPr>
            <a:r>
              <a:rPr dirty="0" sz="1700" spc="-15">
                <a:solidFill>
                  <a:srgbClr val="424242"/>
                </a:solidFill>
                <a:latin typeface="Roboto Lt"/>
                <a:cs typeface="Roboto Lt"/>
              </a:rPr>
              <a:t>до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3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блока вам </a:t>
            </a:r>
            <a:r>
              <a:rPr dirty="0" sz="1700">
                <a:solidFill>
                  <a:srgbClr val="424242"/>
                </a:solidFill>
                <a:latin typeface="Roboto Lt"/>
                <a:cs typeface="Roboto Lt"/>
              </a:rPr>
              <a:t>даже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5">
                <a:solidFill>
                  <a:srgbClr val="424242"/>
                </a:solidFill>
                <a:latin typeface="Roboto Lt"/>
                <a:cs typeface="Roboto Lt"/>
              </a:rPr>
              <a:t>не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30">
                <a:solidFill>
                  <a:srgbClr val="424242"/>
                </a:solidFill>
                <a:latin typeface="Roboto Lt"/>
                <a:cs typeface="Roboto Lt"/>
              </a:rPr>
              <a:t>требуется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25">
                <a:solidFill>
                  <a:srgbClr val="424242"/>
                </a:solidFill>
                <a:latin typeface="Roboto Lt"/>
                <a:cs typeface="Roboto Lt"/>
              </a:rPr>
              <a:t>компьютер </a:t>
            </a:r>
            <a:r>
              <a:rPr dirty="0" sz="1700" spc="-4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(программу мы</a:t>
            </a:r>
            <a:r>
              <a:rPr dirty="0" sz="1700" spc="-5">
                <a:solidFill>
                  <a:srgbClr val="424242"/>
                </a:solidFill>
                <a:latin typeface="Roboto Lt"/>
                <a:cs typeface="Roboto Lt"/>
              </a:rPr>
              <a:t> вам</a:t>
            </a:r>
            <a:r>
              <a:rPr dirty="0" sz="1700" spc="-10">
                <a:solidFill>
                  <a:srgbClr val="424242"/>
                </a:solidFill>
                <a:latin typeface="Roboto Lt"/>
                <a:cs typeface="Roboto Lt"/>
              </a:rPr>
              <a:t> дадим)</a:t>
            </a:r>
            <a:endParaRPr sz="17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3849"/>
            <a:ext cx="9144000" cy="4359910"/>
          </a:xfrm>
          <a:custGeom>
            <a:avLst/>
            <a:gdLst/>
            <a:ahLst/>
            <a:cxnLst/>
            <a:rect l="l" t="t" r="r" b="b"/>
            <a:pathLst>
              <a:path w="9144000" h="4359910">
                <a:moveTo>
                  <a:pt x="0" y="4359288"/>
                </a:moveTo>
                <a:lnTo>
                  <a:pt x="9143999" y="4359288"/>
                </a:lnTo>
                <a:lnTo>
                  <a:pt x="9143999" y="0"/>
                </a:lnTo>
                <a:lnTo>
                  <a:pt x="0" y="0"/>
                </a:lnTo>
                <a:lnTo>
                  <a:pt x="0" y="435928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4867881" y="1525057"/>
            <a:ext cx="3206115" cy="760730"/>
            <a:chOff x="4867881" y="1525057"/>
            <a:chExt cx="3206115" cy="760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67881" y="1525057"/>
              <a:ext cx="3205800" cy="7605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925031" y="1563156"/>
              <a:ext cx="3091815" cy="646430"/>
            </a:xfrm>
            <a:custGeom>
              <a:avLst/>
              <a:gdLst/>
              <a:ahLst/>
              <a:cxnLst/>
              <a:rect l="l" t="t" r="r" b="b"/>
              <a:pathLst>
                <a:path w="3091815" h="646430">
                  <a:moveTo>
                    <a:pt x="3049128" y="646200"/>
                  </a:moveTo>
                  <a:lnTo>
                    <a:pt x="42371" y="646200"/>
                  </a:lnTo>
                  <a:lnTo>
                    <a:pt x="25878" y="642870"/>
                  </a:lnTo>
                  <a:lnTo>
                    <a:pt x="12410" y="633789"/>
                  </a:lnTo>
                  <a:lnTo>
                    <a:pt x="3329" y="620321"/>
                  </a:lnTo>
                  <a:lnTo>
                    <a:pt x="0" y="603828"/>
                  </a:lnTo>
                  <a:lnTo>
                    <a:pt x="0" y="42371"/>
                  </a:lnTo>
                  <a:lnTo>
                    <a:pt x="3329" y="25878"/>
                  </a:lnTo>
                  <a:lnTo>
                    <a:pt x="12410" y="12410"/>
                  </a:lnTo>
                  <a:lnTo>
                    <a:pt x="25878" y="3329"/>
                  </a:lnTo>
                  <a:lnTo>
                    <a:pt x="42371" y="0"/>
                  </a:lnTo>
                  <a:lnTo>
                    <a:pt x="3049128" y="0"/>
                  </a:lnTo>
                  <a:lnTo>
                    <a:pt x="3084380" y="18863"/>
                  </a:lnTo>
                  <a:lnTo>
                    <a:pt x="3091500" y="42371"/>
                  </a:lnTo>
                  <a:lnTo>
                    <a:pt x="3091500" y="603828"/>
                  </a:lnTo>
                  <a:lnTo>
                    <a:pt x="3088170" y="620321"/>
                  </a:lnTo>
                  <a:lnTo>
                    <a:pt x="3079089" y="633789"/>
                  </a:lnTo>
                  <a:lnTo>
                    <a:pt x="3065621" y="642870"/>
                  </a:lnTo>
                  <a:lnTo>
                    <a:pt x="3049128" y="646200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2049" y="0"/>
            <a:ext cx="9132570" cy="784225"/>
          </a:xfrm>
          <a:custGeom>
            <a:avLst/>
            <a:gdLst/>
            <a:ahLst/>
            <a:cxnLst/>
            <a:rect l="l" t="t" r="r" b="b"/>
            <a:pathLst>
              <a:path w="9132570" h="784225">
                <a:moveTo>
                  <a:pt x="9131949" y="783850"/>
                </a:moveTo>
                <a:lnTo>
                  <a:pt x="0" y="783850"/>
                </a:lnTo>
                <a:lnTo>
                  <a:pt x="0" y="0"/>
                </a:lnTo>
                <a:lnTo>
                  <a:pt x="9131949" y="0"/>
                </a:lnTo>
                <a:lnTo>
                  <a:pt x="9131949" y="78385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486873" y="3052880"/>
            <a:ext cx="4069715" cy="760730"/>
            <a:chOff x="2486873" y="3052880"/>
            <a:chExt cx="4069715" cy="76073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86873" y="3052880"/>
              <a:ext cx="4069200" cy="7605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544023" y="3090980"/>
              <a:ext cx="3955415" cy="646430"/>
            </a:xfrm>
            <a:custGeom>
              <a:avLst/>
              <a:gdLst/>
              <a:ahLst/>
              <a:cxnLst/>
              <a:rect l="l" t="t" r="r" b="b"/>
              <a:pathLst>
                <a:path w="3955415" h="646429">
                  <a:moveTo>
                    <a:pt x="3912528" y="646199"/>
                  </a:moveTo>
                  <a:lnTo>
                    <a:pt x="42371" y="646199"/>
                  </a:lnTo>
                  <a:lnTo>
                    <a:pt x="25878" y="642870"/>
                  </a:lnTo>
                  <a:lnTo>
                    <a:pt x="12410" y="633789"/>
                  </a:lnTo>
                  <a:lnTo>
                    <a:pt x="3329" y="620321"/>
                  </a:lnTo>
                  <a:lnTo>
                    <a:pt x="0" y="603828"/>
                  </a:lnTo>
                  <a:lnTo>
                    <a:pt x="0" y="42371"/>
                  </a:lnTo>
                  <a:lnTo>
                    <a:pt x="3329" y="25878"/>
                  </a:lnTo>
                  <a:lnTo>
                    <a:pt x="12410" y="12410"/>
                  </a:lnTo>
                  <a:lnTo>
                    <a:pt x="25878" y="3329"/>
                  </a:lnTo>
                  <a:lnTo>
                    <a:pt x="42371" y="0"/>
                  </a:lnTo>
                  <a:lnTo>
                    <a:pt x="3912528" y="0"/>
                  </a:lnTo>
                  <a:lnTo>
                    <a:pt x="3947781" y="18863"/>
                  </a:lnTo>
                  <a:lnTo>
                    <a:pt x="3954900" y="42371"/>
                  </a:lnTo>
                  <a:lnTo>
                    <a:pt x="3954900" y="603828"/>
                  </a:lnTo>
                  <a:lnTo>
                    <a:pt x="3951570" y="620321"/>
                  </a:lnTo>
                  <a:lnTo>
                    <a:pt x="3942489" y="633789"/>
                  </a:lnTo>
                  <a:lnTo>
                    <a:pt x="3929021" y="642870"/>
                  </a:lnTo>
                  <a:lnTo>
                    <a:pt x="3912528" y="6461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450"/>
              <a:t>БОНУСНАЯ</a:t>
            </a:r>
            <a:r>
              <a:rPr dirty="0" spc="60"/>
              <a:t> </a:t>
            </a:r>
            <a:r>
              <a:rPr dirty="0" spc="445"/>
              <a:t>ЦЕНА</a:t>
            </a: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537761" y="2568858"/>
            <a:ext cx="4067175" cy="2063114"/>
          </a:xfrm>
          <a:prstGeom prst="rect">
            <a:avLst/>
          </a:prstGeom>
        </p:spPr>
        <p:txBody>
          <a:bodyPr wrap="square" lIns="0" tIns="15684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dirty="0" sz="1700" spc="-5">
                <a:solidFill>
                  <a:srgbClr val="424242"/>
                </a:solidFill>
                <a:latin typeface="Roboto"/>
                <a:cs typeface="Roboto"/>
              </a:rPr>
              <a:t>Для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35">
                <a:solidFill>
                  <a:srgbClr val="424242"/>
                </a:solidFill>
                <a:latin typeface="Roboto"/>
                <a:cs typeface="Roboto"/>
              </a:rPr>
              <a:t>этого</a:t>
            </a:r>
            <a:r>
              <a:rPr dirty="0" sz="1700" spc="-15">
                <a:solidFill>
                  <a:srgbClr val="424242"/>
                </a:solidFill>
                <a:latin typeface="Roboto"/>
                <a:cs typeface="Roboto"/>
              </a:rPr>
              <a:t> вы можете</a:t>
            </a:r>
            <a:r>
              <a:rPr dirty="0" sz="1700" spc="-20">
                <a:solidFill>
                  <a:srgbClr val="424242"/>
                </a:solidFill>
                <a:latin typeface="Roboto"/>
                <a:cs typeface="Roboto"/>
              </a:rPr>
              <a:t> </a:t>
            </a:r>
            <a:r>
              <a:rPr dirty="0" sz="1700" spc="-10">
                <a:solidFill>
                  <a:srgbClr val="424242"/>
                </a:solidFill>
                <a:latin typeface="Roboto"/>
                <a:cs typeface="Roboto"/>
              </a:rPr>
              <a:t>внести</a:t>
            </a:r>
            <a:endParaRPr sz="1700">
              <a:latin typeface="Roboto"/>
              <a:cs typeface="Roboto"/>
            </a:endParaRPr>
          </a:p>
          <a:p>
            <a:pPr algn="ctr">
              <a:lnSpc>
                <a:spcPct val="100000"/>
              </a:lnSpc>
              <a:spcBef>
                <a:spcPts val="1670"/>
              </a:spcBef>
            </a:pPr>
            <a:r>
              <a:rPr dirty="0" sz="2500" spc="-15">
                <a:solidFill>
                  <a:srgbClr val="837163"/>
                </a:solidFill>
                <a:latin typeface="Roboto Lt"/>
                <a:cs typeface="Roboto Lt"/>
              </a:rPr>
              <a:t>Предоплату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>
                <a:solidFill>
                  <a:srgbClr val="837163"/>
                </a:solidFill>
                <a:latin typeface="Roboto Lt"/>
                <a:cs typeface="Roboto Lt"/>
              </a:rPr>
              <a:t>1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>
                <a:solidFill>
                  <a:srgbClr val="837163"/>
                </a:solidFill>
                <a:latin typeface="Roboto Lt"/>
                <a:cs typeface="Roboto Lt"/>
              </a:rPr>
              <a:t>000</a:t>
            </a:r>
            <a:r>
              <a:rPr dirty="0" sz="25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20">
                <a:solidFill>
                  <a:srgbClr val="837163"/>
                </a:solidFill>
                <a:latin typeface="Roboto Lt"/>
                <a:cs typeface="Roboto Lt"/>
              </a:rPr>
              <a:t>руб.</a:t>
            </a:r>
            <a:endParaRPr sz="2500">
              <a:latin typeface="Roboto Lt"/>
              <a:cs typeface="Roboto Lt"/>
            </a:endParaRPr>
          </a:p>
          <a:p>
            <a:pPr>
              <a:lnSpc>
                <a:spcPct val="100000"/>
              </a:lnSpc>
            </a:pPr>
            <a:endParaRPr sz="29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2075"/>
              </a:spcBef>
            </a:pPr>
            <a:r>
              <a:rPr dirty="0" sz="2200">
                <a:solidFill>
                  <a:srgbClr val="837163"/>
                </a:solidFill>
                <a:latin typeface="Roboto Lt"/>
                <a:cs typeface="Roboto Lt"/>
              </a:rPr>
              <a:t>Полная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10">
                <a:solidFill>
                  <a:srgbClr val="837163"/>
                </a:solidFill>
                <a:latin typeface="Roboto Lt"/>
                <a:cs typeface="Roboto Lt"/>
              </a:rPr>
              <a:t>оплата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35">
                <a:solidFill>
                  <a:srgbClr val="837163"/>
                </a:solidFill>
                <a:latin typeface="Roboto Lt"/>
                <a:cs typeface="Roboto Lt"/>
              </a:rPr>
              <a:t>до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200" spc="-5">
                <a:solidFill>
                  <a:srgbClr val="837163"/>
                </a:solidFill>
                <a:latin typeface="Roboto Lt"/>
                <a:cs typeface="Roboto Lt"/>
              </a:rPr>
              <a:t>20</a:t>
            </a:r>
            <a:r>
              <a:rPr dirty="0" sz="2200" spc="-15">
                <a:solidFill>
                  <a:srgbClr val="837163"/>
                </a:solidFill>
                <a:latin typeface="Roboto Lt"/>
                <a:cs typeface="Roboto Lt"/>
              </a:rPr>
              <a:t> сентября</a:t>
            </a:r>
            <a:endParaRPr sz="2200">
              <a:latin typeface="Roboto Lt"/>
              <a:cs typeface="Roboto L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04324" y="992223"/>
            <a:ext cx="6532245" cy="1072515"/>
          </a:xfrm>
          <a:prstGeom prst="rect">
            <a:avLst/>
          </a:prstGeom>
        </p:spPr>
        <p:txBody>
          <a:bodyPr wrap="square" lIns="0" tIns="1670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315"/>
              </a:spcBef>
            </a:pPr>
            <a:r>
              <a:rPr dirty="0" sz="2200" spc="5">
                <a:solidFill>
                  <a:srgbClr val="424242"/>
                </a:solidFill>
                <a:latin typeface="Roboto Lt"/>
                <a:cs typeface="Roboto Lt"/>
              </a:rPr>
              <a:t>При</a:t>
            </a:r>
            <a:r>
              <a:rPr dirty="0" sz="2200" spc="-2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200">
                <a:solidFill>
                  <a:srgbClr val="424242"/>
                </a:solidFill>
                <a:latin typeface="Roboto Lt"/>
                <a:cs typeface="Roboto Lt"/>
              </a:rPr>
              <a:t>бронировании</a:t>
            </a:r>
            <a:r>
              <a:rPr dirty="0" sz="22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200" spc="-35">
                <a:solidFill>
                  <a:srgbClr val="424242"/>
                </a:solidFill>
                <a:latin typeface="Roboto Lt"/>
                <a:cs typeface="Roboto Lt"/>
              </a:rPr>
              <a:t>до</a:t>
            </a:r>
            <a:r>
              <a:rPr dirty="0" sz="2200" spc="-2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200" spc="-5">
                <a:solidFill>
                  <a:srgbClr val="424242"/>
                </a:solidFill>
                <a:latin typeface="Roboto Lt"/>
                <a:cs typeface="Roboto Lt"/>
              </a:rPr>
              <a:t>10.09</a:t>
            </a:r>
            <a:endParaRPr sz="2200">
              <a:latin typeface="Roboto Lt"/>
              <a:cs typeface="Roboto Lt"/>
            </a:endParaRPr>
          </a:p>
          <a:p>
            <a:pPr algn="ctr">
              <a:lnSpc>
                <a:spcPct val="100000"/>
              </a:lnSpc>
              <a:spcBef>
                <a:spcPts val="1385"/>
              </a:spcBef>
              <a:tabLst>
                <a:tab pos="3749675" algn="l"/>
              </a:tabLst>
            </a:pPr>
            <a:r>
              <a:rPr dirty="0" sz="2000" spc="-25">
                <a:solidFill>
                  <a:srgbClr val="424242"/>
                </a:solidFill>
                <a:latin typeface="Roboto Lt"/>
                <a:cs typeface="Roboto Lt"/>
              </a:rPr>
              <a:t>стоимость</a:t>
            </a:r>
            <a:r>
              <a:rPr dirty="0" sz="2000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25">
                <a:solidFill>
                  <a:srgbClr val="424242"/>
                </a:solidFill>
                <a:latin typeface="Roboto Lt"/>
                <a:cs typeface="Roboto Lt"/>
              </a:rPr>
              <a:t>участия</a:t>
            </a:r>
            <a:r>
              <a:rPr dirty="0" sz="2000" spc="5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trike="sngStrike">
                <a:solidFill>
                  <a:srgbClr val="424242"/>
                </a:solidFill>
                <a:latin typeface="Roboto Lt"/>
                <a:cs typeface="Roboto Lt"/>
              </a:rPr>
              <a:t>7</a:t>
            </a:r>
            <a:r>
              <a:rPr dirty="0" sz="2000" spc="5" strike="sng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5" strike="sngStrike">
                <a:solidFill>
                  <a:srgbClr val="424242"/>
                </a:solidFill>
                <a:latin typeface="Roboto Lt"/>
                <a:cs typeface="Roboto Lt"/>
              </a:rPr>
              <a:t>500</a:t>
            </a:r>
            <a:r>
              <a:rPr dirty="0" sz="2000" strike="sngStrike">
                <a:solidFill>
                  <a:srgbClr val="424242"/>
                </a:solidFill>
                <a:latin typeface="Roboto Lt"/>
                <a:cs typeface="Roboto Lt"/>
              </a:rPr>
              <a:t> </a:t>
            </a:r>
            <a:r>
              <a:rPr dirty="0" sz="2000" spc="-15" strike="sngStrike">
                <a:solidFill>
                  <a:srgbClr val="424242"/>
                </a:solidFill>
                <a:latin typeface="Roboto Lt"/>
                <a:cs typeface="Roboto Lt"/>
              </a:rPr>
              <a:t>руб.</a:t>
            </a:r>
            <a:r>
              <a:rPr dirty="0" sz="2000" spc="-15" strike="noStrike">
                <a:solidFill>
                  <a:srgbClr val="424242"/>
                </a:solidFill>
                <a:latin typeface="Roboto Lt"/>
                <a:cs typeface="Roboto Lt"/>
              </a:rPr>
              <a:t>	</a:t>
            </a:r>
            <a:r>
              <a:rPr dirty="0" sz="2500" strike="noStrike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r>
              <a:rPr dirty="0" sz="2500" spc="-15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 strike="noStrike">
                <a:solidFill>
                  <a:srgbClr val="837163"/>
                </a:solidFill>
                <a:latin typeface="Roboto Lt"/>
                <a:cs typeface="Roboto Lt"/>
              </a:rPr>
              <a:t>600</a:t>
            </a:r>
            <a:r>
              <a:rPr dirty="0" sz="2500" spc="-20" strike="noStrike">
                <a:solidFill>
                  <a:srgbClr val="837163"/>
                </a:solidFill>
                <a:latin typeface="Roboto Lt"/>
                <a:cs typeface="Roboto Lt"/>
              </a:rPr>
              <a:t> руб. </a:t>
            </a:r>
            <a:r>
              <a:rPr dirty="0" sz="2500" spc="5" strike="noStrike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dirty="0" sz="2500" spc="-20" strike="noStrike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500" spc="-5" strike="noStrike">
                <a:solidFill>
                  <a:srgbClr val="837163"/>
                </a:solidFill>
                <a:latin typeface="Roboto Lt"/>
                <a:cs typeface="Roboto Lt"/>
              </a:rPr>
              <a:t>месяц</a:t>
            </a:r>
            <a:endParaRPr sz="2500">
              <a:latin typeface="Roboto Lt"/>
              <a:cs typeface="Roboto Lt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136999" y="1071574"/>
            <a:ext cx="6870065" cy="2214880"/>
            <a:chOff x="1136999" y="1071574"/>
            <a:chExt cx="6870065" cy="2214880"/>
          </a:xfrm>
        </p:grpSpPr>
        <p:sp>
          <p:nvSpPr>
            <p:cNvPr id="4" name="object 4"/>
            <p:cNvSpPr/>
            <p:nvPr/>
          </p:nvSpPr>
          <p:spPr>
            <a:xfrm>
              <a:off x="1136999" y="1071574"/>
              <a:ext cx="6870065" cy="2214880"/>
            </a:xfrm>
            <a:custGeom>
              <a:avLst/>
              <a:gdLst/>
              <a:ahLst/>
              <a:cxnLst/>
              <a:rect l="l" t="t" r="r" b="b"/>
              <a:pathLst>
                <a:path w="6870065" h="2214879">
                  <a:moveTo>
                    <a:pt x="6668670" y="2214599"/>
                  </a:moveTo>
                  <a:lnTo>
                    <a:pt x="201329" y="2214599"/>
                  </a:lnTo>
                  <a:lnTo>
                    <a:pt x="155166" y="2209282"/>
                  </a:lnTo>
                  <a:lnTo>
                    <a:pt x="112789" y="2194136"/>
                  </a:lnTo>
                  <a:lnTo>
                    <a:pt x="75408" y="2170370"/>
                  </a:lnTo>
                  <a:lnTo>
                    <a:pt x="44229" y="2139191"/>
                  </a:lnTo>
                  <a:lnTo>
                    <a:pt x="20463" y="2101810"/>
                  </a:lnTo>
                  <a:lnTo>
                    <a:pt x="5317" y="2059433"/>
                  </a:lnTo>
                  <a:lnTo>
                    <a:pt x="0" y="2013270"/>
                  </a:lnTo>
                  <a:lnTo>
                    <a:pt x="0" y="201329"/>
                  </a:lnTo>
                  <a:lnTo>
                    <a:pt x="5317" y="155166"/>
                  </a:lnTo>
                  <a:lnTo>
                    <a:pt x="20463" y="112789"/>
                  </a:lnTo>
                  <a:lnTo>
                    <a:pt x="44229" y="75408"/>
                  </a:lnTo>
                  <a:lnTo>
                    <a:pt x="75408" y="44229"/>
                  </a:lnTo>
                  <a:lnTo>
                    <a:pt x="112789" y="20463"/>
                  </a:lnTo>
                  <a:lnTo>
                    <a:pt x="155166" y="5317"/>
                  </a:lnTo>
                  <a:lnTo>
                    <a:pt x="201329" y="0"/>
                  </a:lnTo>
                  <a:lnTo>
                    <a:pt x="6668670" y="0"/>
                  </a:lnTo>
                  <a:lnTo>
                    <a:pt x="6708131" y="3904"/>
                  </a:lnTo>
                  <a:lnTo>
                    <a:pt x="6745716" y="15325"/>
                  </a:lnTo>
                  <a:lnTo>
                    <a:pt x="6780368" y="33825"/>
                  </a:lnTo>
                  <a:lnTo>
                    <a:pt x="6811031" y="58967"/>
                  </a:lnTo>
                  <a:lnTo>
                    <a:pt x="6836174" y="89631"/>
                  </a:lnTo>
                  <a:lnTo>
                    <a:pt x="6854674" y="124283"/>
                  </a:lnTo>
                  <a:lnTo>
                    <a:pt x="6866095" y="161868"/>
                  </a:lnTo>
                  <a:lnTo>
                    <a:pt x="6869999" y="201329"/>
                  </a:lnTo>
                  <a:lnTo>
                    <a:pt x="6869999" y="2013270"/>
                  </a:lnTo>
                  <a:lnTo>
                    <a:pt x="6864682" y="2059433"/>
                  </a:lnTo>
                  <a:lnTo>
                    <a:pt x="6849536" y="2101810"/>
                  </a:lnTo>
                  <a:lnTo>
                    <a:pt x="6825770" y="2139191"/>
                  </a:lnTo>
                  <a:lnTo>
                    <a:pt x="6794591" y="2170370"/>
                  </a:lnTo>
                  <a:lnTo>
                    <a:pt x="6757210" y="2194136"/>
                  </a:lnTo>
                  <a:lnTo>
                    <a:pt x="6714833" y="2209282"/>
                  </a:lnTo>
                  <a:lnTo>
                    <a:pt x="6668670" y="22145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0350" y="1934925"/>
              <a:ext cx="1656300" cy="5949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7500" y="1973025"/>
              <a:ext cx="1542415" cy="480695"/>
            </a:xfrm>
            <a:custGeom>
              <a:avLst/>
              <a:gdLst/>
              <a:ahLst/>
              <a:cxnLst/>
              <a:rect l="l" t="t" r="r" b="b"/>
              <a:pathLst>
                <a:path w="1542415" h="480694">
                  <a:moveTo>
                    <a:pt x="1461898" y="480599"/>
                  </a:moveTo>
                  <a:lnTo>
                    <a:pt x="80101" y="480599"/>
                  </a:lnTo>
                  <a:lnTo>
                    <a:pt x="48922" y="474305"/>
                  </a:lnTo>
                  <a:lnTo>
                    <a:pt x="23461" y="457138"/>
                  </a:lnTo>
                  <a:lnTo>
                    <a:pt x="6294" y="431677"/>
                  </a:lnTo>
                  <a:lnTo>
                    <a:pt x="0" y="400498"/>
                  </a:lnTo>
                  <a:lnTo>
                    <a:pt x="0" y="80101"/>
                  </a:lnTo>
                  <a:lnTo>
                    <a:pt x="6294" y="48922"/>
                  </a:lnTo>
                  <a:lnTo>
                    <a:pt x="23461" y="23461"/>
                  </a:lnTo>
                  <a:lnTo>
                    <a:pt x="48922" y="6294"/>
                  </a:lnTo>
                  <a:lnTo>
                    <a:pt x="80101" y="0"/>
                  </a:lnTo>
                  <a:lnTo>
                    <a:pt x="1461898" y="0"/>
                  </a:lnTo>
                  <a:lnTo>
                    <a:pt x="1506339" y="13457"/>
                  </a:lnTo>
                  <a:lnTo>
                    <a:pt x="1535902" y="49448"/>
                  </a:lnTo>
                  <a:lnTo>
                    <a:pt x="1541999" y="80101"/>
                  </a:lnTo>
                  <a:lnTo>
                    <a:pt x="1541999" y="400498"/>
                  </a:lnTo>
                  <a:lnTo>
                    <a:pt x="1535705" y="431677"/>
                  </a:lnTo>
                  <a:lnTo>
                    <a:pt x="1518538" y="457138"/>
                  </a:lnTo>
                  <a:lnTo>
                    <a:pt x="1493077" y="474305"/>
                  </a:lnTo>
                  <a:lnTo>
                    <a:pt x="1461898" y="480599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84399" y="1409839"/>
            <a:ext cx="504317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2415" marR="5080" indent="-260350">
              <a:lnSpc>
                <a:spcPct val="150000"/>
              </a:lnSpc>
              <a:spcBef>
                <a:spcPts val="100"/>
              </a:spcBef>
              <a:tabLst>
                <a:tab pos="3574415" algn="l"/>
              </a:tabLst>
            </a:pPr>
            <a:r>
              <a:rPr dirty="0" sz="2000" spc="-5">
                <a:solidFill>
                  <a:srgbClr val="837163"/>
                </a:solidFill>
                <a:latin typeface="Roboto Lt"/>
                <a:cs typeface="Roboto Lt"/>
              </a:rPr>
              <a:t>КОДОВОЕ</a:t>
            </a:r>
            <a:r>
              <a:rPr dirty="0" sz="20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5">
                <a:solidFill>
                  <a:srgbClr val="837163"/>
                </a:solidFill>
                <a:latin typeface="Roboto Lt"/>
                <a:cs typeface="Roboto Lt"/>
              </a:rPr>
              <a:t>СЛОВО</a:t>
            </a:r>
            <a:r>
              <a:rPr dirty="0" sz="20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-20">
                <a:solidFill>
                  <a:srgbClr val="3E3E42"/>
                </a:solidFill>
                <a:latin typeface="Roboto"/>
                <a:cs typeface="Roboto"/>
              </a:rPr>
              <a:t>для</a:t>
            </a:r>
            <a:r>
              <a:rPr dirty="0" sz="20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получения </a:t>
            </a:r>
            <a:r>
              <a:rPr dirty="0" sz="2000" spc="-25">
                <a:solidFill>
                  <a:srgbClr val="3E3E42"/>
                </a:solidFill>
                <a:latin typeface="Roboto"/>
                <a:cs typeface="Roboto"/>
              </a:rPr>
              <a:t>урока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5">
                <a:solidFill>
                  <a:srgbClr val="3E3E42"/>
                </a:solidFill>
                <a:latin typeface="Roboto"/>
                <a:cs typeface="Roboto"/>
              </a:rPr>
              <a:t>по </a:t>
            </a:r>
            <a:r>
              <a:rPr dirty="0" sz="2000" spc="-484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30">
                <a:solidFill>
                  <a:srgbClr val="3E3E42"/>
                </a:solidFill>
                <a:latin typeface="Roboto"/>
                <a:cs typeface="Roboto"/>
              </a:rPr>
              <a:t>расчету</a:t>
            </a:r>
            <a:r>
              <a:rPr dirty="0" sz="2000">
                <a:solidFill>
                  <a:srgbClr val="3E3E42"/>
                </a:solidFill>
                <a:latin typeface="Roboto"/>
                <a:cs typeface="Roboto"/>
              </a:rPr>
              <a:t> баланса</a:t>
            </a:r>
            <a:r>
              <a:rPr dirty="0" sz="20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стихий</a:t>
            </a:r>
            <a:r>
              <a:rPr dirty="0" sz="2000" spc="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350">
                <a:solidFill>
                  <a:srgbClr val="3E3E42"/>
                </a:solidFill>
                <a:latin typeface="Roboto"/>
                <a:cs typeface="Roboto"/>
              </a:rPr>
              <a:t>-	</a:t>
            </a:r>
            <a:r>
              <a:rPr dirty="0" sz="2000" spc="-10" b="1">
                <a:solidFill>
                  <a:srgbClr val="837163"/>
                </a:solidFill>
                <a:latin typeface="Roboto"/>
                <a:cs typeface="Roboto"/>
              </a:rPr>
              <a:t>“ДЕНЬГИ”</a:t>
            </a:r>
            <a:endParaRPr sz="2000">
              <a:latin typeface="Roboto"/>
              <a:cs typeface="Roboto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92941" y="2276134"/>
            <a:ext cx="2341539" cy="2558105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42558" y="207382"/>
            <a:ext cx="1459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Ш</a:t>
            </a:r>
            <a:r>
              <a:rPr dirty="0" sz="1100" spc="-45">
                <a:solidFill>
                  <a:srgbClr val="888888"/>
                </a:solidFill>
                <a:latin typeface="Roboto Lt"/>
                <a:cs typeface="Roboto Lt"/>
              </a:rPr>
              <a:t>К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dirty="0" sz="1100" spc="1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dirty="0" sz="1100" spc="-15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dirty="0" sz="1100" spc="-2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dirty="0" sz="1100" spc="-5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100">
              <a:latin typeface="Roboto Lt"/>
              <a:cs typeface="Roboto 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7008" y="4704427"/>
            <a:ext cx="1089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">
                <a:solidFill>
                  <a:srgbClr val="888888"/>
                </a:solidFill>
                <a:latin typeface="Roboto Lt"/>
                <a:cs typeface="Roboto Lt"/>
              </a:rPr>
              <a:t>ЕЛЕНЫ</a:t>
            </a:r>
            <a:r>
              <a:rPr dirty="0" sz="1100" spc="-55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dirty="0" sz="1100">
                <a:solidFill>
                  <a:srgbClr val="888888"/>
                </a:solidFill>
                <a:latin typeface="Roboto Lt"/>
                <a:cs typeface="Roboto Lt"/>
              </a:rPr>
              <a:t>БОНИЛЕ</a:t>
            </a:r>
            <a:endParaRPr sz="1100">
              <a:latin typeface="Roboto Lt"/>
              <a:cs typeface="Roboto L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501" y="0"/>
            <a:ext cx="8966371" cy="511417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09845" y="2317218"/>
            <a:ext cx="4925695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900" spc="165"/>
              <a:t>Отвечаю</a:t>
            </a:r>
            <a:r>
              <a:rPr dirty="0" sz="2900" spc="120"/>
              <a:t> </a:t>
            </a:r>
            <a:r>
              <a:rPr dirty="0" sz="2900" spc="70"/>
              <a:t>на</a:t>
            </a:r>
            <a:r>
              <a:rPr dirty="0" sz="2900" spc="125"/>
              <a:t> </a:t>
            </a:r>
            <a:r>
              <a:rPr dirty="0" sz="2900" spc="120"/>
              <a:t>ваши</a:t>
            </a:r>
            <a:r>
              <a:rPr dirty="0" sz="2900" spc="125"/>
              <a:t> </a:t>
            </a:r>
            <a:r>
              <a:rPr dirty="0" sz="2900" spc="150"/>
              <a:t>вопросы</a:t>
            </a:r>
            <a:endParaRPr sz="29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1136999" y="1071574"/>
            <a:ext cx="6870065" cy="2214880"/>
            <a:chOff x="1136999" y="1071574"/>
            <a:chExt cx="6870065" cy="2214880"/>
          </a:xfrm>
        </p:grpSpPr>
        <p:sp>
          <p:nvSpPr>
            <p:cNvPr id="4" name="object 4"/>
            <p:cNvSpPr/>
            <p:nvPr/>
          </p:nvSpPr>
          <p:spPr>
            <a:xfrm>
              <a:off x="1136999" y="1071574"/>
              <a:ext cx="6870065" cy="2214880"/>
            </a:xfrm>
            <a:custGeom>
              <a:avLst/>
              <a:gdLst/>
              <a:ahLst/>
              <a:cxnLst/>
              <a:rect l="l" t="t" r="r" b="b"/>
              <a:pathLst>
                <a:path w="6870065" h="2214879">
                  <a:moveTo>
                    <a:pt x="6668670" y="2214599"/>
                  </a:moveTo>
                  <a:lnTo>
                    <a:pt x="201329" y="2214599"/>
                  </a:lnTo>
                  <a:lnTo>
                    <a:pt x="155166" y="2209282"/>
                  </a:lnTo>
                  <a:lnTo>
                    <a:pt x="112789" y="2194136"/>
                  </a:lnTo>
                  <a:lnTo>
                    <a:pt x="75408" y="2170370"/>
                  </a:lnTo>
                  <a:lnTo>
                    <a:pt x="44229" y="2139191"/>
                  </a:lnTo>
                  <a:lnTo>
                    <a:pt x="20463" y="2101810"/>
                  </a:lnTo>
                  <a:lnTo>
                    <a:pt x="5317" y="2059433"/>
                  </a:lnTo>
                  <a:lnTo>
                    <a:pt x="0" y="2013270"/>
                  </a:lnTo>
                  <a:lnTo>
                    <a:pt x="0" y="201329"/>
                  </a:lnTo>
                  <a:lnTo>
                    <a:pt x="5317" y="155166"/>
                  </a:lnTo>
                  <a:lnTo>
                    <a:pt x="20463" y="112789"/>
                  </a:lnTo>
                  <a:lnTo>
                    <a:pt x="44229" y="75408"/>
                  </a:lnTo>
                  <a:lnTo>
                    <a:pt x="75408" y="44229"/>
                  </a:lnTo>
                  <a:lnTo>
                    <a:pt x="112789" y="20463"/>
                  </a:lnTo>
                  <a:lnTo>
                    <a:pt x="155166" y="5317"/>
                  </a:lnTo>
                  <a:lnTo>
                    <a:pt x="201329" y="0"/>
                  </a:lnTo>
                  <a:lnTo>
                    <a:pt x="6668670" y="0"/>
                  </a:lnTo>
                  <a:lnTo>
                    <a:pt x="6708131" y="3904"/>
                  </a:lnTo>
                  <a:lnTo>
                    <a:pt x="6745716" y="15325"/>
                  </a:lnTo>
                  <a:lnTo>
                    <a:pt x="6780368" y="33825"/>
                  </a:lnTo>
                  <a:lnTo>
                    <a:pt x="6811031" y="58967"/>
                  </a:lnTo>
                  <a:lnTo>
                    <a:pt x="6836174" y="89631"/>
                  </a:lnTo>
                  <a:lnTo>
                    <a:pt x="6854674" y="124283"/>
                  </a:lnTo>
                  <a:lnTo>
                    <a:pt x="6866095" y="161868"/>
                  </a:lnTo>
                  <a:lnTo>
                    <a:pt x="6869999" y="201329"/>
                  </a:lnTo>
                  <a:lnTo>
                    <a:pt x="6869999" y="2013270"/>
                  </a:lnTo>
                  <a:lnTo>
                    <a:pt x="6864682" y="2059433"/>
                  </a:lnTo>
                  <a:lnTo>
                    <a:pt x="6849536" y="2101810"/>
                  </a:lnTo>
                  <a:lnTo>
                    <a:pt x="6825770" y="2139191"/>
                  </a:lnTo>
                  <a:lnTo>
                    <a:pt x="6794591" y="2170370"/>
                  </a:lnTo>
                  <a:lnTo>
                    <a:pt x="6757210" y="2194136"/>
                  </a:lnTo>
                  <a:lnTo>
                    <a:pt x="6714833" y="2209282"/>
                  </a:lnTo>
                  <a:lnTo>
                    <a:pt x="6668670" y="2214599"/>
                  </a:lnTo>
                  <a:close/>
                </a:path>
              </a:pathLst>
            </a:custGeom>
            <a:solidFill>
              <a:srgbClr val="EBD8C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0350" y="1934925"/>
              <a:ext cx="1656300" cy="5949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397500" y="1973025"/>
              <a:ext cx="1542415" cy="480695"/>
            </a:xfrm>
            <a:custGeom>
              <a:avLst/>
              <a:gdLst/>
              <a:ahLst/>
              <a:cxnLst/>
              <a:rect l="l" t="t" r="r" b="b"/>
              <a:pathLst>
                <a:path w="1542415" h="480694">
                  <a:moveTo>
                    <a:pt x="1461898" y="480599"/>
                  </a:moveTo>
                  <a:lnTo>
                    <a:pt x="80101" y="480599"/>
                  </a:lnTo>
                  <a:lnTo>
                    <a:pt x="48922" y="474305"/>
                  </a:lnTo>
                  <a:lnTo>
                    <a:pt x="23461" y="457138"/>
                  </a:lnTo>
                  <a:lnTo>
                    <a:pt x="6294" y="431677"/>
                  </a:lnTo>
                  <a:lnTo>
                    <a:pt x="0" y="400498"/>
                  </a:lnTo>
                  <a:lnTo>
                    <a:pt x="0" y="80101"/>
                  </a:lnTo>
                  <a:lnTo>
                    <a:pt x="6294" y="48922"/>
                  </a:lnTo>
                  <a:lnTo>
                    <a:pt x="23461" y="23461"/>
                  </a:lnTo>
                  <a:lnTo>
                    <a:pt x="48922" y="6294"/>
                  </a:lnTo>
                  <a:lnTo>
                    <a:pt x="80101" y="0"/>
                  </a:lnTo>
                  <a:lnTo>
                    <a:pt x="1461898" y="0"/>
                  </a:lnTo>
                  <a:lnTo>
                    <a:pt x="1506339" y="13457"/>
                  </a:lnTo>
                  <a:lnTo>
                    <a:pt x="1535902" y="49448"/>
                  </a:lnTo>
                  <a:lnTo>
                    <a:pt x="1541999" y="80101"/>
                  </a:lnTo>
                  <a:lnTo>
                    <a:pt x="1541999" y="400498"/>
                  </a:lnTo>
                  <a:lnTo>
                    <a:pt x="1535705" y="431677"/>
                  </a:lnTo>
                  <a:lnTo>
                    <a:pt x="1518538" y="457138"/>
                  </a:lnTo>
                  <a:lnTo>
                    <a:pt x="1493077" y="474305"/>
                  </a:lnTo>
                  <a:lnTo>
                    <a:pt x="1461898" y="480599"/>
                  </a:lnTo>
                  <a:close/>
                </a:path>
              </a:pathLst>
            </a:custGeom>
            <a:solidFill>
              <a:srgbClr val="F4F4F4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984399" y="1409839"/>
            <a:ext cx="504317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72415" marR="5080" indent="-260350">
              <a:lnSpc>
                <a:spcPct val="150000"/>
              </a:lnSpc>
              <a:spcBef>
                <a:spcPts val="100"/>
              </a:spcBef>
              <a:tabLst>
                <a:tab pos="3574415" algn="l"/>
              </a:tabLst>
            </a:pPr>
            <a:r>
              <a:rPr dirty="0" sz="2000" spc="-5">
                <a:solidFill>
                  <a:srgbClr val="837163"/>
                </a:solidFill>
                <a:latin typeface="Roboto Lt"/>
                <a:cs typeface="Roboto Lt"/>
              </a:rPr>
              <a:t>КОДОВОЕ</a:t>
            </a:r>
            <a:r>
              <a:rPr dirty="0" sz="2000" spc="-1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5">
                <a:solidFill>
                  <a:srgbClr val="837163"/>
                </a:solidFill>
                <a:latin typeface="Roboto Lt"/>
                <a:cs typeface="Roboto Lt"/>
              </a:rPr>
              <a:t>СЛОВО</a:t>
            </a:r>
            <a:r>
              <a:rPr dirty="0" sz="2000" spc="-5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 sz="2000" spc="-20">
                <a:solidFill>
                  <a:srgbClr val="3E3E42"/>
                </a:solidFill>
                <a:latin typeface="Roboto"/>
                <a:cs typeface="Roboto"/>
              </a:rPr>
              <a:t>для</a:t>
            </a:r>
            <a:r>
              <a:rPr dirty="0" sz="2000" spc="-1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получения </a:t>
            </a:r>
            <a:r>
              <a:rPr dirty="0" sz="2000" spc="-25">
                <a:solidFill>
                  <a:srgbClr val="3E3E42"/>
                </a:solidFill>
                <a:latin typeface="Roboto"/>
                <a:cs typeface="Roboto"/>
              </a:rPr>
              <a:t>урока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5">
                <a:solidFill>
                  <a:srgbClr val="3E3E42"/>
                </a:solidFill>
                <a:latin typeface="Roboto"/>
                <a:cs typeface="Roboto"/>
              </a:rPr>
              <a:t>по </a:t>
            </a:r>
            <a:r>
              <a:rPr dirty="0" sz="2000" spc="-484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30">
                <a:solidFill>
                  <a:srgbClr val="3E3E42"/>
                </a:solidFill>
                <a:latin typeface="Roboto"/>
                <a:cs typeface="Roboto"/>
              </a:rPr>
              <a:t>расчету</a:t>
            </a:r>
            <a:r>
              <a:rPr dirty="0" sz="2000">
                <a:solidFill>
                  <a:srgbClr val="3E3E42"/>
                </a:solidFill>
                <a:latin typeface="Roboto"/>
                <a:cs typeface="Roboto"/>
              </a:rPr>
              <a:t> баланса</a:t>
            </a:r>
            <a:r>
              <a:rPr dirty="0" sz="2000" spc="-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10">
                <a:solidFill>
                  <a:srgbClr val="3E3E42"/>
                </a:solidFill>
                <a:latin typeface="Roboto"/>
                <a:cs typeface="Roboto"/>
              </a:rPr>
              <a:t>стихий</a:t>
            </a:r>
            <a:r>
              <a:rPr dirty="0" sz="2000" spc="5">
                <a:solidFill>
                  <a:srgbClr val="3E3E42"/>
                </a:solidFill>
                <a:latin typeface="Roboto"/>
                <a:cs typeface="Roboto"/>
              </a:rPr>
              <a:t> </a:t>
            </a:r>
            <a:r>
              <a:rPr dirty="0" sz="2000" spc="-350">
                <a:solidFill>
                  <a:srgbClr val="3E3E42"/>
                </a:solidFill>
                <a:latin typeface="Roboto"/>
                <a:cs typeface="Roboto"/>
              </a:rPr>
              <a:t>-	</a:t>
            </a:r>
            <a:r>
              <a:rPr dirty="0" sz="2000" spc="-10" b="1">
                <a:solidFill>
                  <a:srgbClr val="837163"/>
                </a:solidFill>
                <a:latin typeface="Roboto"/>
                <a:cs typeface="Roboto"/>
              </a:rPr>
              <a:t>“ДЕНЬГИ”</a:t>
            </a:r>
            <a:endParaRPr sz="2000">
              <a:latin typeface="Roboto"/>
              <a:cs typeface="Roboto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9807" y="4954656"/>
            <a:ext cx="1864385" cy="6957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5657848" y="4987586"/>
            <a:ext cx="3463290" cy="5080"/>
          </a:xfrm>
          <a:custGeom>
            <a:avLst/>
            <a:gdLst/>
            <a:ahLst/>
            <a:cxnLst/>
            <a:rect l="l" t="t" r="r" b="b"/>
            <a:pathLst>
              <a:path w="3463290" h="5079">
                <a:moveTo>
                  <a:pt x="3463247" y="4760"/>
                </a:moveTo>
                <a:lnTo>
                  <a:pt x="0" y="4760"/>
                </a:lnTo>
                <a:lnTo>
                  <a:pt x="0" y="0"/>
                </a:lnTo>
                <a:lnTo>
                  <a:pt x="3463247" y="0"/>
                </a:lnTo>
                <a:lnTo>
                  <a:pt x="346324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987586"/>
            <a:ext cx="3458845" cy="5080"/>
          </a:xfrm>
          <a:custGeom>
            <a:avLst/>
            <a:gdLst/>
            <a:ahLst/>
            <a:cxnLst/>
            <a:rect l="l" t="t" r="r" b="b"/>
            <a:pathLst>
              <a:path w="3458845" h="5079">
                <a:moveTo>
                  <a:pt x="3458483" y="0"/>
                </a:moveTo>
                <a:lnTo>
                  <a:pt x="0" y="0"/>
                </a:lnTo>
                <a:lnTo>
                  <a:pt x="0" y="4760"/>
                </a:lnTo>
                <a:lnTo>
                  <a:pt x="3458483" y="4760"/>
                </a:lnTo>
                <a:lnTo>
                  <a:pt x="3458483" y="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92941" y="2276134"/>
            <a:ext cx="2341539" cy="25581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Деньги в вашем гороскопе. Стихии и кресты</dc:title>
  <dcterms:created xsi:type="dcterms:W3CDTF">2023-10-04T14:20:12Z</dcterms:created>
  <dcterms:modified xsi:type="dcterms:W3CDTF">2023-10-04T14:20:12Z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