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316" r:id="rId2"/>
    <p:sldId id="317" r:id="rId3"/>
    <p:sldId id="319" r:id="rId4"/>
    <p:sldId id="352" r:id="rId5"/>
    <p:sldId id="320" r:id="rId6"/>
    <p:sldId id="321" r:id="rId7"/>
    <p:sldId id="328" r:id="rId8"/>
    <p:sldId id="322" r:id="rId9"/>
    <p:sldId id="323" r:id="rId10"/>
    <p:sldId id="343" r:id="rId11"/>
    <p:sldId id="324" r:id="rId12"/>
    <p:sldId id="363" r:id="rId13"/>
    <p:sldId id="329" r:id="rId14"/>
    <p:sldId id="359" r:id="rId15"/>
    <p:sldId id="360" r:id="rId16"/>
    <p:sldId id="346" r:id="rId17"/>
    <p:sldId id="332" r:id="rId18"/>
    <p:sldId id="333" r:id="rId19"/>
    <p:sldId id="334" r:id="rId20"/>
    <p:sldId id="335" r:id="rId21"/>
    <p:sldId id="336" r:id="rId22"/>
    <p:sldId id="339" r:id="rId23"/>
    <p:sldId id="340" r:id="rId24"/>
    <p:sldId id="341" r:id="rId25"/>
    <p:sldId id="361" r:id="rId26"/>
    <p:sldId id="344" r:id="rId27"/>
    <p:sldId id="355" r:id="rId28"/>
    <p:sldId id="364" r:id="rId29"/>
    <p:sldId id="351"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B2B1"/>
    <a:srgbClr val="FC7404"/>
    <a:srgbClr val="FFFFFF"/>
    <a:srgbClr val="E2AC00"/>
    <a:srgbClr val="ECDFF5"/>
    <a:srgbClr val="F5A98B"/>
    <a:srgbClr val="FFA7CD"/>
    <a:srgbClr val="800000"/>
    <a:srgbClr val="3B5B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86" autoAdjust="0"/>
    <p:restoredTop sz="24051" autoAdjust="0"/>
  </p:normalViewPr>
  <p:slideViewPr>
    <p:cSldViewPr snapToGrid="0">
      <p:cViewPr varScale="1">
        <p:scale>
          <a:sx n="73" d="100"/>
          <a:sy n="73" d="100"/>
        </p:scale>
        <p:origin x="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21A51-6180-41EE-B14F-3D06FFD13BFC}" type="datetimeFigureOut">
              <a:rPr lang="ru-RU" smtClean="0"/>
              <a:t>11.08.2023</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ru-RU"/>
              <a:t>АСТРОЛОГ НАСТЯ ЛЁНИНА</a:t>
            </a:r>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FD783-DDE9-43CC-8670-907A4B0F3DDF}" type="slidenum">
              <a:rPr lang="ru-RU" smtClean="0"/>
              <a:t>‹#›</a:t>
            </a:fld>
            <a:endParaRPr lang="ru-RU"/>
          </a:p>
        </p:txBody>
      </p:sp>
    </p:spTree>
    <p:extLst>
      <p:ext uri="{BB962C8B-B14F-4D97-AF65-F5344CB8AC3E}">
        <p14:creationId xmlns:p14="http://schemas.microsoft.com/office/powerpoint/2010/main" val="412556300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8DAED-3880-45E5-B6C3-94AE6BA59A6A}" type="datetimeFigureOut">
              <a:rPr lang="ru-RU" smtClean="0"/>
              <a:t>11.08.2023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ru-RU"/>
              <a:t>АСТРОЛОГ НАСТЯ ЛЁНИНА</a:t>
            </a:r>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7ACAF6-A545-4CA9-B7D2-1283F523D3A8}" type="slidenum">
              <a:rPr lang="ru-RU" smtClean="0"/>
              <a:t>‹#›</a:t>
            </a:fld>
            <a:endParaRPr lang="ru-RU"/>
          </a:p>
        </p:txBody>
      </p:sp>
    </p:spTree>
    <p:extLst>
      <p:ext uri="{BB962C8B-B14F-4D97-AF65-F5344CB8AC3E}">
        <p14:creationId xmlns:p14="http://schemas.microsoft.com/office/powerpoint/2010/main" val="1529416254"/>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4</a:t>
            </a:fld>
            <a:endParaRPr lang="ko-KR" altLang="en-US"/>
          </a:p>
        </p:txBody>
      </p:sp>
    </p:spTree>
    <p:extLst>
      <p:ext uri="{BB962C8B-B14F-4D97-AF65-F5344CB8AC3E}">
        <p14:creationId xmlns:p14="http://schemas.microsoft.com/office/powerpoint/2010/main" val="3549845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5</a:t>
            </a:fld>
            <a:endParaRPr lang="ko-KR" altLang="en-US"/>
          </a:p>
        </p:txBody>
      </p:sp>
    </p:spTree>
    <p:extLst>
      <p:ext uri="{BB962C8B-B14F-4D97-AF65-F5344CB8AC3E}">
        <p14:creationId xmlns:p14="http://schemas.microsoft.com/office/powerpoint/2010/main" val="1718818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png"/><Relationship Id="rId7" Type="http://schemas.openxmlformats.org/officeDocument/2006/relationships/image" Target="../media/image3.png"/><Relationship Id="rId12" Type="http://schemas.openxmlformats.org/officeDocument/2006/relationships/image" Target="../media/image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5.png"/><Relationship Id="rId5" Type="http://schemas.openxmlformats.org/officeDocument/2006/relationships/hyperlink" Target="https://pptmon.com/" TargetMode="External"/><Relationship Id="rId10" Type="http://schemas.openxmlformats.org/officeDocument/2006/relationships/image" Target="../media/image7.svg"/><Relationship Id="rId4" Type="http://schemas.openxmlformats.org/officeDocument/2006/relationships/image" Target="../media/image3.svg"/><Relationship Id="rId9"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9.png"/><Relationship Id="rId12" Type="http://schemas.openxmlformats.org/officeDocument/2006/relationships/image" Target="../media/image1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0.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23.svg"/><Relationship Id="rId4" Type="http://schemas.openxmlformats.org/officeDocument/2006/relationships/image" Target="../media/image3.svg"/><Relationship Id="rId9"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png"/><Relationship Id="rId7" Type="http://schemas.openxmlformats.org/officeDocument/2006/relationships/image" Target="../media/image13.png"/><Relationship Id="rId12" Type="http://schemas.openxmlformats.org/officeDocument/2006/relationships/image" Target="../media/image2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5.png"/><Relationship Id="rId5" Type="http://schemas.openxmlformats.org/officeDocument/2006/relationships/hyperlink" Target="https://pptmon.com/" TargetMode="External"/><Relationship Id="rId10" Type="http://schemas.openxmlformats.org/officeDocument/2006/relationships/image" Target="../media/image27.svg"/><Relationship Id="rId4" Type="http://schemas.openxmlformats.org/officeDocument/2006/relationships/image" Target="../media/image3.svg"/><Relationship Id="rId9"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png"/><Relationship Id="rId7" Type="http://schemas.openxmlformats.org/officeDocument/2006/relationships/image" Target="../media/image11.png"/><Relationship Id="rId12" Type="http://schemas.openxmlformats.org/officeDocument/2006/relationships/image" Target="../media/image33.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7.png"/><Relationship Id="rId5" Type="http://schemas.openxmlformats.org/officeDocument/2006/relationships/hyperlink" Target="https://pptmon.com/" TargetMode="External"/><Relationship Id="rId10" Type="http://schemas.openxmlformats.org/officeDocument/2006/relationships/image" Target="../media/image31.svg"/><Relationship Id="rId4" Type="http://schemas.openxmlformats.org/officeDocument/2006/relationships/image" Target="../media/image3.svg"/><Relationship Id="rId9"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37.svg"/><Relationship Id="rId4" Type="http://schemas.openxmlformats.org/officeDocument/2006/relationships/image" Target="../media/image3.svg"/><Relationship Id="rId9"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49.svg"/><Relationship Id="rId4" Type="http://schemas.openxmlformats.org/officeDocument/2006/relationships/image" Target="../media/image3.svg"/><Relationship Id="rId9" Type="http://schemas.openxmlformats.org/officeDocument/2006/relationships/image" Target="../media/image21.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png"/><Relationship Id="rId7" Type="http://schemas.openxmlformats.org/officeDocument/2006/relationships/image" Target="../media/image22.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53.svg"/><Relationship Id="rId4" Type="http://schemas.openxmlformats.org/officeDocument/2006/relationships/image" Target="../media/image3.svg"/><Relationship Id="rId9" Type="http://schemas.openxmlformats.org/officeDocument/2006/relationships/image" Target="../media/image23.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57.svg"/><Relationship Id="rId4" Type="http://schemas.openxmlformats.org/officeDocument/2006/relationships/image" Target="../media/image3.svg"/><Relationship Id="rId9" Type="http://schemas.openxmlformats.org/officeDocument/2006/relationships/image" Target="../media/image25.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2.png"/><Relationship Id="rId7" Type="http://schemas.openxmlformats.org/officeDocument/2006/relationships/image" Target="../media/image26.png"/><Relationship Id="rId12" Type="http://schemas.openxmlformats.org/officeDocument/2006/relationships/image" Target="../media/image67.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28.png"/><Relationship Id="rId5" Type="http://schemas.openxmlformats.org/officeDocument/2006/relationships/hyperlink" Target="https://pptmon.com/" TargetMode="External"/><Relationship Id="rId10" Type="http://schemas.openxmlformats.org/officeDocument/2006/relationships/image" Target="../media/image61.svg"/><Relationship Id="rId4" Type="http://schemas.openxmlformats.org/officeDocument/2006/relationships/image" Target="../media/image3.svg"/><Relationship Id="rId9"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4F97445E-772A-4781-9A3D-784060DF4A61}" type="datetime1">
              <a:rPr lang="ru-RU" smtClean="0"/>
              <a:t>11.08.2023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59541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1D85A8C-659D-424D-A67B-4F86F8032DC0}" type="datetime1">
              <a:rPr lang="ru-RU" smtClean="0"/>
              <a:t>11.08.2023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69890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A87A2DA-73E8-4933-9000-63D1A8D15FBF}" type="datetime1">
              <a:rPr lang="ru-RU" smtClean="0"/>
              <a:t>11.08.2023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41866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D8ED4FD-59A2-4CE5-B7AC-55914987F6C4}" type="datetime1">
              <a:rPr lang="ru-RU" smtClean="0"/>
              <a:t>11.08.2023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24421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8F08F84-5E9B-4EB2-B3AA-8FAFD423DA06}" type="datetime1">
              <a:rPr lang="ru-RU" smtClean="0"/>
              <a:t>11.08.2023</a:t>
            </a:fld>
            <a:endParaRPr lang="ru-RU"/>
          </a:p>
        </p:txBody>
      </p:sp>
      <p:sp>
        <p:nvSpPr>
          <p:cNvPr id="8" name="Нижний колонтитул 7"/>
          <p:cNvSpPr>
            <a:spLocks noGrp="1"/>
          </p:cNvSpPr>
          <p:nvPr>
            <p:ph type="ftr" sz="quarter" idx="11"/>
          </p:nvPr>
        </p:nvSpPr>
        <p:spPr/>
        <p:txBody>
          <a:bodyPr/>
          <a:lstStyle/>
          <a:p>
            <a:r>
              <a:rPr lang="ru-RU"/>
              <a:t>АСТРОЛОГ НАСТЯ ЛЁНИНА</a:t>
            </a:r>
          </a:p>
        </p:txBody>
      </p:sp>
      <p:sp>
        <p:nvSpPr>
          <p:cNvPr id="9" name="Номер слайда 8"/>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65126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A1DB5BC0-86C4-4D95-89EA-37B50E2437DD}" type="datetime1">
              <a:rPr lang="ru-RU" smtClean="0"/>
              <a:t>11.08.2023</a:t>
            </a:fld>
            <a:endParaRPr lang="ru-RU"/>
          </a:p>
        </p:txBody>
      </p:sp>
      <p:sp>
        <p:nvSpPr>
          <p:cNvPr id="4" name="Нижний колонтитул 3"/>
          <p:cNvSpPr>
            <a:spLocks noGrp="1"/>
          </p:cNvSpPr>
          <p:nvPr>
            <p:ph type="ftr" sz="quarter" idx="11"/>
          </p:nvPr>
        </p:nvSpPr>
        <p:spPr/>
        <p:txBody>
          <a:bodyPr/>
          <a:lstStyle/>
          <a:p>
            <a:r>
              <a:rPr lang="ru-RU"/>
              <a:t>АСТРОЛОГ НАСТЯ ЛЁНИНА</a:t>
            </a:r>
          </a:p>
        </p:txBody>
      </p:sp>
      <p:sp>
        <p:nvSpPr>
          <p:cNvPr id="5" name="Номер слайда 4"/>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6052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E6841A-2649-478D-A1BC-A765987AE1B9}" type="datetime1">
              <a:rPr lang="ru-RU" smtClean="0"/>
              <a:t>11.08.2023</a:t>
            </a:fld>
            <a:endParaRPr lang="ru-RU"/>
          </a:p>
        </p:txBody>
      </p:sp>
      <p:sp>
        <p:nvSpPr>
          <p:cNvPr id="3" name="Нижний колонтитул 2"/>
          <p:cNvSpPr>
            <a:spLocks noGrp="1"/>
          </p:cNvSpPr>
          <p:nvPr>
            <p:ph type="ftr" sz="quarter" idx="11"/>
          </p:nvPr>
        </p:nvSpPr>
        <p:spPr/>
        <p:txBody>
          <a:bodyPr/>
          <a:lstStyle/>
          <a:p>
            <a:r>
              <a:rPr lang="ru-RU"/>
              <a:t>АСТРОЛОГ НАСТЯ ЛЁНИНА</a:t>
            </a:r>
          </a:p>
        </p:txBody>
      </p:sp>
      <p:sp>
        <p:nvSpPr>
          <p:cNvPr id="4" name="Номер слайда 3"/>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6254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BA2D9D80-5B49-4649-9EE6-E0CAE9707FB3}" type="datetime1">
              <a:rPr lang="ru-RU" smtClean="0"/>
              <a:t>11.08.2023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7266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6AD1CD49-39C7-4051-AD6C-77F77B2594E6}" type="datetime1">
              <a:rPr lang="ru-RU" smtClean="0"/>
              <a:t>11.08.2023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24837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DA18DF3-1AE1-4AF0-8B89-9BC6DF477355}" type="datetime1">
              <a:rPr lang="ru-RU" smtClean="0"/>
              <a:t>11.08.2023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96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30525D-0A11-4217-812D-5EF72162E25D}" type="datetime1">
              <a:rPr lang="ru-RU" smtClean="0"/>
              <a:t>11.08.2023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586171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PPTMON slide">
    <p:bg>
      <p:bgPr>
        <a:solidFill>
          <a:srgbClr val="A98FCC"/>
        </a:solidFill>
        <a:effectLst/>
      </p:bgPr>
    </p:bg>
    <p:spTree>
      <p:nvGrpSpPr>
        <p:cNvPr id="1" name=""/>
        <p:cNvGrpSpPr/>
        <p:nvPr/>
      </p:nvGrpSpPr>
      <p:grpSpPr>
        <a:xfrm>
          <a:off x="0" y="0"/>
          <a:ext cx="0" cy="0"/>
          <a:chOff x="0" y="0"/>
          <a:chExt cx="0" cy="0"/>
        </a:xfrm>
      </p:grpSpPr>
      <p:sp>
        <p:nvSpPr>
          <p:cNvPr id="2" name="직사각형 1">
            <a:extLst>
              <a:ext uri="{FF2B5EF4-FFF2-40B4-BE49-F238E27FC236}">
                <a16:creationId xmlns:a16="http://schemas.microsoft.com/office/drawing/2014/main" xmlns="" id="{BB45F76D-7648-4C8D-8577-1E03BEE9794E}"/>
              </a:ext>
            </a:extLst>
          </p:cNvPr>
          <p:cNvSpPr/>
          <p:nvPr userDrawn="1"/>
        </p:nvSpPr>
        <p:spPr>
          <a:xfrm>
            <a:off x="6479973" y="3429000"/>
            <a:ext cx="4142254" cy="3429000"/>
          </a:xfrm>
          <a:prstGeom prst="rect">
            <a:avLst/>
          </a:prstGeom>
          <a:solidFill>
            <a:srgbClr val="FD9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pic>
        <p:nvPicPr>
          <p:cNvPr id="14" name="Graphic 3">
            <a:hlinkClick r:id="rId2"/>
            <a:extLst>
              <a:ext uri="{FF2B5EF4-FFF2-40B4-BE49-F238E27FC236}">
                <a16:creationId xmlns:a16="http://schemas.microsoft.com/office/drawing/2014/main" xmlns="" id="{C528CA7C-FB5C-45CE-855E-DDD8388B9033}"/>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a16="http://schemas.microsoft.com/office/drawing/2014/main" xmlns=""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a16="http://schemas.microsoft.com/office/drawing/2014/main" xmlns="" id="{4F909E85-2FEF-4125-A773-A38FCFB86151}"/>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l="50000" t="50000"/>
          <a:stretch/>
        </p:blipFill>
        <p:spPr>
          <a:xfrm flipH="1">
            <a:off x="9258300" y="0"/>
            <a:ext cx="2933700" cy="2933700"/>
          </a:xfrm>
          <a:prstGeom prst="rect">
            <a:avLst/>
          </a:prstGeom>
        </p:spPr>
      </p:pic>
      <p:pic>
        <p:nvPicPr>
          <p:cNvPr id="17" name="그래픽 16">
            <a:extLst>
              <a:ext uri="{FF2B5EF4-FFF2-40B4-BE49-F238E27FC236}">
                <a16:creationId xmlns:a16="http://schemas.microsoft.com/office/drawing/2014/main" xmlns="" id="{EE934F02-CBC8-4704-B78F-C72F013A78C5}"/>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229129" y="6199804"/>
            <a:ext cx="2681288" cy="301529"/>
          </a:xfrm>
          <a:prstGeom prst="rect">
            <a:avLst/>
          </a:prstGeom>
        </p:spPr>
      </p:pic>
      <p:pic>
        <p:nvPicPr>
          <p:cNvPr id="18" name="그래픽 17">
            <a:extLst>
              <a:ext uri="{FF2B5EF4-FFF2-40B4-BE49-F238E27FC236}">
                <a16:creationId xmlns:a16="http://schemas.microsoft.com/office/drawing/2014/main" xmlns="" id="{893B494A-C024-47FE-AD1E-10CD596D3C63}"/>
              </a:ext>
            </a:extLst>
          </p:cNvPr>
          <p:cNvPicPr>
            <a:picLocks noChangeAspect="1"/>
          </p:cNvPicPr>
          <p:nvPr userDrawn="1"/>
        </p:nvPicPr>
        <p:blipFill rotWithShape="1">
          <a:blip r:embed="rId11">
            <a:extLst>
              <a:ext uri="{96DAC541-7B7A-43D3-8B79-37D633B846F1}">
                <asvg:svgBlip xmlns:asvg="http://schemas.microsoft.com/office/drawing/2016/SVG/main" xmlns="" r:embed="rId12"/>
              </a:ext>
            </a:extLst>
          </a:blip>
          <a:srcRect b="69695"/>
          <a:stretch/>
        </p:blipFill>
        <p:spPr>
          <a:xfrm flipV="1">
            <a:off x="229129" y="356667"/>
            <a:ext cx="399375" cy="693604"/>
          </a:xfrm>
          <a:prstGeom prst="rect">
            <a:avLst/>
          </a:prstGeom>
        </p:spPr>
      </p:pic>
      <p:sp>
        <p:nvSpPr>
          <p:cNvPr id="7" name="그림 개체 틀 12">
            <a:extLst>
              <a:ext uri="{FF2B5EF4-FFF2-40B4-BE49-F238E27FC236}">
                <a16:creationId xmlns:a16="http://schemas.microsoft.com/office/drawing/2014/main" xmlns="" id="{C9B3A374-F047-42BA-8EC5-7DE57F3ACB52}"/>
              </a:ext>
            </a:extLst>
          </p:cNvPr>
          <p:cNvSpPr>
            <a:spLocks noGrp="1"/>
          </p:cNvSpPr>
          <p:nvPr>
            <p:ph type="pic" sz="quarter" idx="25" hasCustomPrompt="1"/>
          </p:nvPr>
        </p:nvSpPr>
        <p:spPr>
          <a:xfrm>
            <a:off x="6479973"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7868302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a16="http://schemas.microsoft.com/office/drawing/2014/main" xmlns="" id="{5C76FA81-602C-443F-9730-75EBADF5F1AB}"/>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050111" y="729064"/>
            <a:ext cx="2997527" cy="782405"/>
          </a:xfrm>
          <a:prstGeom prst="rect">
            <a:avLst/>
          </a:prstGeom>
        </p:spPr>
      </p:pic>
    </p:spTree>
    <p:extLst>
      <p:ext uri="{BB962C8B-B14F-4D97-AF65-F5344CB8AC3E}">
        <p14:creationId xmlns:p14="http://schemas.microsoft.com/office/powerpoint/2010/main" val="18320309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PTMON title">
    <p:spTree>
      <p:nvGrpSpPr>
        <p:cNvPr id="1" name=""/>
        <p:cNvGrpSpPr/>
        <p:nvPr/>
      </p:nvGrpSpPr>
      <p:grpSpPr>
        <a:xfrm>
          <a:off x="0" y="0"/>
          <a:ext cx="0" cy="0"/>
          <a:chOff x="0" y="0"/>
          <a:chExt cx="0" cy="0"/>
        </a:xfrm>
      </p:grpSpPr>
      <p:pic>
        <p:nvPicPr>
          <p:cNvPr id="19" name="Graphic 3">
            <a:hlinkClick r:id="rId2"/>
            <a:extLst>
              <a:ext uri="{FF2B5EF4-FFF2-40B4-BE49-F238E27FC236}">
                <a16:creationId xmlns:a16="http://schemas.microsoft.com/office/drawing/2014/main" xmlns="" id="{310333E9-43A0-45F7-BB7E-7EABFB968E98}"/>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20" name="TextBox 19">
            <a:hlinkClick r:id="rId5"/>
            <a:extLst>
              <a:ext uri="{FF2B5EF4-FFF2-40B4-BE49-F238E27FC236}">
                <a16:creationId xmlns:a16="http://schemas.microsoft.com/office/drawing/2014/main" xmlns="" id="{6F103A62-8D4F-473E-87CB-06422F1E81C2}"/>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5" name="그래픽 4">
            <a:extLst>
              <a:ext uri="{FF2B5EF4-FFF2-40B4-BE49-F238E27FC236}">
                <a16:creationId xmlns:a16="http://schemas.microsoft.com/office/drawing/2014/main" xmlns="" id="{E68C654B-574D-4F5C-B4A8-16C4EF1D453D}"/>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0" y="0"/>
            <a:ext cx="3427724" cy="6858000"/>
          </a:xfrm>
          <a:prstGeom prst="rect">
            <a:avLst/>
          </a:prstGeom>
        </p:spPr>
      </p:pic>
      <p:pic>
        <p:nvPicPr>
          <p:cNvPr id="7" name="그래픽 6">
            <a:extLst>
              <a:ext uri="{FF2B5EF4-FFF2-40B4-BE49-F238E27FC236}">
                <a16:creationId xmlns:a16="http://schemas.microsoft.com/office/drawing/2014/main" xmlns="" id="{E498BFE5-E218-411D-A6B2-7E3379005A9E}"/>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4434976" y="3653272"/>
            <a:ext cx="2288724" cy="2288724"/>
          </a:xfrm>
          <a:prstGeom prst="rect">
            <a:avLst/>
          </a:prstGeom>
        </p:spPr>
      </p:pic>
      <p:pic>
        <p:nvPicPr>
          <p:cNvPr id="9" name="그래픽 8">
            <a:extLst>
              <a:ext uri="{FF2B5EF4-FFF2-40B4-BE49-F238E27FC236}">
                <a16:creationId xmlns:a16="http://schemas.microsoft.com/office/drawing/2014/main" xmlns="" id="{63D0D212-624C-4915-8462-7CE3DFB4F82A}"/>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764278" y="337862"/>
            <a:ext cx="2997527" cy="782405"/>
          </a:xfrm>
          <a:prstGeom prst="rect">
            <a:avLst/>
          </a:prstGeom>
        </p:spPr>
      </p:pic>
      <p:sp>
        <p:nvSpPr>
          <p:cNvPr id="30" name="그림 개체 틀 12">
            <a:extLst>
              <a:ext uri="{FF2B5EF4-FFF2-40B4-BE49-F238E27FC236}">
                <a16:creationId xmlns:a16="http://schemas.microsoft.com/office/drawing/2014/main" xmlns="" id="{5A800E03-DA16-4609-BA0B-3DC9ED709B4C}"/>
              </a:ext>
            </a:extLst>
          </p:cNvPr>
          <p:cNvSpPr>
            <a:spLocks noGrp="1"/>
          </p:cNvSpPr>
          <p:nvPr>
            <p:ph type="pic" sz="quarter" idx="25" hasCustomPrompt="1"/>
          </p:nvPr>
        </p:nvSpPr>
        <p:spPr>
          <a:xfrm>
            <a:off x="1953746"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8165501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PTMON slide">
    <p:bg>
      <p:bgPr>
        <a:solidFill>
          <a:srgbClr val="B1B2A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t="50000"/>
          <a:stretch/>
        </p:blipFill>
        <p:spPr>
          <a:xfrm>
            <a:off x="0" y="0"/>
            <a:ext cx="2288724" cy="1144362"/>
          </a:xfrm>
          <a:prstGeom prst="rect">
            <a:avLst/>
          </a:prstGeom>
        </p:spPr>
      </p:pic>
      <p:pic>
        <p:nvPicPr>
          <p:cNvPr id="42" name="그래픽 41">
            <a:extLst>
              <a:ext uri="{FF2B5EF4-FFF2-40B4-BE49-F238E27FC236}">
                <a16:creationId xmlns:a16="http://schemas.microsoft.com/office/drawing/2014/main" xmlns="" id="{BD1102AD-BFA8-407C-8297-2B6352ADBA60}"/>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flipV="1">
            <a:off x="11152567" y="4156477"/>
            <a:ext cx="399375" cy="2288724"/>
          </a:xfrm>
          <a:prstGeom prst="rect">
            <a:avLst/>
          </a:prstGeom>
        </p:spPr>
      </p:pic>
    </p:spTree>
    <p:extLst>
      <p:ext uri="{BB962C8B-B14F-4D97-AF65-F5344CB8AC3E}">
        <p14:creationId xmlns:p14="http://schemas.microsoft.com/office/powerpoint/2010/main" val="2368566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6" name="그래픽 35">
            <a:extLst>
              <a:ext uri="{FF2B5EF4-FFF2-40B4-BE49-F238E27FC236}">
                <a16:creationId xmlns:a16="http://schemas.microsoft.com/office/drawing/2014/main" xmlns="" id="{6DF472F2-FBD3-4953-9146-9A10B24D4B94}"/>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l="50000" b="50000"/>
          <a:stretch/>
        </p:blipFill>
        <p:spPr>
          <a:xfrm>
            <a:off x="0" y="4826000"/>
            <a:ext cx="2032000" cy="2032000"/>
          </a:xfrm>
          <a:prstGeom prst="rect">
            <a:avLst/>
          </a:prstGeom>
        </p:spPr>
      </p:pic>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50000"/>
          <a:stretch/>
        </p:blipFill>
        <p:spPr>
          <a:xfrm flipH="1">
            <a:off x="8764276" y="0"/>
            <a:ext cx="3427724" cy="3429000"/>
          </a:xfrm>
          <a:prstGeom prst="rect">
            <a:avLst/>
          </a:prstGeom>
        </p:spPr>
      </p:pic>
      <p:pic>
        <p:nvPicPr>
          <p:cNvPr id="43" name="그래픽 42">
            <a:extLst>
              <a:ext uri="{FF2B5EF4-FFF2-40B4-BE49-F238E27FC236}">
                <a16:creationId xmlns:a16="http://schemas.microsoft.com/office/drawing/2014/main" xmlns="" id="{7447D08D-70D5-4797-8DD1-62D9CF70D3BD}"/>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961075" y="4956356"/>
            <a:ext cx="905825" cy="905824"/>
          </a:xfrm>
          <a:prstGeom prst="rect">
            <a:avLst/>
          </a:prstGeom>
        </p:spPr>
      </p:pic>
    </p:spTree>
    <p:extLst>
      <p:ext uri="{BB962C8B-B14F-4D97-AF65-F5344CB8AC3E}">
        <p14:creationId xmlns:p14="http://schemas.microsoft.com/office/powerpoint/2010/main" val="4498767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93700" y="5020704"/>
            <a:ext cx="1038733" cy="1038733"/>
          </a:xfrm>
          <a:prstGeom prst="rect">
            <a:avLst/>
          </a:prstGeom>
        </p:spPr>
      </p:pic>
      <p:pic>
        <p:nvPicPr>
          <p:cNvPr id="39" name="그래픽 38">
            <a:extLst>
              <a:ext uri="{FF2B5EF4-FFF2-40B4-BE49-F238E27FC236}">
                <a16:creationId xmlns:a16="http://schemas.microsoft.com/office/drawing/2014/main" xmlns="" id="{D5D21266-FC4C-4643-936F-3ABC0AC83FA4}"/>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393700" y="6335808"/>
            <a:ext cx="2681288" cy="301529"/>
          </a:xfrm>
          <a:prstGeom prst="rect">
            <a:avLst/>
          </a:prstGeom>
        </p:spPr>
      </p:pic>
      <p:pic>
        <p:nvPicPr>
          <p:cNvPr id="41" name="그래픽 40">
            <a:extLst>
              <a:ext uri="{FF2B5EF4-FFF2-40B4-BE49-F238E27FC236}">
                <a16:creationId xmlns:a16="http://schemas.microsoft.com/office/drawing/2014/main" xmlns="" id="{4898D3C6-9882-46D7-9E84-975E0FE5C5DC}"/>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11216384" y="542367"/>
            <a:ext cx="602872" cy="1381125"/>
          </a:xfrm>
          <a:prstGeom prst="rect">
            <a:avLst/>
          </a:prstGeom>
        </p:spPr>
      </p:pic>
    </p:spTree>
    <p:extLst>
      <p:ext uri="{BB962C8B-B14F-4D97-AF65-F5344CB8AC3E}">
        <p14:creationId xmlns:p14="http://schemas.microsoft.com/office/powerpoint/2010/main" val="3899214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PPTMON slide">
    <p:spTree>
      <p:nvGrpSpPr>
        <p:cNvPr id="1" name=""/>
        <p:cNvGrpSpPr/>
        <p:nvPr/>
      </p:nvGrpSpPr>
      <p:grpSpPr>
        <a:xfrm>
          <a:off x="0" y="0"/>
          <a:ext cx="0" cy="0"/>
          <a:chOff x="0" y="0"/>
          <a:chExt cx="0" cy="0"/>
        </a:xfrm>
      </p:grpSpPr>
      <p:sp>
        <p:nvSpPr>
          <p:cNvPr id="7" name="그림 개체 틀 4">
            <a:extLst>
              <a:ext uri="{FF2B5EF4-FFF2-40B4-BE49-F238E27FC236}">
                <a16:creationId xmlns:a16="http://schemas.microsoft.com/office/drawing/2014/main" xmlns="" id="{EC7342B6-85BF-4769-968E-488DE1FEBA90}"/>
              </a:ext>
            </a:extLst>
          </p:cNvPr>
          <p:cNvSpPr>
            <a:spLocks noGrp="1"/>
          </p:cNvSpPr>
          <p:nvPr>
            <p:ph type="pic" sz="quarter" idx="13" hasCustomPrompt="1"/>
          </p:nvPr>
        </p:nvSpPr>
        <p:spPr>
          <a:xfrm>
            <a:off x="7741554" y="0"/>
            <a:ext cx="4450446" cy="6858000"/>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600"/>
            </a:lvl1pPr>
          </a:lstStyle>
          <a:p>
            <a:r>
              <a:rPr lang="en-US" altLang="ko-KR"/>
              <a:t>Click icon to add picture</a:t>
            </a:r>
            <a:endParaRPr lang="ko-KR" altLang="en-US"/>
          </a:p>
        </p:txBody>
      </p:sp>
      <p:pic>
        <p:nvPicPr>
          <p:cNvPr id="5" name="Graphic 3">
            <a:hlinkClick r:id="rId2"/>
            <a:extLst>
              <a:ext uri="{FF2B5EF4-FFF2-40B4-BE49-F238E27FC236}">
                <a16:creationId xmlns:a16="http://schemas.microsoft.com/office/drawing/2014/main" xmlns=""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xmlns=""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8" name="그래픽 7">
            <a:extLst>
              <a:ext uri="{FF2B5EF4-FFF2-40B4-BE49-F238E27FC236}">
                <a16:creationId xmlns:a16="http://schemas.microsoft.com/office/drawing/2014/main" xmlns="" id="{95C414C4-FBE9-4E29-B459-23B593E4DEB4}"/>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253506" y="5135702"/>
            <a:ext cx="726478" cy="726478"/>
          </a:xfrm>
          <a:prstGeom prst="rect">
            <a:avLst/>
          </a:prstGeom>
        </p:spPr>
      </p:pic>
      <p:pic>
        <p:nvPicPr>
          <p:cNvPr id="13" name="그래픽 12">
            <a:extLst>
              <a:ext uri="{FF2B5EF4-FFF2-40B4-BE49-F238E27FC236}">
                <a16:creationId xmlns:a16="http://schemas.microsoft.com/office/drawing/2014/main" xmlns="" id="{801D4657-8BCB-447A-8960-BAE76BB3E6AA}"/>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l="35040" b="67329"/>
          <a:stretch/>
        </p:blipFill>
        <p:spPr>
          <a:xfrm>
            <a:off x="0" y="5862180"/>
            <a:ext cx="1979984" cy="995820"/>
          </a:xfrm>
          <a:prstGeom prst="rect">
            <a:avLst/>
          </a:prstGeom>
        </p:spPr>
      </p:pic>
    </p:spTree>
    <p:extLst>
      <p:ext uri="{BB962C8B-B14F-4D97-AF65-F5344CB8AC3E}">
        <p14:creationId xmlns:p14="http://schemas.microsoft.com/office/powerpoint/2010/main" val="3938262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t="50000"/>
          <a:stretch/>
        </p:blipFill>
        <p:spPr>
          <a:xfrm>
            <a:off x="0" y="0"/>
            <a:ext cx="2288724" cy="1144362"/>
          </a:xfrm>
          <a:prstGeom prst="rect">
            <a:avLst/>
          </a:prstGeom>
        </p:spPr>
      </p:pic>
      <p:pic>
        <p:nvPicPr>
          <p:cNvPr id="42" name="그래픽 41">
            <a:extLst>
              <a:ext uri="{FF2B5EF4-FFF2-40B4-BE49-F238E27FC236}">
                <a16:creationId xmlns:a16="http://schemas.microsoft.com/office/drawing/2014/main" xmlns=""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b="40351"/>
          <a:stretch/>
        </p:blipFill>
        <p:spPr>
          <a:xfrm flipV="1">
            <a:off x="11152567" y="5079999"/>
            <a:ext cx="399375" cy="1365201"/>
          </a:xfrm>
          <a:prstGeom prst="rect">
            <a:avLst/>
          </a:prstGeom>
        </p:spPr>
      </p:pic>
    </p:spTree>
    <p:extLst>
      <p:ext uri="{BB962C8B-B14F-4D97-AF65-F5344CB8AC3E}">
        <p14:creationId xmlns:p14="http://schemas.microsoft.com/office/powerpoint/2010/main" val="2179107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flipH="1">
            <a:off x="8764276" y="0"/>
            <a:ext cx="3427724" cy="6858000"/>
          </a:xfrm>
          <a:prstGeom prst="rect">
            <a:avLst/>
          </a:prstGeom>
        </p:spPr>
      </p:pic>
      <p:pic>
        <p:nvPicPr>
          <p:cNvPr id="42" name="그래픽 41">
            <a:extLst>
              <a:ext uri="{FF2B5EF4-FFF2-40B4-BE49-F238E27FC236}">
                <a16:creationId xmlns:a16="http://schemas.microsoft.com/office/drawing/2014/main" xmlns=""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49987"/>
          <a:stretch/>
        </p:blipFill>
        <p:spPr>
          <a:xfrm flipV="1">
            <a:off x="481220" y="502109"/>
            <a:ext cx="399375" cy="1144658"/>
          </a:xfrm>
          <a:prstGeom prst="rect">
            <a:avLst/>
          </a:prstGeom>
        </p:spPr>
      </p:pic>
      <p:pic>
        <p:nvPicPr>
          <p:cNvPr id="12" name="그래픽 11">
            <a:extLst>
              <a:ext uri="{FF2B5EF4-FFF2-40B4-BE49-F238E27FC236}">
                <a16:creationId xmlns:a16="http://schemas.microsoft.com/office/drawing/2014/main" xmlns="" id="{5F400A59-18AA-417E-9C64-B4F5E1EC9FF2}"/>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713253" y="5573486"/>
            <a:ext cx="2997527" cy="782405"/>
          </a:xfrm>
          <a:prstGeom prst="rect">
            <a:avLst/>
          </a:prstGeom>
        </p:spPr>
      </p:pic>
    </p:spTree>
    <p:extLst>
      <p:ext uri="{BB962C8B-B14F-4D97-AF65-F5344CB8AC3E}">
        <p14:creationId xmlns:p14="http://schemas.microsoft.com/office/powerpoint/2010/main" val="3710888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PPTMON slide">
    <p:bg>
      <p:bgPr>
        <a:solidFill>
          <a:srgbClr val="222224"/>
        </a:solidFill>
        <a:effectLst/>
      </p:bgPr>
    </p:bg>
    <p:spTree>
      <p:nvGrpSpPr>
        <p:cNvPr id="1" name=""/>
        <p:cNvGrpSpPr/>
        <p:nvPr/>
      </p:nvGrpSpPr>
      <p:grpSpPr>
        <a:xfrm>
          <a:off x="0" y="0"/>
          <a:ext cx="0" cy="0"/>
          <a:chOff x="0" y="0"/>
          <a:chExt cx="0" cy="0"/>
        </a:xfrm>
      </p:grpSpPr>
      <p:pic>
        <p:nvPicPr>
          <p:cNvPr id="5" name="Graphic 3">
            <a:hlinkClick r:id="rId2"/>
            <a:extLst>
              <a:ext uri="{FF2B5EF4-FFF2-40B4-BE49-F238E27FC236}">
                <a16:creationId xmlns:a16="http://schemas.microsoft.com/office/drawing/2014/main" xmlns=""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xmlns=""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7" name="그래픽 6">
            <a:extLst>
              <a:ext uri="{FF2B5EF4-FFF2-40B4-BE49-F238E27FC236}">
                <a16:creationId xmlns:a16="http://schemas.microsoft.com/office/drawing/2014/main" xmlns="" id="{188A5A35-1EB3-49D6-8C4E-3497541AFC1B}"/>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0" y="0"/>
            <a:ext cx="3427724" cy="6858000"/>
          </a:xfrm>
          <a:prstGeom prst="rect">
            <a:avLst/>
          </a:prstGeom>
        </p:spPr>
      </p:pic>
      <p:pic>
        <p:nvPicPr>
          <p:cNvPr id="9" name="그래픽 8">
            <a:extLst>
              <a:ext uri="{FF2B5EF4-FFF2-40B4-BE49-F238E27FC236}">
                <a16:creationId xmlns:a16="http://schemas.microsoft.com/office/drawing/2014/main" xmlns="" id="{03934F19-FC81-4D5F-AF05-8ACEB32F4A9A}"/>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023668" y="6091237"/>
            <a:ext cx="2681288" cy="301529"/>
          </a:xfrm>
          <a:prstGeom prst="rect">
            <a:avLst/>
          </a:prstGeom>
        </p:spPr>
      </p:pic>
    </p:spTree>
    <p:extLst>
      <p:ext uri="{BB962C8B-B14F-4D97-AF65-F5344CB8AC3E}">
        <p14:creationId xmlns:p14="http://schemas.microsoft.com/office/powerpoint/2010/main" val="3974127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8_PPTMON slide">
    <p:bg>
      <p:bgPr>
        <a:solidFill>
          <a:srgbClr val="A98FC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a16="http://schemas.microsoft.com/office/drawing/2014/main" xmlns="" id="{5C76FA81-602C-443F-9730-75EBADF5F1AB}"/>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050111" y="729064"/>
            <a:ext cx="2997527" cy="782405"/>
          </a:xfrm>
          <a:prstGeom prst="rect">
            <a:avLst/>
          </a:prstGeom>
        </p:spPr>
      </p:pic>
      <p:sp>
        <p:nvSpPr>
          <p:cNvPr id="7" name="그림 개체 틀 11">
            <a:extLst>
              <a:ext uri="{FF2B5EF4-FFF2-40B4-BE49-F238E27FC236}">
                <a16:creationId xmlns:a16="http://schemas.microsoft.com/office/drawing/2014/main" xmlns="" id="{CFF4B77B-946D-408D-95B8-34A1A74259DE}"/>
              </a:ext>
            </a:extLst>
          </p:cNvPr>
          <p:cNvSpPr>
            <a:spLocks noGrp="1"/>
          </p:cNvSpPr>
          <p:nvPr>
            <p:ph type="pic" sz="quarter" idx="10" hasCustomPrompt="1"/>
          </p:nvPr>
        </p:nvSpPr>
        <p:spPr>
          <a:xfrm>
            <a:off x="2048152" y="748842"/>
            <a:ext cx="2422446" cy="5256000"/>
          </a:xfrm>
          <a:prstGeom prst="roundRect">
            <a:avLst>
              <a:gd name="adj" fmla="val 14137"/>
            </a:avLst>
          </a:prstGeom>
          <a:pattFill prst="pct10">
            <a:fgClr>
              <a:schemeClr val="bg1">
                <a:lumMod val="75000"/>
              </a:schemeClr>
            </a:fgClr>
            <a:bgClr>
              <a:schemeClr val="bg1"/>
            </a:bgClr>
          </a:pattFill>
        </p:spPr>
        <p:txBody>
          <a:bodyPr tIns="1152000" anchor="ctr" anchorCtr="1"/>
          <a:lstStyle>
            <a:lvl1pPr marL="228600" marR="0" indent="-228600" algn="ctr"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16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a:t>Click icon to add picture</a:t>
            </a:r>
            <a:endParaRPr lang="ko-KR" altLang="en-US"/>
          </a:p>
        </p:txBody>
      </p:sp>
    </p:spTree>
    <p:extLst>
      <p:ext uri="{BB962C8B-B14F-4D97-AF65-F5344CB8AC3E}">
        <p14:creationId xmlns:p14="http://schemas.microsoft.com/office/powerpoint/2010/main" val="334535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PPTMON slide">
    <p:bg>
      <p:bgPr>
        <a:solidFill>
          <a:srgbClr val="222224"/>
        </a:solidFill>
        <a:effectLst/>
      </p:bgPr>
    </p:bg>
    <p:spTree>
      <p:nvGrpSpPr>
        <p:cNvPr id="1" name=""/>
        <p:cNvGrpSpPr/>
        <p:nvPr/>
      </p:nvGrpSpPr>
      <p:grpSpPr>
        <a:xfrm>
          <a:off x="0" y="0"/>
          <a:ext cx="0" cy="0"/>
          <a:chOff x="0" y="0"/>
          <a:chExt cx="0" cy="0"/>
        </a:xfrm>
      </p:grpSpPr>
      <p:pic>
        <p:nvPicPr>
          <p:cNvPr id="14" name="Graphic 3">
            <a:hlinkClick r:id="rId2"/>
            <a:extLst>
              <a:ext uri="{FF2B5EF4-FFF2-40B4-BE49-F238E27FC236}">
                <a16:creationId xmlns:a16="http://schemas.microsoft.com/office/drawing/2014/main" xmlns="" id="{C528CA7C-FB5C-45CE-855E-DDD8388B9033}"/>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a16="http://schemas.microsoft.com/office/drawing/2014/main" xmlns=""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a16="http://schemas.microsoft.com/office/drawing/2014/main" xmlns="" id="{4F909E85-2FEF-4125-A773-A38FCFB86151}"/>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l="50000" t="50000"/>
          <a:stretch/>
        </p:blipFill>
        <p:spPr>
          <a:xfrm>
            <a:off x="0" y="0"/>
            <a:ext cx="1144362" cy="1144362"/>
          </a:xfrm>
          <a:prstGeom prst="rect">
            <a:avLst/>
          </a:prstGeom>
        </p:spPr>
      </p:pic>
      <p:pic>
        <p:nvPicPr>
          <p:cNvPr id="17" name="그래픽 16">
            <a:extLst>
              <a:ext uri="{FF2B5EF4-FFF2-40B4-BE49-F238E27FC236}">
                <a16:creationId xmlns:a16="http://schemas.microsoft.com/office/drawing/2014/main" xmlns="" id="{EE934F02-CBC8-4704-B78F-C72F013A78C5}"/>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117926" y="6199804"/>
            <a:ext cx="2681288" cy="301529"/>
          </a:xfrm>
          <a:prstGeom prst="rect">
            <a:avLst/>
          </a:prstGeom>
        </p:spPr>
      </p:pic>
      <p:pic>
        <p:nvPicPr>
          <p:cNvPr id="18" name="그래픽 17">
            <a:extLst>
              <a:ext uri="{FF2B5EF4-FFF2-40B4-BE49-F238E27FC236}">
                <a16:creationId xmlns:a16="http://schemas.microsoft.com/office/drawing/2014/main" xmlns="" id="{893B494A-C024-47FE-AD1E-10CD596D3C63}"/>
              </a:ext>
            </a:extLst>
          </p:cNvPr>
          <p:cNvPicPr>
            <a:picLocks noChangeAspect="1"/>
          </p:cNvPicPr>
          <p:nvPr userDrawn="1"/>
        </p:nvPicPr>
        <p:blipFill rotWithShape="1">
          <a:blip r:embed="rId11">
            <a:extLst>
              <a:ext uri="{96DAC541-7B7A-43D3-8B79-37D633B846F1}">
                <asvg:svgBlip xmlns:asvg="http://schemas.microsoft.com/office/drawing/2016/SVG/main" xmlns="" r:embed="rId12"/>
              </a:ext>
            </a:extLst>
          </a:blip>
          <a:srcRect b="69695"/>
          <a:stretch/>
        </p:blipFill>
        <p:spPr>
          <a:xfrm flipV="1">
            <a:off x="11399839" y="5024120"/>
            <a:ext cx="399375" cy="693604"/>
          </a:xfrm>
          <a:prstGeom prst="rect">
            <a:avLst/>
          </a:prstGeom>
        </p:spPr>
      </p:pic>
      <p:sp>
        <p:nvSpPr>
          <p:cNvPr id="19" name="그림 개체 틀 4">
            <a:extLst>
              <a:ext uri="{FF2B5EF4-FFF2-40B4-BE49-F238E27FC236}">
                <a16:creationId xmlns:a16="http://schemas.microsoft.com/office/drawing/2014/main" xmlns="" id="{A12F2024-C929-4BC1-ADE7-001DB14706C6}"/>
              </a:ext>
            </a:extLst>
          </p:cNvPr>
          <p:cNvSpPr>
            <a:spLocks noGrp="1"/>
          </p:cNvSpPr>
          <p:nvPr>
            <p:ph type="pic" sz="quarter" idx="11" hasCustomPrompt="1"/>
          </p:nvPr>
        </p:nvSpPr>
        <p:spPr>
          <a:xfrm>
            <a:off x="1346052"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0" name="그림 개체 틀 4">
            <a:extLst>
              <a:ext uri="{FF2B5EF4-FFF2-40B4-BE49-F238E27FC236}">
                <a16:creationId xmlns:a16="http://schemas.microsoft.com/office/drawing/2014/main" xmlns="" id="{3C1A6CCC-1DBD-4EF2-BD4B-722C78345269}"/>
              </a:ext>
            </a:extLst>
          </p:cNvPr>
          <p:cNvSpPr>
            <a:spLocks noGrp="1"/>
          </p:cNvSpPr>
          <p:nvPr>
            <p:ph type="pic" sz="quarter" idx="12" hasCustomPrompt="1"/>
          </p:nvPr>
        </p:nvSpPr>
        <p:spPr>
          <a:xfrm>
            <a:off x="4973287"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1" name="그림 개체 틀 4">
            <a:extLst>
              <a:ext uri="{FF2B5EF4-FFF2-40B4-BE49-F238E27FC236}">
                <a16:creationId xmlns:a16="http://schemas.microsoft.com/office/drawing/2014/main" xmlns="" id="{880C8C89-C8DD-4F17-B630-08530F8B8669}"/>
              </a:ext>
            </a:extLst>
          </p:cNvPr>
          <p:cNvSpPr>
            <a:spLocks noGrp="1"/>
          </p:cNvSpPr>
          <p:nvPr>
            <p:ph type="pic" sz="quarter" idx="13" hasCustomPrompt="1"/>
          </p:nvPr>
        </p:nvSpPr>
        <p:spPr>
          <a:xfrm>
            <a:off x="8600523"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Tree>
    <p:extLst>
      <p:ext uri="{BB962C8B-B14F-4D97-AF65-F5344CB8AC3E}">
        <p14:creationId xmlns:p14="http://schemas.microsoft.com/office/powerpoint/2010/main" val="36937774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alphaModFix amt="61000"/>
            <a:lum/>
          </a:blip>
          <a:srcRect/>
          <a:stretch>
            <a:fillRect t="-76000" b="-7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85527-1129-4F09-96C8-790AD9E3FF15}" type="datetime1">
              <a:rPr lang="ru-RU" smtClean="0"/>
              <a:t>11.08.2023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a:t>АСТРОЛОГ НАСТЯ ЛЁНИНА</a:t>
            </a: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64394-2D2C-4C87-9D99-6AFF970F6337}" type="slidenum">
              <a:rPr lang="ru-RU" smtClean="0"/>
              <a:t>‹#›</a:t>
            </a:fld>
            <a:endParaRPr lang="ru-RU"/>
          </a:p>
        </p:txBody>
      </p:sp>
    </p:spTree>
    <p:extLst>
      <p:ext uri="{BB962C8B-B14F-4D97-AF65-F5344CB8AC3E}">
        <p14:creationId xmlns:p14="http://schemas.microsoft.com/office/powerpoint/2010/main" val="220491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 id="2147483667" r:id="rId13"/>
    <p:sldLayoutId id="2147483668" r:id="rId14"/>
    <p:sldLayoutId id="2147483669" r:id="rId15"/>
    <p:sldLayoutId id="2147483671" r:id="rId16"/>
    <p:sldLayoutId id="2147483672" r:id="rId17"/>
    <p:sldLayoutId id="2147483673" r:id="rId18"/>
    <p:sldLayoutId id="2147483675" r:id="rId19"/>
    <p:sldLayoutId id="2147483676" r:id="rId20"/>
    <p:sldLayoutId id="2147483678" r:id="rId21"/>
    <p:sldLayoutId id="2147483680" r:id="rId22"/>
    <p:sldLayoutId id="2147483682" r:id="rId2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32.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2.xml"/><Relationship Id="rId7" Type="http://schemas.openxmlformats.org/officeDocument/2006/relationships/image" Target="../media/image34.png"/><Relationship Id="rId2" Type="http://schemas.openxmlformats.org/officeDocument/2006/relationships/slideLayout" Target="../slideLayouts/slideLayout16.xml"/><Relationship Id="rId1" Type="http://schemas.openxmlformats.org/officeDocument/2006/relationships/vmlDrawing" Target="../drawings/vmlDrawing2.vml"/><Relationship Id="rId6" Type="http://schemas.openxmlformats.org/officeDocument/2006/relationships/image" Target="../media/image33.png"/><Relationship Id="rId5" Type="http://schemas.openxmlformats.org/officeDocument/2006/relationships/image" Target="../media/image32.wmf"/><Relationship Id="rId4" Type="http://schemas.openxmlformats.org/officeDocument/2006/relationships/oleObject" Target="../embeddings/oleObject2.bin"/><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18.xml"/><Relationship Id="rId6" Type="http://schemas.openxmlformats.org/officeDocument/2006/relationships/image" Target="../media/image79.svg"/><Relationship Id="rId5" Type="http://schemas.openxmlformats.org/officeDocument/2006/relationships/image" Target="../media/image40.png"/><Relationship Id="rId4" Type="http://schemas.openxmlformats.org/officeDocument/2006/relationships/image" Target="../media/image43.sv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8.xml"/><Relationship Id="rId6" Type="http://schemas.openxmlformats.org/officeDocument/2006/relationships/image" Target="../media/image79.svg"/><Relationship Id="rId5" Type="http://schemas.openxmlformats.org/officeDocument/2006/relationships/image" Target="../media/image40.png"/><Relationship Id="rId4" Type="http://schemas.openxmlformats.org/officeDocument/2006/relationships/image" Target="../media/image43.svg"/><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45.png"/><Relationship Id="rId1" Type="http://schemas.openxmlformats.org/officeDocument/2006/relationships/slideLayout" Target="../slideLayouts/slideLayout20.xml"/><Relationship Id="rId5" Type="http://schemas.openxmlformats.org/officeDocument/2006/relationships/image" Target="../media/image47.png"/><Relationship Id="rId4" Type="http://schemas.openxmlformats.org/officeDocument/2006/relationships/image" Target="../media/image46.jpeg"/></Relationships>
</file>

<file path=ppt/slides/_rels/slide14.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45.png"/><Relationship Id="rId1" Type="http://schemas.openxmlformats.org/officeDocument/2006/relationships/slideLayout" Target="../slideLayouts/slideLayout20.xml"/><Relationship Id="rId5" Type="http://schemas.openxmlformats.org/officeDocument/2006/relationships/image" Target="../media/image48.png"/><Relationship Id="rId4" Type="http://schemas.openxmlformats.org/officeDocument/2006/relationships/image" Target="../media/image4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png"/><Relationship Id="rId1" Type="http://schemas.openxmlformats.org/officeDocument/2006/relationships/slideLayout" Target="../slideLayouts/slideLayout22.xm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A3C95EE9-5812-44B5-BDD3-59FC15450C25}"/>
              </a:ext>
            </a:extLst>
          </p:cNvPr>
          <p:cNvSpPr txBox="1"/>
          <p:nvPr/>
        </p:nvSpPr>
        <p:spPr>
          <a:xfrm>
            <a:off x="7112701" y="4034974"/>
            <a:ext cx="4774497" cy="1402179"/>
          </a:xfrm>
          <a:prstGeom prst="rect">
            <a:avLst/>
          </a:prstGeom>
          <a:noFill/>
        </p:spPr>
        <p:txBody>
          <a:bodyPr wrap="square" rtlCol="0">
            <a:spAutoFit/>
          </a:bodyPr>
          <a:lstStyle/>
          <a:p>
            <a:pPr>
              <a:lnSpc>
                <a:spcPts val="5000"/>
              </a:lnSpc>
            </a:pPr>
            <a:r>
              <a:rPr lang="ru-RU" altLang="ko-KR" sz="6600" dirty="0">
                <a:solidFill>
                  <a:srgbClr val="222224"/>
                </a:solidFill>
                <a:latin typeface="Century Gothic" panose="020B0502020202020204" pitchFamily="34" charset="0"/>
                <a:cs typeface="Arial" panose="020B0604020202020204" pitchFamily="34" charset="0"/>
              </a:rPr>
              <a:t>натальная карта</a:t>
            </a:r>
            <a:endParaRPr lang="ko-KR" altLang="en-US" sz="6600" dirty="0">
              <a:solidFill>
                <a:srgbClr val="222224"/>
              </a:solidFill>
              <a:latin typeface="Century Gothic" panose="020B0502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EF182921-227A-4D4E-AE42-25624AF5819A}"/>
              </a:ext>
            </a:extLst>
          </p:cNvPr>
          <p:cNvSpPr txBox="1"/>
          <p:nvPr/>
        </p:nvSpPr>
        <p:spPr>
          <a:xfrm>
            <a:off x="7158917" y="5253903"/>
            <a:ext cx="4682067" cy="646331"/>
          </a:xfrm>
          <a:prstGeom prst="rect">
            <a:avLst/>
          </a:prstGeom>
          <a:noFill/>
        </p:spPr>
        <p:txBody>
          <a:bodyPr wrap="square" rtlCol="0">
            <a:spAutoFit/>
          </a:bodyPr>
          <a:lstStyle/>
          <a:p>
            <a:r>
              <a:rPr lang="ru-RU" altLang="ko-KR" dirty="0" smtClean="0">
                <a:solidFill>
                  <a:schemeClr val="bg2">
                    <a:lumMod val="75000"/>
                  </a:schemeClr>
                </a:solidFill>
                <a:latin typeface="Century Gothic" panose="020B0502020202020204" pitchFamily="34" charset="0"/>
                <a:cs typeface="Arial" panose="020B0604020202020204" pitchFamily="34" charset="0"/>
              </a:rPr>
              <a:t>Андрей</a:t>
            </a:r>
            <a:endParaRPr lang="ru-RU" altLang="ko-KR" dirty="0">
              <a:solidFill>
                <a:schemeClr val="bg2">
                  <a:lumMod val="75000"/>
                </a:schemeClr>
              </a:solidFill>
              <a:latin typeface="Century Gothic" panose="020B0502020202020204" pitchFamily="34" charset="0"/>
              <a:cs typeface="Arial" panose="020B0604020202020204" pitchFamily="34" charset="0"/>
            </a:endParaRPr>
          </a:p>
          <a:p>
            <a:r>
              <a:rPr lang="ru-RU" altLang="ko-KR" dirty="0" smtClean="0">
                <a:solidFill>
                  <a:schemeClr val="bg2">
                    <a:lumMod val="75000"/>
                  </a:schemeClr>
                </a:solidFill>
                <a:latin typeface="Century Gothic" panose="020B0502020202020204" pitchFamily="34" charset="0"/>
                <a:cs typeface="Arial" panose="020B0604020202020204" pitchFamily="34" charset="0"/>
              </a:rPr>
              <a:t>15.04.2009 </a:t>
            </a:r>
            <a:r>
              <a:rPr lang="ru-RU" altLang="ko-KR" dirty="0">
                <a:solidFill>
                  <a:schemeClr val="bg2">
                    <a:lumMod val="75000"/>
                  </a:schemeClr>
                </a:solidFill>
                <a:latin typeface="Century Gothic" panose="020B0502020202020204" pitchFamily="34" charset="0"/>
                <a:cs typeface="Arial" panose="020B0604020202020204" pitchFamily="34" charset="0"/>
              </a:rPr>
              <a:t>в </a:t>
            </a:r>
            <a:r>
              <a:rPr lang="ru-RU" altLang="ko-KR" dirty="0" smtClean="0">
                <a:solidFill>
                  <a:schemeClr val="bg2">
                    <a:lumMod val="75000"/>
                  </a:schemeClr>
                </a:solidFill>
                <a:latin typeface="Century Gothic" panose="020B0502020202020204" pitchFamily="34" charset="0"/>
                <a:cs typeface="Arial" panose="020B0604020202020204" pitchFamily="34" charset="0"/>
              </a:rPr>
              <a:t>16:40, </a:t>
            </a:r>
            <a:r>
              <a:rPr lang="ru-RU" altLang="ko-KR" dirty="0">
                <a:solidFill>
                  <a:schemeClr val="bg2">
                    <a:lumMod val="75000"/>
                  </a:schemeClr>
                </a:solidFill>
                <a:latin typeface="Century Gothic" panose="020B0502020202020204" pitchFamily="34" charset="0"/>
                <a:cs typeface="Arial" panose="020B0604020202020204" pitchFamily="34" charset="0"/>
              </a:rPr>
              <a:t>г. </a:t>
            </a:r>
            <a:r>
              <a:rPr lang="ru-RU" altLang="ko-KR" dirty="0" smtClean="0">
                <a:solidFill>
                  <a:schemeClr val="bg2">
                    <a:lumMod val="75000"/>
                  </a:schemeClr>
                </a:solidFill>
                <a:latin typeface="Century Gothic" panose="020B0502020202020204" pitchFamily="34" charset="0"/>
                <a:cs typeface="Arial" panose="020B0604020202020204" pitchFamily="34" charset="0"/>
              </a:rPr>
              <a:t>Орша</a:t>
            </a:r>
            <a:endParaRPr lang="ko-KR" altLang="en-US" dirty="0">
              <a:solidFill>
                <a:schemeClr val="bg2">
                  <a:lumMod val="75000"/>
                </a:schemeClr>
              </a:solidFill>
              <a:latin typeface="Century Gothic" panose="020B0502020202020204" pitchFamily="34" charset="0"/>
              <a:cs typeface="Arial" panose="020B0604020202020204" pitchFamily="34" charset="0"/>
            </a:endParaRPr>
          </a:p>
        </p:txBody>
      </p:sp>
      <p:pic>
        <p:nvPicPr>
          <p:cNvPr id="6" name="Рисунок 5"/>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l="106" r="106"/>
          <a:stretch>
            <a:fillRect/>
          </a:stretch>
        </p:blipFill>
        <p:spPr>
          <a:xfrm>
            <a:off x="1953746" y="1805549"/>
            <a:ext cx="3694579" cy="3694575"/>
          </a:xfrm>
        </p:spPr>
      </p:pic>
      <p:sp>
        <p:nvSpPr>
          <p:cNvPr id="5" name="TextBox 4">
            <a:extLst>
              <a:ext uri="{FF2B5EF4-FFF2-40B4-BE49-F238E27FC236}">
                <a16:creationId xmlns:a16="http://schemas.microsoft.com/office/drawing/2014/main" xmlns="" id="{EF182921-227A-4D4E-AE42-25624AF5819A}"/>
              </a:ext>
            </a:extLst>
          </p:cNvPr>
          <p:cNvSpPr txBox="1"/>
          <p:nvPr/>
        </p:nvSpPr>
        <p:spPr>
          <a:xfrm>
            <a:off x="7158917" y="6379083"/>
            <a:ext cx="4049771" cy="276999"/>
          </a:xfrm>
          <a:prstGeom prst="rect">
            <a:avLst/>
          </a:prstGeom>
          <a:noFill/>
        </p:spPr>
        <p:txBody>
          <a:bodyPr wrap="square" rtlCol="0">
            <a:spAutoFit/>
          </a:bodyPr>
          <a:lstStyle/>
          <a:p>
            <a:r>
              <a:rPr lang="ru-RU" altLang="ko-KR" sz="1200" dirty="0">
                <a:solidFill>
                  <a:schemeClr val="bg2">
                    <a:lumMod val="75000"/>
                  </a:schemeClr>
                </a:solidFill>
                <a:latin typeface="Century Gothic" panose="020B0502020202020204" pitchFamily="34" charset="0"/>
                <a:cs typeface="Arial" panose="020B0604020202020204" pitchFamily="34" charset="0"/>
              </a:rPr>
              <a:t>разбор от Насти </a:t>
            </a:r>
            <a:r>
              <a:rPr lang="ru-RU" altLang="ko-KR" sz="1200" dirty="0" err="1">
                <a:solidFill>
                  <a:schemeClr val="bg2">
                    <a:lumMod val="75000"/>
                  </a:schemeClr>
                </a:solidFill>
                <a:latin typeface="Century Gothic" panose="020B0502020202020204" pitchFamily="34" charset="0"/>
                <a:cs typeface="Arial" panose="020B0604020202020204" pitchFamily="34" charset="0"/>
              </a:rPr>
              <a:t>Лёниной</a:t>
            </a:r>
            <a:endParaRPr lang="ko-KR" altLang="en-US" sz="1200" dirty="0">
              <a:solidFill>
                <a:schemeClr val="bg2">
                  <a:lumMod val="75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385655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9F34D770-A592-4E21-A6B9-201406CC3989}"/>
              </a:ext>
            </a:extLst>
          </p:cNvPr>
          <p:cNvSpPr txBox="1"/>
          <p:nvPr/>
        </p:nvSpPr>
        <p:spPr>
          <a:xfrm>
            <a:off x="6752720" y="1401710"/>
            <a:ext cx="4755657" cy="1708160"/>
          </a:xfrm>
          <a:prstGeom prst="rect">
            <a:avLst/>
          </a:prstGeom>
          <a:noFill/>
        </p:spPr>
        <p:txBody>
          <a:bodyPr wrap="square" rtlCol="0">
            <a:spAutoFit/>
          </a:bodyPr>
          <a:lstStyle/>
          <a:p>
            <a:pPr algn="just"/>
            <a:r>
              <a:rPr lang="ru-RU" altLang="ko-KR" sz="1500" dirty="0">
                <a:solidFill>
                  <a:srgbClr val="222224"/>
                </a:solidFill>
                <a:latin typeface="Century Gothic" panose="020B0502020202020204" pitchFamily="34" charset="0"/>
                <a:cs typeface="Arial" panose="020B0604020202020204" pitchFamily="34" charset="0"/>
              </a:rPr>
              <a:t>натальная карта - это не кофейная гуща или карты таро, она не отвечает на вопрос "когда?", она показывает, как должны быть устроены основные сферы жизни человека (деньги, семья, любовь, карьера, дети, хобби, друзья и т.д.), чтобы вы смогли максимально раскрыть свой потенциал, улучшить жизнь.</a:t>
            </a:r>
          </a:p>
        </p:txBody>
      </p:sp>
      <p:sp>
        <p:nvSpPr>
          <p:cNvPr id="17" name="직사각형 16">
            <a:extLst>
              <a:ext uri="{FF2B5EF4-FFF2-40B4-BE49-F238E27FC236}">
                <a16:creationId xmlns:a16="http://schemas.microsoft.com/office/drawing/2014/main" xmlns="" id="{147A121E-E9E8-4372-9373-9573A01F29E8}"/>
              </a:ext>
            </a:extLst>
          </p:cNvPr>
          <p:cNvSpPr/>
          <p:nvPr/>
        </p:nvSpPr>
        <p:spPr>
          <a:xfrm>
            <a:off x="4801392" y="2936532"/>
            <a:ext cx="2178213" cy="646331"/>
          </a:xfrm>
          <a:prstGeom prst="rect">
            <a:avLst/>
          </a:prstGeom>
        </p:spPr>
        <p:txBody>
          <a:bodyPr wrap="square">
            <a:spAutoFit/>
          </a:bodyPr>
          <a:lstStyle/>
          <a:p>
            <a:r>
              <a:rPr lang="en-US" altLang="ko-KR" sz="3600">
                <a:solidFill>
                  <a:srgbClr val="222224"/>
                </a:solidFill>
              </a:rPr>
              <a:t>02</a:t>
            </a:r>
            <a:endParaRPr lang="ko-KR" altLang="en-US" sz="3600">
              <a:solidFill>
                <a:srgbClr val="222224"/>
              </a:solidFill>
            </a:endParaRPr>
          </a:p>
        </p:txBody>
      </p:sp>
      <p:sp>
        <p:nvSpPr>
          <p:cNvPr id="22" name="직사각형 21">
            <a:extLst>
              <a:ext uri="{FF2B5EF4-FFF2-40B4-BE49-F238E27FC236}">
                <a16:creationId xmlns:a16="http://schemas.microsoft.com/office/drawing/2014/main" xmlns="" id="{EC85C38A-B080-4D46-8D71-746D43155B43}"/>
              </a:ext>
            </a:extLst>
          </p:cNvPr>
          <p:cNvSpPr/>
          <p:nvPr/>
        </p:nvSpPr>
        <p:spPr>
          <a:xfrm>
            <a:off x="6752720" y="3994050"/>
            <a:ext cx="3713092" cy="323165"/>
          </a:xfrm>
          <a:prstGeom prst="rect">
            <a:avLst/>
          </a:prstGeom>
        </p:spPr>
        <p:txBody>
          <a:bodyPr wrap="square">
            <a:spAutoFit/>
          </a:bodyPr>
          <a:lstStyle/>
          <a:p>
            <a:r>
              <a:rPr lang="ru-RU" altLang="ko-KR" sz="1500" dirty="0" smtClean="0">
                <a:solidFill>
                  <a:srgbClr val="222224"/>
                </a:solidFill>
                <a:latin typeface="Century Gothic" panose="020B0502020202020204" pitchFamily="34" charset="0"/>
                <a:cs typeface="Arial" panose="020B0604020202020204" pitchFamily="34" charset="0"/>
              </a:rPr>
              <a:t>ЕГО </a:t>
            </a:r>
            <a:r>
              <a:rPr lang="ru-RU" altLang="ko-KR" sz="1500" dirty="0">
                <a:solidFill>
                  <a:srgbClr val="222224"/>
                </a:solidFill>
                <a:latin typeface="Century Gothic" panose="020B0502020202020204" pitchFamily="34" charset="0"/>
                <a:cs typeface="Arial" panose="020B0604020202020204" pitchFamily="34" charset="0"/>
              </a:rPr>
              <a:t>НАТАЛЬНАЯ КАРТА</a:t>
            </a:r>
            <a:endParaRPr lang="ko-KR" altLang="en-US" sz="1500" dirty="0">
              <a:solidFill>
                <a:srgbClr val="222224"/>
              </a:solidFill>
              <a:latin typeface="Century Gothic" panose="020B0502020202020204" pitchFamily="34" charset="0"/>
              <a:cs typeface="Arial" panose="020B0604020202020204" pitchFamily="34" charset="0"/>
            </a:endParaRPr>
          </a:p>
        </p:txBody>
      </p:sp>
      <p:sp>
        <p:nvSpPr>
          <p:cNvPr id="23" name="직사각형 22">
            <a:extLst>
              <a:ext uri="{FF2B5EF4-FFF2-40B4-BE49-F238E27FC236}">
                <a16:creationId xmlns:a16="http://schemas.microsoft.com/office/drawing/2014/main" xmlns="" id="{29017BA1-5446-4CC1-A0E0-B5813953EF63}"/>
              </a:ext>
            </a:extLst>
          </p:cNvPr>
          <p:cNvSpPr/>
          <p:nvPr/>
        </p:nvSpPr>
        <p:spPr>
          <a:xfrm>
            <a:off x="6740541" y="3582863"/>
            <a:ext cx="5517470" cy="600164"/>
          </a:xfrm>
          <a:prstGeom prst="rect">
            <a:avLst/>
          </a:prstGeom>
        </p:spPr>
        <p:txBody>
          <a:bodyPr wrap="square">
            <a:spAutoFit/>
          </a:bodyPr>
          <a:lstStyle/>
          <a:p>
            <a:r>
              <a:rPr lang="ru-RU" altLang="ko-KR" sz="3300" dirty="0" smtClean="0">
                <a:solidFill>
                  <a:srgbClr val="222224"/>
                </a:solidFill>
              </a:rPr>
              <a:t>КОСМО-ПАСПОРТ АНДРЕЯ</a:t>
            </a:r>
            <a:endParaRPr lang="ko-KR" altLang="en-US" sz="3300" dirty="0">
              <a:solidFill>
                <a:srgbClr val="222224"/>
              </a:solidFill>
            </a:endParaRPr>
          </a:p>
        </p:txBody>
      </p:sp>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735" y="195003"/>
            <a:ext cx="6184129" cy="6136993"/>
          </a:xfrm>
          <a:prstGeom prst="ellipse">
            <a:avLst/>
          </a:prstGeom>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233663" flipH="1" flipV="1">
            <a:off x="6520150" y="4122257"/>
            <a:ext cx="1454422" cy="1965161"/>
          </a:xfrm>
          <a:prstGeom prst="rect">
            <a:avLst/>
          </a:prstGeom>
        </p:spPr>
      </p:pic>
    </p:spTree>
    <p:extLst>
      <p:ext uri="{BB962C8B-B14F-4D97-AF65-F5344CB8AC3E}">
        <p14:creationId xmlns:p14="http://schemas.microsoft.com/office/powerpoint/2010/main" val="4216324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xmlns="" id="{BB15CCBE-8E81-4DAC-9DE5-9972BD84D19D}"/>
              </a:ext>
            </a:extLst>
          </p:cNvPr>
          <p:cNvSpPr/>
          <p:nvPr/>
        </p:nvSpPr>
        <p:spPr>
          <a:xfrm>
            <a:off x="958851" y="547525"/>
            <a:ext cx="1466849" cy="830997"/>
          </a:xfrm>
          <a:prstGeom prst="rect">
            <a:avLst/>
          </a:prstGeom>
        </p:spPr>
        <p:txBody>
          <a:bodyPr wrap="square" anchor="t" anchorCtr="0">
            <a:spAutoFit/>
          </a:bodyPr>
          <a:lstStyle/>
          <a:p>
            <a:r>
              <a:rPr lang="en-US" altLang="ko-KR" sz="4800" dirty="0">
                <a:solidFill>
                  <a:srgbClr val="222224"/>
                </a:solidFill>
                <a:latin typeface="+mj-lt"/>
              </a:rPr>
              <a:t>01.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xmlns="" id="{8771F9A7-077A-4F1C-900B-E62BC824CAFB}"/>
              </a:ext>
            </a:extLst>
          </p:cNvPr>
          <p:cNvSpPr/>
          <p:nvPr/>
        </p:nvSpPr>
        <p:spPr>
          <a:xfrm>
            <a:off x="1953531" y="518497"/>
            <a:ext cx="3943349" cy="830997"/>
          </a:xfrm>
          <a:prstGeom prst="rect">
            <a:avLst/>
          </a:prstGeom>
        </p:spPr>
        <p:txBody>
          <a:bodyPr wrap="none" anchor="t" anchorCtr="0">
            <a:spAutoFit/>
          </a:bodyPr>
          <a:lstStyle/>
          <a:p>
            <a:r>
              <a:rPr lang="ru-RU" altLang="ko-KR" sz="4800" dirty="0">
                <a:solidFill>
                  <a:srgbClr val="222224"/>
                </a:solidFill>
                <a:latin typeface="Century Gothic" panose="020B0502020202020204" pitchFamily="34" charset="0"/>
              </a:rPr>
              <a:t>АСЦЕНДЕНТ</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DC48C1ED-2F79-4968-83FF-7DC67BCC00AC}"/>
              </a:ext>
            </a:extLst>
          </p:cNvPr>
          <p:cNvSpPr txBox="1"/>
          <p:nvPr/>
        </p:nvSpPr>
        <p:spPr>
          <a:xfrm>
            <a:off x="1953531" y="1116931"/>
            <a:ext cx="7625896"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7000"/>
              </a:lnSpc>
              <a:spcAft>
                <a:spcPts val="800"/>
              </a:spcAft>
            </a:pPr>
            <a:r>
              <a:rPr lang="ru-RU" sz="1300" b="1" dirty="0">
                <a:solidFill>
                  <a:srgbClr val="222224"/>
                </a:solidFill>
                <a:latin typeface="Century Gothic" panose="020B0502020202020204" pitchFamily="34" charset="0"/>
                <a:cs typeface="Arial" panose="020B0604020202020204" pitchFamily="34" charset="0"/>
              </a:rPr>
              <a:t>АСЦЕНДЕНТ – КРАТКАЯ ХАРАКТЕРИСТИКА ЧЕЛОВЕКА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Что такое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 или восходящий знак - это очень важный элемент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вашего личного гороскопа.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Часто можно услышать рассуждения вроде: «Я по гороскопу  Телец, и моя знакомая  Маша – тоже Телец, но я добрая и домовитая, а Маша – стервозная кокетка, как же это может быть?» Вопрос закономерный: действительно, странно представить, что все люди на земле поделились на 12 категорий, без всяких нюансов. Но если таких условных  «категорий» будет 144 – все кажется уже более достоверным, правда?  По сути, у каждого человека два знака Зодиака: всем знакомый солнечный, который  назовут даже те, кто астрологией не интересуется вовсе, и знак </a:t>
            </a:r>
            <a:r>
              <a:rPr lang="ru-RU" sz="1300" dirty="0" err="1">
                <a:solidFill>
                  <a:srgbClr val="222224"/>
                </a:solidFill>
                <a:latin typeface="Century Gothic" panose="020B0502020202020204" pitchFamily="34" charset="0"/>
                <a:cs typeface="Arial" panose="020B0604020202020204" pitchFamily="34" charset="0"/>
              </a:rPr>
              <a:t>асцендента</a:t>
            </a:r>
            <a:r>
              <a:rPr lang="ru-RU" sz="1300" dirty="0">
                <a:solidFill>
                  <a:srgbClr val="222224"/>
                </a:solidFill>
                <a:latin typeface="Century Gothic" panose="020B0502020202020204" pitchFamily="34" charset="0"/>
                <a:cs typeface="Arial" panose="020B0604020202020204" pitchFamily="34" charset="0"/>
              </a:rPr>
              <a:t>. В чем же  разница этих знаков для астролога? Солнечный знак определяет нашу внутреннюю сущность, а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отвечает за внешнюю маску: как вы </a:t>
            </a:r>
            <a:r>
              <a:rPr lang="ru-RU" sz="1300" dirty="0" err="1">
                <a:solidFill>
                  <a:srgbClr val="222224"/>
                </a:solidFill>
                <a:latin typeface="Century Gothic" panose="020B0502020202020204" pitchFamily="34" charset="0"/>
                <a:cs typeface="Arial" panose="020B0604020202020204" pitchFamily="34" charset="0"/>
              </a:rPr>
              <a:t>ведем</a:t>
            </a:r>
            <a:r>
              <a:rPr lang="ru-RU" sz="1300" dirty="0">
                <a:solidFill>
                  <a:srgbClr val="222224"/>
                </a:solidFill>
                <a:latin typeface="Century Gothic" panose="020B0502020202020204" pitchFamily="34" charset="0"/>
                <a:cs typeface="Arial" panose="020B0604020202020204" pitchFamily="34"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Таким вас видят окружающие люди, первое впечатление о вас. Потому важно читать гороскоп на 2 знака. Конечно, какие-то генетические факторы никто не отменял, но схожесть со знаком есть и должна быть. </a:t>
            </a:r>
          </a:p>
        </p:txBody>
      </p:sp>
    </p:spTree>
    <p:extLst>
      <p:ext uri="{BB962C8B-B14F-4D97-AF65-F5344CB8AC3E}">
        <p14:creationId xmlns:p14="http://schemas.microsoft.com/office/powerpoint/2010/main" val="619356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DC48C1ED-2F79-4968-83FF-7DC67BCC00AC}"/>
              </a:ext>
            </a:extLst>
          </p:cNvPr>
          <p:cNvSpPr txBox="1"/>
          <p:nvPr/>
        </p:nvSpPr>
        <p:spPr>
          <a:xfrm>
            <a:off x="2472968" y="3472497"/>
            <a:ext cx="9048472" cy="2512098"/>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lvl="0"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a:lnSpc>
                <a:spcPct val="100000"/>
              </a:lnSpc>
              <a:spcAft>
                <a:spcPts val="800"/>
              </a:spcAft>
            </a:pPr>
            <a:r>
              <a:rPr lang="ru-RU" sz="1300" dirty="0">
                <a:latin typeface="Century Gothic" panose="020B0502020202020204" pitchFamily="34" charset="0"/>
              </a:rPr>
              <a:t>У таких людей </a:t>
            </a:r>
            <a:r>
              <a:rPr lang="ru-RU" sz="1300" dirty="0" smtClean="0">
                <a:latin typeface="Century Gothic" panose="020B0502020202020204" pitchFamily="34" charset="0"/>
              </a:rPr>
              <a:t>есть </a:t>
            </a:r>
            <a:r>
              <a:rPr lang="ru-RU" sz="1300" dirty="0">
                <a:latin typeface="Century Gothic" panose="020B0502020202020204" pitchFamily="34" charset="0"/>
              </a:rPr>
              <a:t>свои особенности поведения на публике. Дева – знак женский, поэтому </a:t>
            </a:r>
            <a:r>
              <a:rPr lang="ru-RU" sz="1300" dirty="0" smtClean="0">
                <a:latin typeface="Century Gothic" panose="020B0502020202020204" pitchFamily="34" charset="0"/>
              </a:rPr>
              <a:t>на публике </a:t>
            </a:r>
            <a:r>
              <a:rPr lang="ru-RU" sz="1300" dirty="0">
                <a:latin typeface="Century Gothic" panose="020B0502020202020204" pitchFamily="34" charset="0"/>
              </a:rPr>
              <a:t>люди с </a:t>
            </a:r>
            <a:r>
              <a:rPr lang="ru-RU" sz="1300" dirty="0" err="1">
                <a:latin typeface="Century Gothic" panose="020B0502020202020204" pitchFamily="34" charset="0"/>
              </a:rPr>
              <a:t>Асцендентом</a:t>
            </a:r>
            <a:r>
              <a:rPr lang="ru-RU" sz="1300" dirty="0">
                <a:latin typeface="Century Gothic" panose="020B0502020202020204" pitchFamily="34" charset="0"/>
              </a:rPr>
              <a:t> в знаке Девы проявляют себя пассивно</a:t>
            </a:r>
            <a:r>
              <a:rPr lang="ru-RU" sz="1300" dirty="0" smtClean="0">
                <a:latin typeface="Century Gothic" panose="020B0502020202020204" pitchFamily="34" charset="0"/>
              </a:rPr>
              <a:t>.  Первая </a:t>
            </a:r>
            <a:r>
              <a:rPr lang="ru-RU" sz="1300" dirty="0">
                <a:latin typeface="Century Gothic" panose="020B0502020202020204" pitchFamily="34" charset="0"/>
              </a:rPr>
              <a:t>их реакция обычно аналитическая. Это люди разума</a:t>
            </a:r>
            <a:r>
              <a:rPr lang="ru-RU" sz="1300" dirty="0" smtClean="0">
                <a:latin typeface="Century Gothic" panose="020B0502020202020204" pitchFamily="34" charset="0"/>
              </a:rPr>
              <a:t>. Походка </a:t>
            </a:r>
            <a:r>
              <a:rPr lang="ru-RU" sz="1300" dirty="0">
                <a:latin typeface="Century Gothic" panose="020B0502020202020204" pitchFamily="34" charset="0"/>
              </a:rPr>
              <a:t>у такого человека ритмична </a:t>
            </a:r>
            <a:r>
              <a:rPr lang="ru-RU" sz="1300" dirty="0" smtClean="0">
                <a:latin typeface="Century Gothic" panose="020B0502020202020204" pitchFamily="34" charset="0"/>
              </a:rPr>
              <a:t>и основательна</a:t>
            </a:r>
            <a:r>
              <a:rPr lang="ru-RU" sz="1300" dirty="0">
                <a:latin typeface="Century Gothic" panose="020B0502020202020204" pitchFamily="34" charset="0"/>
              </a:rPr>
              <a:t>, человек как будто опирается на землю. У человека обычно низковатый голос с </a:t>
            </a:r>
            <a:r>
              <a:rPr lang="ru-RU" sz="1300" dirty="0" smtClean="0">
                <a:latin typeface="Century Gothic" panose="020B0502020202020204" pitchFamily="34" charset="0"/>
              </a:rPr>
              <a:t>хриплым тембром</a:t>
            </a:r>
            <a:r>
              <a:rPr lang="ru-RU" sz="1300" dirty="0">
                <a:latin typeface="Century Gothic" panose="020B0502020202020204" pitchFamily="34" charset="0"/>
              </a:rPr>
              <a:t>. У них самый разборчивый почерк, буквы идентичные, фиксированные, компактная </a:t>
            </a:r>
            <a:r>
              <a:rPr lang="ru-RU" sz="1300" dirty="0" smtClean="0">
                <a:latin typeface="Century Gothic" panose="020B0502020202020204" pitchFamily="34" charset="0"/>
              </a:rPr>
              <a:t>подпись, которая </a:t>
            </a:r>
            <a:r>
              <a:rPr lang="ru-RU" sz="1300" dirty="0">
                <a:latin typeface="Century Gothic" panose="020B0502020202020204" pitchFamily="34" charset="0"/>
              </a:rPr>
              <a:t>помещается в поле. Основная направленность их личности – внимательность и </a:t>
            </a:r>
            <a:r>
              <a:rPr lang="ru-RU" sz="1300" dirty="0" smtClean="0">
                <a:latin typeface="Century Gothic" panose="020B0502020202020204" pitchFamily="34" charset="0"/>
              </a:rPr>
              <a:t>чистоплотность. Здесь </a:t>
            </a:r>
            <a:r>
              <a:rPr lang="ru-RU" sz="1300" dirty="0">
                <a:latin typeface="Century Gothic" panose="020B0502020202020204" pitchFamily="34" charset="0"/>
              </a:rPr>
              <a:t>выделяют целых три типа внешности</a:t>
            </a:r>
            <a:r>
              <a:rPr lang="ru-RU" sz="1300" dirty="0" smtClean="0">
                <a:latin typeface="Century Gothic" panose="020B0502020202020204" pitchFamily="34" charset="0"/>
              </a:rPr>
              <a:t>. </a:t>
            </a:r>
          </a:p>
          <a:p>
            <a:pPr>
              <a:lnSpc>
                <a:spcPct val="100000"/>
              </a:lnSpc>
              <a:spcAft>
                <a:spcPts val="800"/>
              </a:spcAft>
            </a:pPr>
            <a:r>
              <a:rPr lang="ru-RU" sz="1300" dirty="0" smtClean="0">
                <a:latin typeface="Century Gothic" panose="020B0502020202020204" pitchFamily="34" charset="0"/>
              </a:rPr>
              <a:t>1</a:t>
            </a:r>
            <a:r>
              <a:rPr lang="ru-RU" sz="1300" dirty="0">
                <a:latin typeface="Century Gothic" panose="020B0502020202020204" pitchFamily="34" charset="0"/>
              </a:rPr>
              <a:t>. У этого типа рост высокий или выше среднего, с </a:t>
            </a:r>
            <a:r>
              <a:rPr lang="ru-RU" sz="1300" dirty="0" smtClean="0">
                <a:latin typeface="Century Gothic" panose="020B0502020202020204" pitchFamily="34" charset="0"/>
              </a:rPr>
              <a:t>прямым, ровным</a:t>
            </a:r>
            <a:r>
              <a:rPr lang="ru-RU" sz="1300" dirty="0">
                <a:latin typeface="Century Gothic" panose="020B0502020202020204" pitchFamily="34" charset="0"/>
              </a:rPr>
              <a:t>, немного удлинённым носом. Выражение лица угрюмое или сосредоточенное, а внешний </a:t>
            </a:r>
            <a:r>
              <a:rPr lang="ru-RU" sz="1300" dirty="0" smtClean="0">
                <a:latin typeface="Century Gothic" panose="020B0502020202020204" pitchFamily="34" charset="0"/>
              </a:rPr>
              <a:t>вид строгий </a:t>
            </a:r>
            <a:r>
              <a:rPr lang="ru-RU" sz="1300" dirty="0">
                <a:latin typeface="Century Gothic" panose="020B0502020202020204" pitchFamily="34" charset="0"/>
              </a:rPr>
              <a:t>и собранный. Этот тип отмечен повышенной внимательностью, которая иногда может </a:t>
            </a:r>
            <a:r>
              <a:rPr lang="ru-RU" sz="1300" dirty="0" smtClean="0">
                <a:latin typeface="Century Gothic" panose="020B0502020202020204" pitchFamily="34" charset="0"/>
              </a:rPr>
              <a:t>граничить с </a:t>
            </a:r>
            <a:r>
              <a:rPr lang="ru-RU" sz="1300" dirty="0">
                <a:latin typeface="Century Gothic" panose="020B0502020202020204" pitchFamily="34" charset="0"/>
              </a:rPr>
              <a:t>занудством, это их ведущая черта</a:t>
            </a:r>
            <a:r>
              <a:rPr lang="ru-RU" sz="1300" dirty="0">
                <a:latin typeface="Century Gothic" panose="020B0502020202020204" pitchFamily="34" charset="0"/>
              </a:rPr>
              <a:t>.</a:t>
            </a:r>
            <a:endParaRPr lang="ru-RU" sz="1300" dirty="0">
              <a:latin typeface="Century Gothic" panose="020B0502020202020204" pitchFamily="34" charset="0"/>
            </a:endParaRPr>
          </a:p>
        </p:txBody>
      </p:sp>
      <p:sp>
        <p:nvSpPr>
          <p:cNvPr id="6" name="TextBox 5">
            <a:extLst>
              <a:ext uri="{FF2B5EF4-FFF2-40B4-BE49-F238E27FC236}">
                <a16:creationId xmlns:a16="http://schemas.microsoft.com/office/drawing/2014/main" xmlns="" id="{666F3FE5-FF43-411D-9C9D-E0A00B3E9FC1}"/>
              </a:ext>
            </a:extLst>
          </p:cNvPr>
          <p:cNvSpPr txBox="1"/>
          <p:nvPr/>
        </p:nvSpPr>
        <p:spPr>
          <a:xfrm>
            <a:off x="795676" y="383502"/>
            <a:ext cx="7954430"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2000" b="1" dirty="0" smtClean="0">
                <a:latin typeface="Century Gothic" panose="020B0502020202020204" pitchFamily="34" charset="0"/>
              </a:rPr>
              <a:t>АСЦЕНДЕНТ – ЗНАК ДЕВА</a:t>
            </a:r>
            <a:r>
              <a:rPr lang="ru-RU" sz="1300" b="1" dirty="0" smtClean="0">
                <a:latin typeface="Century Gothic" panose="020B0502020202020204" pitchFamily="34" charset="0"/>
              </a:rPr>
              <a:t>.</a:t>
            </a:r>
            <a:endParaRPr lang="ru-RU" sz="1300" dirty="0" smtClean="0">
              <a:latin typeface="Century Gothic" panose="020B0502020202020204" pitchFamily="34" charset="0"/>
            </a:endParaRPr>
          </a:p>
          <a:p>
            <a:pPr>
              <a:lnSpc>
                <a:spcPct val="100000"/>
              </a:lnSpc>
            </a:pPr>
            <a:r>
              <a:rPr lang="ru-RU" sz="1300" dirty="0" smtClean="0">
                <a:latin typeface="Century Gothic" panose="020B0502020202020204" pitchFamily="34" charset="0"/>
              </a:rPr>
              <a:t>Внешность:</a:t>
            </a:r>
          </a:p>
          <a:p>
            <a:pPr marL="285750" indent="-285750">
              <a:lnSpc>
                <a:spcPct val="100000"/>
              </a:lnSpc>
              <a:buFontTx/>
              <a:buChar char="-"/>
            </a:pPr>
            <a:r>
              <a:rPr lang="ru-RU" sz="1300" dirty="0" smtClean="0">
                <a:latin typeface="Century Gothic" panose="020B0502020202020204" pitchFamily="34" charset="0"/>
              </a:rPr>
              <a:t>широкие </a:t>
            </a:r>
            <a:r>
              <a:rPr lang="ru-RU" sz="1300" dirty="0">
                <a:latin typeface="Century Gothic" panose="020B0502020202020204" pitchFamily="34" charset="0"/>
              </a:rPr>
              <a:t>скулы </a:t>
            </a:r>
            <a:r>
              <a:rPr lang="ru-RU" sz="1300" dirty="0" smtClean="0">
                <a:latin typeface="Century Gothic" panose="020B0502020202020204" pitchFamily="34" charset="0"/>
              </a:rPr>
              <a:t>лица</a:t>
            </a:r>
          </a:p>
          <a:p>
            <a:pPr marL="285750" indent="-285750">
              <a:lnSpc>
                <a:spcPct val="100000"/>
              </a:lnSpc>
              <a:buFontTx/>
              <a:buChar char="-"/>
            </a:pPr>
            <a:r>
              <a:rPr lang="ru-RU" sz="1300" dirty="0" smtClean="0">
                <a:latin typeface="Century Gothic" panose="020B0502020202020204" pitchFamily="34" charset="0"/>
              </a:rPr>
              <a:t>в </a:t>
            </a:r>
            <a:r>
              <a:rPr lang="ru-RU" sz="1300" dirty="0">
                <a:latin typeface="Century Gothic" panose="020B0502020202020204" pitchFamily="34" charset="0"/>
              </a:rPr>
              <a:t>целом плотное </a:t>
            </a:r>
            <a:r>
              <a:rPr lang="ru-RU" sz="1300" dirty="0" smtClean="0">
                <a:latin typeface="Century Gothic" panose="020B0502020202020204" pitchFamily="34" charset="0"/>
              </a:rPr>
              <a:t>тело</a:t>
            </a:r>
          </a:p>
          <a:p>
            <a:pPr marL="285750" indent="-285750">
              <a:lnSpc>
                <a:spcPct val="100000"/>
              </a:lnSpc>
              <a:buFontTx/>
              <a:buChar char="-"/>
            </a:pPr>
            <a:r>
              <a:rPr lang="ru-RU" sz="1300" dirty="0">
                <a:latin typeface="Century Gothic" panose="020B0502020202020204" pitchFamily="34" charset="0"/>
              </a:rPr>
              <a:t>м</a:t>
            </a:r>
            <a:r>
              <a:rPr lang="ru-RU" sz="1300" dirty="0" smtClean="0">
                <a:latin typeface="Century Gothic" panose="020B0502020202020204" pitchFamily="34" charset="0"/>
              </a:rPr>
              <a:t>ожет </a:t>
            </a:r>
            <a:r>
              <a:rPr lang="ru-RU" sz="1300" dirty="0">
                <a:latin typeface="Century Gothic" panose="020B0502020202020204" pitchFamily="34" charset="0"/>
              </a:rPr>
              <a:t>выступать нижняя часть живота или имеется небольшое </a:t>
            </a:r>
            <a:r>
              <a:rPr lang="ru-RU" sz="1300" dirty="0" smtClean="0">
                <a:latin typeface="Century Gothic" panose="020B0502020202020204" pitchFamily="34" charset="0"/>
              </a:rPr>
              <a:t>брюшко</a:t>
            </a:r>
          </a:p>
          <a:p>
            <a:pPr marL="285750" indent="-285750">
              <a:lnSpc>
                <a:spcPct val="100000"/>
              </a:lnSpc>
              <a:buFontTx/>
              <a:buChar char="-"/>
            </a:pPr>
            <a:r>
              <a:rPr lang="ru-RU" sz="1300" dirty="0" smtClean="0">
                <a:latin typeface="Century Gothic" panose="020B0502020202020204" pitchFamily="34" charset="0"/>
              </a:rPr>
              <a:t>красивые </a:t>
            </a:r>
            <a:r>
              <a:rPr lang="ru-RU" sz="1300" dirty="0">
                <a:latin typeface="Century Gothic" panose="020B0502020202020204" pitchFamily="34" charset="0"/>
              </a:rPr>
              <a:t>выразительные пальцы </a:t>
            </a:r>
            <a:r>
              <a:rPr lang="ru-RU" sz="1300" dirty="0" smtClean="0">
                <a:latin typeface="Century Gothic" panose="020B0502020202020204" pitchFamily="34" charset="0"/>
              </a:rPr>
              <a:t>рук</a:t>
            </a:r>
          </a:p>
          <a:p>
            <a:pPr marL="285750" indent="-285750">
              <a:lnSpc>
                <a:spcPct val="100000"/>
              </a:lnSpc>
              <a:buFontTx/>
              <a:buChar char="-"/>
            </a:pPr>
            <a:r>
              <a:rPr lang="ru-RU" sz="1300" dirty="0">
                <a:latin typeface="Century Gothic" panose="020B0502020202020204" pitchFamily="34" charset="0"/>
              </a:rPr>
              <a:t>в</a:t>
            </a:r>
            <a:r>
              <a:rPr lang="ru-RU" sz="1300" dirty="0" smtClean="0">
                <a:latin typeface="Century Gothic" panose="020B0502020202020204" pitchFamily="34" charset="0"/>
              </a:rPr>
              <a:t>олосы </a:t>
            </a:r>
            <a:r>
              <a:rPr lang="ru-RU" sz="1300" dirty="0">
                <a:latin typeface="Century Gothic" panose="020B0502020202020204" pitchFamily="34" charset="0"/>
              </a:rPr>
              <a:t>кудрявые или присутствует лёгкая волнистость. </a:t>
            </a:r>
            <a:endParaRPr lang="ru-RU" sz="1300" dirty="0" smtClean="0">
              <a:latin typeface="Century Gothic" panose="020B0502020202020204" pitchFamily="34" charset="0"/>
            </a:endParaRPr>
          </a:p>
          <a:p>
            <a:pPr marL="285750" indent="-285750">
              <a:lnSpc>
                <a:spcPct val="100000"/>
              </a:lnSpc>
              <a:buFontTx/>
              <a:buChar char="-"/>
            </a:pPr>
            <a:r>
              <a:rPr lang="ru-RU" sz="1300" dirty="0" smtClean="0">
                <a:latin typeface="Century Gothic" panose="020B0502020202020204" pitchFamily="34" charset="0"/>
              </a:rPr>
              <a:t>сдержанное </a:t>
            </a:r>
            <a:r>
              <a:rPr lang="ru-RU" sz="1300" dirty="0">
                <a:latin typeface="Century Gothic" panose="020B0502020202020204" pitchFamily="34" charset="0"/>
              </a:rPr>
              <a:t>и сосредоточенное выражение </a:t>
            </a:r>
            <a:r>
              <a:rPr lang="ru-RU" sz="1300" dirty="0" smtClean="0">
                <a:latin typeface="Century Gothic" panose="020B0502020202020204" pitchFamily="34" charset="0"/>
              </a:rPr>
              <a:t>лица</a:t>
            </a:r>
          </a:p>
          <a:p>
            <a:pPr marL="285750" indent="-285750">
              <a:lnSpc>
                <a:spcPct val="100000"/>
              </a:lnSpc>
              <a:buFontTx/>
              <a:buChar char="-"/>
            </a:pPr>
            <a:r>
              <a:rPr lang="ru-RU" sz="1300" dirty="0" smtClean="0">
                <a:latin typeface="Century Gothic" panose="020B0502020202020204" pitchFamily="34" charset="0"/>
              </a:rPr>
              <a:t>часто тонкие губы</a:t>
            </a:r>
            <a:endParaRPr lang="ru-RU" sz="1300" dirty="0">
              <a:latin typeface="Century Gothic" panose="020B0502020202020204" pitchFamily="34" charset="0"/>
            </a:endParaRP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spid="_x0000_s1039" name="Документ Wordpad" r:id="rId4" imgW="3657600" imgH="181440" progId="WordPad.Document.1">
                  <p:embed/>
                </p:oleObj>
              </mc:Choice>
              <mc:Fallback>
                <p:oleObj name="Документ Wordpad" r:id="rId4" imgW="3657600" imgH="181440" progId="WordPad.Document.1">
                  <p:embed/>
                  <p:pic>
                    <p:nvPicPr>
                      <p:cNvPr id="0" name=""/>
                      <p:cNvPicPr/>
                      <p:nvPr/>
                    </p:nvPicPr>
                    <p:blipFill>
                      <a:blip r:embed="rId5"/>
                      <a:stretch>
                        <a:fillRect/>
                      </a:stretch>
                    </p:blipFill>
                    <p:spPr>
                      <a:xfrm>
                        <a:off x="4267200" y="3336925"/>
                        <a:ext cx="3657600" cy="180975"/>
                      </a:xfrm>
                      <a:prstGeom prst="rect">
                        <a:avLst/>
                      </a:prstGeom>
                    </p:spPr>
                  </p:pic>
                </p:oleObj>
              </mc:Fallback>
            </mc:AlternateContent>
          </a:graphicData>
        </a:graphic>
      </p:graphicFrame>
    </p:spTree>
    <p:extLst>
      <p:ext uri="{BB962C8B-B14F-4D97-AF65-F5344CB8AC3E}">
        <p14:creationId xmlns:p14="http://schemas.microsoft.com/office/powerpoint/2010/main" val="633400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666F3FE5-FF43-411D-9C9D-E0A00B3E9FC1}"/>
              </a:ext>
            </a:extLst>
          </p:cNvPr>
          <p:cNvSpPr txBox="1"/>
          <p:nvPr/>
        </p:nvSpPr>
        <p:spPr>
          <a:xfrm>
            <a:off x="795675" y="1542736"/>
            <a:ext cx="7982565"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smtClean="0">
                <a:latin typeface="Century Gothic" panose="020B0502020202020204" pitchFamily="34" charset="0"/>
              </a:rPr>
              <a:t>2.Люди </a:t>
            </a:r>
            <a:r>
              <a:rPr lang="ru-RU" sz="1300" dirty="0">
                <a:latin typeface="Century Gothic" panose="020B0502020202020204" pitchFamily="34" charset="0"/>
              </a:rPr>
              <a:t>второго типа чаще невысокого роста, а кончик носа </a:t>
            </a:r>
            <a:r>
              <a:rPr lang="ru-RU" sz="1300" dirty="0" smtClean="0">
                <a:latin typeface="Century Gothic" panose="020B0502020202020204" pitchFamily="34" charset="0"/>
              </a:rPr>
              <a:t>может быть </a:t>
            </a:r>
            <a:r>
              <a:rPr lang="ru-RU" sz="1300" dirty="0">
                <a:latin typeface="Century Gothic" panose="020B0502020202020204" pitchFamily="34" charset="0"/>
              </a:rPr>
              <a:t>чуть завёрнут к нижней губе. У них немного хищное выражение лица – взгляд холодный. О таком</a:t>
            </a:r>
          </a:p>
          <a:p>
            <a:pPr>
              <a:lnSpc>
                <a:spcPct val="100000"/>
              </a:lnSpc>
            </a:pPr>
            <a:r>
              <a:rPr lang="ru-RU" sz="1300" dirty="0">
                <a:latin typeface="Century Gothic" panose="020B0502020202020204" pitchFamily="34" charset="0"/>
              </a:rPr>
              <a:t>человеке можно сказать «сам себе на уме</a:t>
            </a:r>
            <a:r>
              <a:rPr lang="ru-RU" sz="1300" dirty="0" smtClean="0">
                <a:latin typeface="Century Gothic" panose="020B0502020202020204" pitchFamily="34" charset="0"/>
              </a:rPr>
              <a:t>».</a:t>
            </a:r>
          </a:p>
          <a:p>
            <a:pPr>
              <a:lnSpc>
                <a:spcPct val="100000"/>
              </a:lnSpc>
            </a:pPr>
            <a:r>
              <a:rPr lang="ru-RU" sz="1300" dirty="0" smtClean="0">
                <a:latin typeface="Century Gothic" panose="020B0502020202020204" pitchFamily="34" charset="0"/>
              </a:rPr>
              <a:t>3</a:t>
            </a:r>
            <a:r>
              <a:rPr lang="ru-RU" sz="1300" dirty="0">
                <a:latin typeface="Century Gothic" panose="020B0502020202020204" pitchFamily="34" charset="0"/>
              </a:rPr>
              <a:t>. Рост людей относящихся к третьему типу может </a:t>
            </a:r>
            <a:r>
              <a:rPr lang="ru-RU" sz="1300" dirty="0" smtClean="0">
                <a:latin typeface="Century Gothic" panose="020B0502020202020204" pitchFamily="34" charset="0"/>
              </a:rPr>
              <a:t>быть любой</a:t>
            </a:r>
            <a:r>
              <a:rPr lang="ru-RU" sz="1300" dirty="0">
                <a:latin typeface="Century Gothic" panose="020B0502020202020204" pitchFamily="34" charset="0"/>
              </a:rPr>
              <a:t>, но чаще невысокого. Нос прямой с ровным и широким кончиком. Глаза как будто </a:t>
            </a:r>
            <a:r>
              <a:rPr lang="ru-RU" sz="1300" dirty="0" smtClean="0">
                <a:latin typeface="Century Gothic" panose="020B0502020202020204" pitchFamily="34" charset="0"/>
              </a:rPr>
              <a:t>светятся лукавством.</a:t>
            </a:r>
          </a:p>
          <a:p>
            <a:pPr>
              <a:lnSpc>
                <a:spcPct val="100000"/>
              </a:lnSpc>
            </a:pPr>
            <a:r>
              <a:rPr lang="ru-RU" sz="1300" b="1" dirty="0" smtClean="0">
                <a:latin typeface="Century Gothic" panose="020B0502020202020204" pitchFamily="34" charset="0"/>
              </a:rPr>
              <a:t>Перед </a:t>
            </a:r>
            <a:r>
              <a:rPr lang="ru-RU" sz="1300" b="1" dirty="0">
                <a:latin typeface="Century Gothic" panose="020B0502020202020204" pitchFamily="34" charset="0"/>
              </a:rPr>
              <a:t>вами несколько известных личностей с </a:t>
            </a:r>
            <a:r>
              <a:rPr lang="ru-RU" sz="1300" b="1" dirty="0" err="1">
                <a:latin typeface="Century Gothic" panose="020B0502020202020204" pitchFamily="34" charset="0"/>
              </a:rPr>
              <a:t>Асц</a:t>
            </a:r>
            <a:r>
              <a:rPr lang="ru-RU" sz="1300" b="1" dirty="0">
                <a:latin typeface="Century Gothic" panose="020B0502020202020204" pitchFamily="34" charset="0"/>
              </a:rPr>
              <a:t> в Деве: </a:t>
            </a:r>
            <a:r>
              <a:rPr lang="ru-RU" sz="1300" b="1" dirty="0" smtClean="0">
                <a:latin typeface="Century Gothic" panose="020B0502020202020204" pitchFamily="34" charset="0"/>
              </a:rPr>
              <a:t>Киану Ривз</a:t>
            </a:r>
            <a:r>
              <a:rPr lang="ru-RU" sz="1300" b="1" dirty="0">
                <a:latin typeface="Century Gothic" panose="020B0502020202020204" pitchFamily="34" charset="0"/>
              </a:rPr>
              <a:t>, Мадонна, Пол Маккартни, Ума Турман, Том </a:t>
            </a:r>
            <a:r>
              <a:rPr lang="ru-RU" sz="1300" b="1" dirty="0" err="1" smtClean="0">
                <a:latin typeface="Century Gothic" panose="020B0502020202020204" pitchFamily="34" charset="0"/>
              </a:rPr>
              <a:t>Круз</a:t>
            </a:r>
            <a:r>
              <a:rPr lang="ru-RU" sz="1300" b="1" dirty="0" smtClean="0">
                <a:latin typeface="Century Gothic" panose="020B0502020202020204" pitchFamily="34" charset="0"/>
              </a:rPr>
              <a:t>, Брюс Уиллис, Эмма Уотсон</a:t>
            </a:r>
            <a:endParaRPr lang="ru-RU" sz="1300" b="1" dirty="0">
              <a:latin typeface="Century Gothic" panose="020B0502020202020204" pitchFamily="34" charset="0"/>
            </a:endParaRPr>
          </a:p>
        </p:txBody>
      </p:sp>
      <p:sp>
        <p:nvSpPr>
          <p:cNvPr id="7" name="직사각형 18">
            <a:extLst>
              <a:ext uri="{FF2B5EF4-FFF2-40B4-BE49-F238E27FC236}">
                <a16:creationId xmlns:a16="http://schemas.microsoft.com/office/drawing/2014/main" xmlns="" id="{EE20DB86-4536-48B6-B2A1-9A16DE196F69}"/>
              </a:ext>
            </a:extLst>
          </p:cNvPr>
          <p:cNvSpPr/>
          <p:nvPr/>
        </p:nvSpPr>
        <p:spPr>
          <a:xfrm>
            <a:off x="4521757" y="5309388"/>
            <a:ext cx="2794503"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Звёзды с вашим </a:t>
            </a:r>
            <a:r>
              <a:rPr lang="ru-RU" altLang="ko-KR" sz="2000" dirty="0" err="1">
                <a:solidFill>
                  <a:srgbClr val="222224"/>
                </a:solidFill>
                <a:latin typeface="Century Gothic" panose="020B0502020202020204" pitchFamily="34" charset="0"/>
              </a:rPr>
              <a:t>асцендентом</a:t>
            </a:r>
            <a:r>
              <a:rPr lang="ru-RU" altLang="ko-KR" sz="2000" dirty="0">
                <a:solidFill>
                  <a:srgbClr val="222224"/>
                </a:solidFill>
                <a:latin typeface="Century Gothic" panose="020B0502020202020204" pitchFamily="34" charset="0"/>
              </a:rPr>
              <a:t>:</a:t>
            </a:r>
            <a:endParaRPr lang="en-US" altLang="ko-KR" sz="2000" dirty="0">
              <a:solidFill>
                <a:srgbClr val="222224"/>
              </a:solidFill>
              <a:latin typeface="Century Gothic" panose="020B0502020202020204" pitchFamily="34" charset="0"/>
            </a:endParaRP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spid="_x0000_s2062" name="Документ Wordpad" r:id="rId4" imgW="3657600" imgH="181440" progId="WordPad.Document.1">
                  <p:embed/>
                </p:oleObj>
              </mc:Choice>
              <mc:Fallback>
                <p:oleObj name="Документ Wordpad" r:id="rId4" imgW="3657600" imgH="181440" progId="WordPad.Document.1">
                  <p:embed/>
                  <p:pic>
                    <p:nvPicPr>
                      <p:cNvPr id="0" name=""/>
                      <p:cNvPicPr/>
                      <p:nvPr/>
                    </p:nvPicPr>
                    <p:blipFill>
                      <a:blip r:embed="rId5"/>
                      <a:stretch>
                        <a:fillRect/>
                      </a:stretch>
                    </p:blipFill>
                    <p:spPr>
                      <a:xfrm>
                        <a:off x="4267200" y="3336925"/>
                        <a:ext cx="3657600" cy="180975"/>
                      </a:xfrm>
                      <a:prstGeom prst="rect">
                        <a:avLst/>
                      </a:prstGeom>
                    </p:spPr>
                  </p:pic>
                </p:oleObj>
              </mc:Fallback>
            </mc:AlternateContent>
          </a:graphicData>
        </a:graphic>
      </p:graphicFrame>
      <p:pic>
        <p:nvPicPr>
          <p:cNvPr id="5" name="Рисунок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55918" y="3992875"/>
            <a:ext cx="2034345" cy="2865125"/>
          </a:xfrm>
          <a:prstGeom prst="rect">
            <a:avLst/>
          </a:prstGeom>
        </p:spPr>
      </p:pic>
      <p:pic>
        <p:nvPicPr>
          <p:cNvPr id="11" name="Рисунок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94722" y="4527597"/>
            <a:ext cx="2045815" cy="2330403"/>
          </a:xfrm>
          <a:prstGeom prst="rect">
            <a:avLst/>
          </a:prstGeom>
        </p:spPr>
      </p:pic>
      <p:pic>
        <p:nvPicPr>
          <p:cNvPr id="9" name="Рисунок 8"/>
          <p:cNvPicPr>
            <a:picLocks noChangeAspect="1"/>
          </p:cNvPicPr>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7316260" y="4374887"/>
            <a:ext cx="3724673" cy="2483115"/>
          </a:xfrm>
          <a:prstGeom prst="rect">
            <a:avLst/>
          </a:prstGeom>
        </p:spPr>
      </p:pic>
    </p:spTree>
    <p:extLst>
      <p:ext uri="{BB962C8B-B14F-4D97-AF65-F5344CB8AC3E}">
        <p14:creationId xmlns:p14="http://schemas.microsoft.com/office/powerpoint/2010/main" val="3694723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AE756A02-89EA-4EA4-9822-F05DE10A7C58}"/>
              </a:ext>
            </a:extLst>
          </p:cNvPr>
          <p:cNvSpPr txBox="1"/>
          <p:nvPr/>
        </p:nvSpPr>
        <p:spPr>
          <a:xfrm>
            <a:off x="783679" y="1288865"/>
            <a:ext cx="3765750" cy="707886"/>
          </a:xfrm>
          <a:prstGeom prst="rect">
            <a:avLst/>
          </a:prstGeom>
          <a:noFill/>
        </p:spPr>
        <p:txBody>
          <a:bodyPr wrap="square" rtlCol="0">
            <a:spAutoFit/>
          </a:bodyPr>
          <a:lstStyle/>
          <a:p>
            <a:r>
              <a:rPr lang="ru-RU" altLang="ko-KR"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ТАКЖЕ АСЦЕНДЕНТ  РАССКАЖЕТ О:</a:t>
            </a:r>
            <a:endParaRPr lang="ko-KR" altLang="en-US"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70F078E9-0E97-480F-AC9C-CF2EF5559C1C}"/>
              </a:ext>
            </a:extLst>
          </p:cNvPr>
          <p:cNvSpPr txBox="1"/>
          <p:nvPr/>
        </p:nvSpPr>
        <p:spPr>
          <a:xfrm>
            <a:off x="4549428" y="1931871"/>
            <a:ext cx="7323703"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err="1">
                <a:solidFill>
                  <a:srgbClr val="222224"/>
                </a:solidFill>
                <a:latin typeface="Century Gothic" panose="020B0502020202020204" pitchFamily="34" charset="0"/>
              </a:rPr>
              <a:t>Асцендент</a:t>
            </a:r>
            <a:r>
              <a:rPr lang="ru-RU" altLang="ko-KR" sz="1300" dirty="0">
                <a:solidFill>
                  <a:srgbClr val="222224"/>
                </a:solidFill>
                <a:latin typeface="Century Gothic" panose="020B0502020202020204" pitchFamily="34" charset="0"/>
              </a:rPr>
              <a:t> в Стрельце расскажет о том, что роды проходили в престижном роддоме или их принимал известный врач, например, заведующий отделения, или была какая-то удача, удачные обстоятельства в родах. </a:t>
            </a:r>
            <a:r>
              <a:rPr lang="ru-RU" altLang="ko-KR" sz="1300" dirty="0" err="1">
                <a:solidFill>
                  <a:srgbClr val="222224"/>
                </a:solidFill>
                <a:latin typeface="Century Gothic" panose="020B0502020202020204" pitchFamily="34" charset="0"/>
              </a:rPr>
              <a:t>Причем</a:t>
            </a:r>
            <a:r>
              <a:rPr lang="ru-RU" altLang="ko-KR" sz="1300" dirty="0">
                <a:solidFill>
                  <a:srgbClr val="222224"/>
                </a:solidFill>
                <a:latin typeface="Century Gothic" panose="020B0502020202020204" pitchFamily="34" charset="0"/>
              </a:rPr>
              <a:t>, роженица (ваша мама) попала к нему случайно, по счастливому стечению обстоятельств. А вы могли родиться крупным или же мамочка во время беременности сильно набрала вес, или высокое давление у матери накануне родов. Возможны проблемы с печенью или желчевыводящими путями. Сами роды могли полностью поменять планы мамы на день или быть неожиданными.</a:t>
            </a:r>
            <a:endParaRPr lang="ko-KR" altLang="en-US" sz="1300" dirty="0">
              <a:solidFill>
                <a:srgbClr val="222224"/>
              </a:solidFill>
              <a:latin typeface="Century Gothic" panose="020B0502020202020204" pitchFamily="34" charset="0"/>
            </a:endParaRPr>
          </a:p>
        </p:txBody>
      </p:sp>
      <p:sp>
        <p:nvSpPr>
          <p:cNvPr id="19" name="직사각형 18">
            <a:extLst>
              <a:ext uri="{FF2B5EF4-FFF2-40B4-BE49-F238E27FC236}">
                <a16:creationId xmlns:a16="http://schemas.microsoft.com/office/drawing/2014/main" xmlns="" id="{EE20DB86-4536-48B6-B2A1-9A16DE196F69}"/>
              </a:ext>
            </a:extLst>
          </p:cNvPr>
          <p:cNvSpPr/>
          <p:nvPr/>
        </p:nvSpPr>
        <p:spPr>
          <a:xfrm>
            <a:off x="4536728" y="1288865"/>
            <a:ext cx="2794503" cy="707886"/>
          </a:xfrm>
          <a:prstGeom prst="rect">
            <a:avLst/>
          </a:prstGeom>
          <a:noFill/>
        </p:spPr>
        <p:txBody>
          <a:bodyPr wrap="square" rtlCol="0">
            <a:spAutoFit/>
          </a:bodyPr>
          <a:lstStyle/>
          <a:p>
            <a:r>
              <a:rPr lang="ru-RU" altLang="ko-KR" sz="2000" dirty="0" smtClean="0">
                <a:solidFill>
                  <a:srgbClr val="222224"/>
                </a:solidFill>
                <a:latin typeface="Century Gothic" panose="020B0502020202020204" pitchFamily="34" charset="0"/>
              </a:rPr>
              <a:t>ОБСТОЯТЕЛЬСВА </a:t>
            </a:r>
            <a:r>
              <a:rPr lang="ru-RU" altLang="ko-KR" sz="2000" dirty="0">
                <a:solidFill>
                  <a:srgbClr val="222224"/>
                </a:solidFill>
                <a:latin typeface="Century Gothic" panose="020B0502020202020204" pitchFamily="34" charset="0"/>
              </a:rPr>
              <a:t>РОЖДЕНИЯ</a:t>
            </a:r>
            <a:endParaRPr lang="en-US" altLang="ko-KR" sz="2000" dirty="0">
              <a:solidFill>
                <a:srgbClr val="222224"/>
              </a:solidFill>
              <a:latin typeface="Century Gothic" panose="020B0502020202020204" pitchFamily="34" charset="0"/>
            </a:endParaRPr>
          </a:p>
        </p:txBody>
      </p:sp>
      <p:sp>
        <p:nvSpPr>
          <p:cNvPr id="15" name="TextBox 14">
            <a:extLst>
              <a:ext uri="{FF2B5EF4-FFF2-40B4-BE49-F238E27FC236}">
                <a16:creationId xmlns:a16="http://schemas.microsoft.com/office/drawing/2014/main" xmlns="" id="{E1650817-9F40-494C-A100-7EBB06C85360}"/>
              </a:ext>
            </a:extLst>
          </p:cNvPr>
          <p:cNvSpPr txBox="1"/>
          <p:nvPr/>
        </p:nvSpPr>
        <p:spPr>
          <a:xfrm>
            <a:off x="4536728" y="5019608"/>
            <a:ext cx="6635616"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b="1" dirty="0" smtClean="0">
                <a:solidFill>
                  <a:srgbClr val="222224"/>
                </a:solidFill>
                <a:latin typeface="Century Gothic" panose="020B0502020202020204" pitchFamily="34" charset="0"/>
              </a:rPr>
              <a:t>Здоровье при рождении:</a:t>
            </a:r>
          </a:p>
          <a:p>
            <a:pPr algn="l">
              <a:lnSpc>
                <a:spcPct val="100000"/>
              </a:lnSpc>
            </a:pPr>
            <a:r>
              <a:rPr lang="ru-RU" altLang="ko-KR" sz="1300" b="1" dirty="0" smtClean="0">
                <a:solidFill>
                  <a:srgbClr val="222224"/>
                </a:solidFill>
                <a:latin typeface="Century Gothic" panose="020B0502020202020204" pitchFamily="34" charset="0"/>
              </a:rPr>
              <a:t>Болезни, которые могут появиться и можно лечить самостоятельно, через поликлиники:</a:t>
            </a:r>
          </a:p>
          <a:p>
            <a:pPr algn="l">
              <a:lnSpc>
                <a:spcPct val="100000"/>
              </a:lnSpc>
            </a:pPr>
            <a:r>
              <a:rPr lang="ru-RU" altLang="ko-KR" sz="1300" b="1" dirty="0" smtClean="0">
                <a:solidFill>
                  <a:srgbClr val="222224"/>
                </a:solidFill>
                <a:latin typeface="Century Gothic" panose="020B0502020202020204" pitchFamily="34" charset="0"/>
              </a:rPr>
              <a:t>Болезни которые лучше лечить у хороших специалистов:</a:t>
            </a:r>
            <a:endParaRPr lang="ru-RU" altLang="ko-KR" sz="1300" b="1" dirty="0">
              <a:solidFill>
                <a:srgbClr val="222224"/>
              </a:solidFill>
              <a:latin typeface="Century Gothic" panose="020B0502020202020204" pitchFamily="34" charset="0"/>
            </a:endParaRPr>
          </a:p>
        </p:txBody>
      </p:sp>
      <p:sp>
        <p:nvSpPr>
          <p:cNvPr id="29" name="직사각형 18">
            <a:extLst>
              <a:ext uri="{FF2B5EF4-FFF2-40B4-BE49-F238E27FC236}">
                <a16:creationId xmlns:a16="http://schemas.microsoft.com/office/drawing/2014/main" xmlns="" id="{006CD171-7886-454E-8A2B-B8F31F2D9DE8}"/>
              </a:ext>
            </a:extLst>
          </p:cNvPr>
          <p:cNvSpPr/>
          <p:nvPr/>
        </p:nvSpPr>
        <p:spPr>
          <a:xfrm>
            <a:off x="4536728" y="4089631"/>
            <a:ext cx="5539525"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БОЛЕЗНИ ХРОНИЧЕСКИЕ ИЛИ ЧАСТО ВЫЯВЛЯЕМЫЕ НА ПРОТЯЖЕНИИ </a:t>
            </a:r>
            <a:r>
              <a:rPr lang="ru-RU" altLang="ko-KR" sz="2000" dirty="0" smtClean="0">
                <a:solidFill>
                  <a:srgbClr val="222224"/>
                </a:solidFill>
                <a:latin typeface="Century Gothic" panose="020B0502020202020204" pitchFamily="34" charset="0"/>
              </a:rPr>
              <a:t>ЖИЗНИ</a:t>
            </a:r>
            <a:r>
              <a:rPr lang="ru-RU" altLang="ko-KR" sz="2000" dirty="0">
                <a:solidFill>
                  <a:srgbClr val="222224"/>
                </a:solidFill>
                <a:latin typeface="Century Gothic" panose="020B0502020202020204" pitchFamily="34" charset="0"/>
              </a:rPr>
              <a:t>:</a:t>
            </a:r>
            <a:endParaRPr lang="en-US" altLang="ko-KR" sz="2000" dirty="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9810444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타원 19">
            <a:extLst>
              <a:ext uri="{FF2B5EF4-FFF2-40B4-BE49-F238E27FC236}">
                <a16:creationId xmlns:a16="http://schemas.microsoft.com/office/drawing/2014/main" xmlns="" id="{7B984C3C-5189-49BE-9A7A-EABFB388FDEA}"/>
              </a:ext>
            </a:extLst>
          </p:cNvPr>
          <p:cNvSpPr/>
          <p:nvPr/>
        </p:nvSpPr>
        <p:spPr>
          <a:xfrm>
            <a:off x="1980696" y="1256182"/>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7" name="TextBox 6">
            <a:extLst>
              <a:ext uri="{FF2B5EF4-FFF2-40B4-BE49-F238E27FC236}">
                <a16:creationId xmlns:a16="http://schemas.microsoft.com/office/drawing/2014/main" xmlns="" id="{83CEAA12-59F9-4E3E-BC47-0C29D1EAEEB4}"/>
              </a:ext>
            </a:extLst>
          </p:cNvPr>
          <p:cNvSpPr txBox="1"/>
          <p:nvPr/>
        </p:nvSpPr>
        <p:spPr>
          <a:xfrm>
            <a:off x="3885718" y="1769416"/>
            <a:ext cx="6467322" cy="1600438"/>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400" dirty="0">
                <a:solidFill>
                  <a:srgbClr val="1E1E20"/>
                </a:solidFill>
                <a:latin typeface="Century Gothic" panose="020B0502020202020204" pitchFamily="34" charset="0"/>
              </a:rPr>
              <a:t>Л</a:t>
            </a:r>
            <a:r>
              <a:rPr lang="ru-RU" altLang="ko-KR" sz="1400" dirty="0" smtClean="0">
                <a:solidFill>
                  <a:srgbClr val="1E1E20"/>
                </a:solidFill>
                <a:latin typeface="Century Gothic" panose="020B0502020202020204" pitchFamily="34" charset="0"/>
              </a:rPr>
              <a:t>ичный </a:t>
            </a:r>
            <a:r>
              <a:rPr lang="ru-RU" altLang="ko-KR" sz="1400" dirty="0">
                <a:solidFill>
                  <a:srgbClr val="1E1E20"/>
                </a:solidFill>
                <a:latin typeface="Century Gothic" panose="020B0502020202020204" pitchFamily="34" charset="0"/>
              </a:rPr>
              <a:t>цвет, который привлекает </a:t>
            </a:r>
            <a:r>
              <a:rPr lang="ru-RU" altLang="ko-KR" sz="1400" dirty="0" smtClean="0">
                <a:solidFill>
                  <a:srgbClr val="1E1E20"/>
                </a:solidFill>
                <a:latin typeface="Century Gothic" panose="020B0502020202020204" pitchFamily="34" charset="0"/>
              </a:rPr>
              <a:t>богатство, достаток. Привносить </a:t>
            </a:r>
            <a:r>
              <a:rPr lang="ru-RU" altLang="ko-KR" sz="1400" dirty="0">
                <a:solidFill>
                  <a:srgbClr val="1E1E20"/>
                </a:solidFill>
                <a:latin typeface="Century Gothic" panose="020B0502020202020204" pitchFamily="34" charset="0"/>
              </a:rPr>
              <a:t>полезные цвета в свою жизнь, можно, </a:t>
            </a:r>
            <a:r>
              <a:rPr lang="ru-RU" altLang="ko-KR" sz="1400" dirty="0" smtClean="0">
                <a:solidFill>
                  <a:srgbClr val="1E1E20"/>
                </a:solidFill>
                <a:latin typeface="Century Gothic" panose="020B0502020202020204" pitchFamily="34" charset="0"/>
              </a:rPr>
              <a:t>в</a:t>
            </a:r>
            <a:r>
              <a:rPr lang="ru-RU" altLang="ko-KR" sz="1400" dirty="0" smtClean="0">
                <a:solidFill>
                  <a:srgbClr val="1E1E20"/>
                </a:solidFill>
                <a:latin typeface="Century Gothic" panose="020B0502020202020204" pitchFamily="34" charset="0"/>
              </a:rPr>
              <a:t> </a:t>
            </a:r>
            <a:r>
              <a:rPr lang="ru-RU" altLang="ko-KR" sz="1400" dirty="0">
                <a:solidFill>
                  <a:srgbClr val="1E1E20"/>
                </a:solidFill>
                <a:latin typeface="Century Gothic" panose="020B0502020202020204" pitchFamily="34" charset="0"/>
              </a:rPr>
              <a:t>рабочем месте или в </a:t>
            </a:r>
            <a:r>
              <a:rPr lang="ru-RU" altLang="ko-KR" sz="1400" dirty="0" smtClean="0">
                <a:solidFill>
                  <a:srgbClr val="1E1E20"/>
                </a:solidFill>
                <a:latin typeface="Century Gothic" panose="020B0502020202020204" pitchFamily="34" charset="0"/>
              </a:rPr>
              <a:t>кошельке:</a:t>
            </a:r>
            <a:endParaRPr lang="ru-RU" altLang="ko-KR" sz="1400" dirty="0">
              <a:solidFill>
                <a:srgbClr val="1E1E20"/>
              </a:solidFill>
              <a:latin typeface="Century Gothic" panose="020B0502020202020204" pitchFamily="34" charset="0"/>
            </a:endParaRPr>
          </a:p>
          <a:p>
            <a:pPr algn="l">
              <a:lnSpc>
                <a:spcPct val="100000"/>
              </a:lnSpc>
            </a:pPr>
            <a:r>
              <a:rPr lang="ru-RU" altLang="ko-KR" sz="1400" b="1" dirty="0">
                <a:solidFill>
                  <a:srgbClr val="1E1E20"/>
                </a:solidFill>
                <a:latin typeface="Century Gothic" panose="020B0502020202020204" pitchFamily="34" charset="0"/>
              </a:rPr>
              <a:t>Цвет богатства: </a:t>
            </a:r>
            <a:r>
              <a:rPr lang="ru-RU" altLang="ko-KR" sz="1400" b="1" dirty="0" smtClean="0">
                <a:solidFill>
                  <a:srgbClr val="1E1E20"/>
                </a:solidFill>
                <a:latin typeface="Century Gothic" panose="020B0502020202020204" pitchFamily="34" charset="0"/>
              </a:rPr>
              <a:t>розовый, голубой, светло-</a:t>
            </a:r>
            <a:r>
              <a:rPr lang="ru-RU" altLang="ko-KR" sz="1400" b="1" dirty="0" err="1" smtClean="0">
                <a:solidFill>
                  <a:srgbClr val="1E1E20"/>
                </a:solidFill>
                <a:latin typeface="Century Gothic" panose="020B0502020202020204" pitchFamily="34" charset="0"/>
              </a:rPr>
              <a:t>зеленый</a:t>
            </a:r>
            <a:r>
              <a:rPr lang="ru-RU" altLang="ko-KR" sz="1400" b="1" dirty="0" smtClean="0">
                <a:solidFill>
                  <a:srgbClr val="1E1E20"/>
                </a:solidFill>
                <a:latin typeface="Century Gothic" panose="020B0502020202020204" pitchFamily="34" charset="0"/>
              </a:rPr>
              <a:t>, белый, салатовый</a:t>
            </a:r>
            <a:endParaRPr lang="ru-RU" altLang="ko-KR" sz="1400" b="1" dirty="0">
              <a:solidFill>
                <a:srgbClr val="1E1E20"/>
              </a:solidFill>
              <a:latin typeface="Century Gothic" panose="020B0502020202020204" pitchFamily="34" charset="0"/>
            </a:endParaRPr>
          </a:p>
          <a:p>
            <a:pPr algn="l">
              <a:lnSpc>
                <a:spcPct val="100000"/>
              </a:lnSpc>
            </a:pPr>
            <a:r>
              <a:rPr lang="ru-RU" altLang="ko-KR" sz="1400" b="1" dirty="0">
                <a:solidFill>
                  <a:srgbClr val="1E1E20"/>
                </a:solidFill>
                <a:latin typeface="Century Gothic" panose="020B0502020202020204" pitchFamily="34" charset="0"/>
              </a:rPr>
              <a:t>Цвет трат: красный</a:t>
            </a:r>
          </a:p>
          <a:p>
            <a:pPr marL="285750" indent="-285750" algn="l">
              <a:lnSpc>
                <a:spcPct val="100000"/>
              </a:lnSpc>
              <a:buFont typeface="Wingdings" panose="05000000000000000000" pitchFamily="2" charset="2"/>
              <a:buChar char="§"/>
            </a:pPr>
            <a:endParaRPr lang="en-US" altLang="ko-KR" sz="1400" dirty="0">
              <a:solidFill>
                <a:srgbClr val="1E1E20"/>
              </a:solidFill>
              <a:latin typeface="Century Gothic" panose="020B0502020202020204" pitchFamily="34" charset="0"/>
            </a:endParaRPr>
          </a:p>
        </p:txBody>
      </p:sp>
      <p:sp>
        <p:nvSpPr>
          <p:cNvPr id="11" name="타원 10">
            <a:extLst>
              <a:ext uri="{FF2B5EF4-FFF2-40B4-BE49-F238E27FC236}">
                <a16:creationId xmlns:a16="http://schemas.microsoft.com/office/drawing/2014/main" xmlns="" id="{F318128C-DDAF-4BCA-B618-DE9F2C69E0EB}"/>
              </a:ext>
            </a:extLst>
          </p:cNvPr>
          <p:cNvSpPr/>
          <p:nvPr/>
        </p:nvSpPr>
        <p:spPr>
          <a:xfrm>
            <a:off x="2098989" y="1374475"/>
            <a:ext cx="1157298" cy="1157298"/>
          </a:xfrm>
          <a:prstGeom prst="ellipse">
            <a:avLst/>
          </a:prstGeom>
          <a:solidFill>
            <a:schemeClr val="accent6">
              <a:lumMod val="40000"/>
              <a:lumOff val="60000"/>
            </a:schemeClr>
          </a:solidFill>
          <a:ln w="9525" cap="flat">
            <a:noFill/>
            <a:prstDash val="solid"/>
            <a:miter/>
          </a:ln>
        </p:spPr>
        <p:txBody>
          <a:bodyPr rtlCol="0" anchor="ctr" anchorCtr="1"/>
          <a:lstStyle/>
          <a:p>
            <a:pPr algn="r"/>
            <a:endParaRPr lang="en-US" altLang="ko-KR" sz="1600">
              <a:solidFill>
                <a:schemeClr val="bg1"/>
              </a:solidFill>
            </a:endParaRPr>
          </a:p>
        </p:txBody>
      </p:sp>
      <p:sp>
        <p:nvSpPr>
          <p:cNvPr id="22" name="이등변 삼각형 21">
            <a:extLst>
              <a:ext uri="{FF2B5EF4-FFF2-40B4-BE49-F238E27FC236}">
                <a16:creationId xmlns:a16="http://schemas.microsoft.com/office/drawing/2014/main" xmlns="" id="{9AF881D2-4BEE-4C15-921D-5BE8CACA6DF0}"/>
              </a:ext>
            </a:extLst>
          </p:cNvPr>
          <p:cNvSpPr>
            <a:spLocks noChangeAspect="1"/>
          </p:cNvSpPr>
          <p:nvPr/>
        </p:nvSpPr>
        <p:spPr>
          <a:xfrm rot="5400000">
            <a:off x="3586473" y="1863124"/>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28" name="타원 27">
            <a:extLst>
              <a:ext uri="{FF2B5EF4-FFF2-40B4-BE49-F238E27FC236}">
                <a16:creationId xmlns:a16="http://schemas.microsoft.com/office/drawing/2014/main" xmlns="" id="{19F44EAF-51FA-4F10-9A0D-5CAB073D247C}"/>
              </a:ext>
            </a:extLst>
          </p:cNvPr>
          <p:cNvSpPr/>
          <p:nvPr/>
        </p:nvSpPr>
        <p:spPr>
          <a:xfrm>
            <a:off x="4007294" y="3975634"/>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29" name="TextBox 28">
            <a:extLst>
              <a:ext uri="{FF2B5EF4-FFF2-40B4-BE49-F238E27FC236}">
                <a16:creationId xmlns:a16="http://schemas.microsoft.com/office/drawing/2014/main" xmlns="" id="{3D42B46B-A377-4F3B-848A-6DFF2F743E4F}"/>
              </a:ext>
            </a:extLst>
          </p:cNvPr>
          <p:cNvSpPr txBox="1"/>
          <p:nvPr/>
        </p:nvSpPr>
        <p:spPr>
          <a:xfrm>
            <a:off x="5907838" y="4488003"/>
            <a:ext cx="5127373" cy="1526444"/>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lvl="0">
              <a:lnSpc>
                <a:spcPct val="106000"/>
              </a:lnSpc>
              <a:spcAft>
                <a:spcPts val="800"/>
              </a:spcAft>
            </a:pPr>
            <a:r>
              <a:rPr lang="ru-RU" sz="1400" dirty="0" smtClean="0">
                <a:latin typeface="Century Gothic" panose="020B0502020202020204" pitchFamily="34" charset="0"/>
                <a:ea typeface="Calibri" panose="020F0502020204030204" pitchFamily="34" charset="0"/>
                <a:cs typeface="Times New Roman" panose="02020603050405020304" pitchFamily="18" charset="0"/>
              </a:rPr>
              <a:t>Л</a:t>
            </a:r>
            <a:r>
              <a:rPr lang="ru-RU" sz="1400" dirty="0" smtClean="0">
                <a:effectLst/>
                <a:latin typeface="Century Gothic" panose="020B0502020202020204" pitchFamily="34" charset="0"/>
                <a:ea typeface="Calibri" panose="020F0502020204030204" pitchFamily="34" charset="0"/>
                <a:cs typeface="Times New Roman" panose="02020603050405020304" pitchFamily="18" charset="0"/>
              </a:rPr>
              <a:t>ичный </a:t>
            </a:r>
            <a:r>
              <a:rPr lang="ru-RU" sz="1400" dirty="0">
                <a:effectLst/>
                <a:latin typeface="Century Gothic" panose="020B0502020202020204" pitchFamily="34" charset="0"/>
                <a:ea typeface="Calibri" panose="020F0502020204030204" pitchFamily="34" charset="0"/>
                <a:cs typeface="Times New Roman" panose="02020603050405020304" pitchFamily="18" charset="0"/>
              </a:rPr>
              <a:t>цвет, который наполняет </a:t>
            </a:r>
            <a:r>
              <a:rPr lang="ru-RU" sz="1400" dirty="0" smtClean="0">
                <a:latin typeface="Century Gothic" panose="020B0502020202020204" pitchFamily="34" charset="0"/>
                <a:ea typeface="Calibri" panose="020F0502020204030204" pitchFamily="34" charset="0"/>
                <a:cs typeface="Times New Roman" panose="02020603050405020304" pitchFamily="18" charset="0"/>
              </a:rPr>
              <a:t>ребёнка</a:t>
            </a:r>
            <a:r>
              <a:rPr lang="ru-RU" sz="1400" dirty="0" smtClean="0">
                <a:effectLst/>
                <a:latin typeface="Century Gothic" panose="020B0502020202020204" pitchFamily="34" charset="0"/>
                <a:ea typeface="Calibri" panose="020F0502020204030204" pitchFamily="34" charset="0"/>
                <a:cs typeface="Times New Roman" panose="02020603050405020304" pitchFamily="18" charset="0"/>
              </a:rPr>
              <a:t> </a:t>
            </a:r>
            <a:r>
              <a:rPr lang="ru-RU" sz="1400" dirty="0">
                <a:effectLst/>
                <a:latin typeface="Century Gothic" panose="020B0502020202020204" pitchFamily="34" charset="0"/>
                <a:ea typeface="Calibri" panose="020F0502020204030204" pitchFamily="34" charset="0"/>
                <a:cs typeface="Times New Roman" panose="02020603050405020304" pitchFamily="18" charset="0"/>
              </a:rPr>
              <a:t>и </a:t>
            </a:r>
            <a:r>
              <a:rPr lang="ru-RU" sz="1400" dirty="0" smtClean="0">
                <a:latin typeface="Century Gothic" panose="020B0502020202020204" pitchFamily="34" charset="0"/>
                <a:ea typeface="Calibri" panose="020F0502020204030204" pitchFamily="34" charset="0"/>
                <a:cs typeface="Times New Roman" panose="02020603050405020304" pitchFamily="18" charset="0"/>
              </a:rPr>
              <a:t>его </a:t>
            </a:r>
            <a:r>
              <a:rPr lang="ru-RU" sz="1400" dirty="0" smtClean="0">
                <a:effectLst/>
                <a:latin typeface="Century Gothic" panose="020B0502020202020204" pitchFamily="34" charset="0"/>
                <a:ea typeface="Calibri" panose="020F0502020204030204" pitchFamily="34" charset="0"/>
                <a:cs typeface="Times New Roman" panose="02020603050405020304" pitchFamily="18" charset="0"/>
              </a:rPr>
              <a:t>ауру</a:t>
            </a:r>
            <a:r>
              <a:rPr lang="ru-RU" sz="1400" dirty="0">
                <a:effectLst/>
                <a:latin typeface="Century Gothic" panose="020B0502020202020204" pitchFamily="34" charset="0"/>
                <a:ea typeface="Calibri" panose="020F0502020204030204" pitchFamily="34" charset="0"/>
                <a:cs typeface="Times New Roman" panose="02020603050405020304" pitchFamily="18" charset="0"/>
              </a:rPr>
              <a:t>, когда </a:t>
            </a:r>
            <a:r>
              <a:rPr lang="ru-RU" sz="1400" dirty="0" smtClean="0">
                <a:latin typeface="Century Gothic" panose="020B0502020202020204" pitchFamily="34" charset="0"/>
                <a:ea typeface="Calibri" panose="020F0502020204030204" pitchFamily="34" charset="0"/>
                <a:cs typeface="Times New Roman" panose="02020603050405020304" pitchFamily="18" charset="0"/>
              </a:rPr>
              <a:t>ему</a:t>
            </a:r>
            <a:r>
              <a:rPr lang="ru-RU" sz="1400" dirty="0" smtClean="0">
                <a:effectLst/>
                <a:latin typeface="Century Gothic" panose="020B0502020202020204" pitchFamily="34" charset="0"/>
                <a:ea typeface="Calibri" panose="020F0502020204030204" pitchFamily="34" charset="0"/>
                <a:cs typeface="Times New Roman" panose="02020603050405020304" pitchFamily="18" charset="0"/>
              </a:rPr>
              <a:t> </a:t>
            </a:r>
            <a:r>
              <a:rPr lang="ru-RU" sz="1400" dirty="0">
                <a:effectLst/>
                <a:latin typeface="Century Gothic" panose="020B0502020202020204" pitchFamily="34" charset="0"/>
                <a:ea typeface="Calibri" panose="020F0502020204030204" pitchFamily="34" charset="0"/>
                <a:cs typeface="Times New Roman" panose="02020603050405020304" pitchFamily="18" charset="0"/>
              </a:rPr>
              <a:t>плохо. Используйте их в спальне, квартире, одежде: </a:t>
            </a:r>
            <a:endParaRPr lang="ru-RU" sz="1400" dirty="0">
              <a:latin typeface="Century Gothic" panose="020B0502020202020204" pitchFamily="34" charset="0"/>
              <a:ea typeface="Calibri" panose="020F0502020204030204" pitchFamily="34" charset="0"/>
              <a:cs typeface="Times New Roman" panose="02020603050405020304" pitchFamily="18" charset="0"/>
            </a:endParaRPr>
          </a:p>
          <a:p>
            <a:pPr algn="l">
              <a:lnSpc>
                <a:spcPct val="100000"/>
              </a:lnSpc>
            </a:pPr>
            <a:r>
              <a:rPr lang="ru-RU" altLang="ko-KR" sz="1400" b="1" dirty="0">
                <a:solidFill>
                  <a:srgbClr val="1E1E20"/>
                </a:solidFill>
                <a:latin typeface="Century Gothic" panose="020B0502020202020204" pitchFamily="34" charset="0"/>
              </a:rPr>
              <a:t>Цвет богатства: </a:t>
            </a:r>
            <a:r>
              <a:rPr lang="ru-RU" altLang="ko-KR" sz="1400" b="1" dirty="0" smtClean="0">
                <a:solidFill>
                  <a:srgbClr val="1E1E20"/>
                </a:solidFill>
                <a:latin typeface="Century Gothic" panose="020B0502020202020204" pitchFamily="34" charset="0"/>
              </a:rPr>
              <a:t>коричневый, охра, зелёный, светло-жёлтый, белый</a:t>
            </a:r>
            <a:endParaRPr lang="ru-RU" altLang="ko-KR" sz="1400" b="1" dirty="0">
              <a:solidFill>
                <a:srgbClr val="1E1E20"/>
              </a:solidFill>
              <a:latin typeface="Century Gothic" panose="020B0502020202020204" pitchFamily="34" charset="0"/>
            </a:endParaRPr>
          </a:p>
          <a:p>
            <a:pPr algn="l">
              <a:lnSpc>
                <a:spcPct val="100000"/>
              </a:lnSpc>
            </a:pPr>
            <a:r>
              <a:rPr lang="ru-RU" altLang="ko-KR" sz="1400" b="1" dirty="0">
                <a:solidFill>
                  <a:srgbClr val="1E1E20"/>
                </a:solidFill>
                <a:latin typeface="Century Gothic" panose="020B0502020202020204" pitchFamily="34" charset="0"/>
              </a:rPr>
              <a:t>Цвет трат: </a:t>
            </a:r>
            <a:r>
              <a:rPr lang="ru-RU" altLang="ko-KR" sz="1400" b="1" dirty="0" smtClean="0">
                <a:solidFill>
                  <a:srgbClr val="1E1E20"/>
                </a:solidFill>
                <a:latin typeface="Century Gothic" panose="020B0502020202020204" pitchFamily="34" charset="0"/>
              </a:rPr>
              <a:t>красный</a:t>
            </a:r>
            <a:endParaRPr lang="ru-RU" altLang="ko-KR" sz="1400" b="1" dirty="0">
              <a:solidFill>
                <a:srgbClr val="1E1E20"/>
              </a:solidFill>
              <a:latin typeface="Century Gothic" panose="020B0502020202020204" pitchFamily="34" charset="0"/>
            </a:endParaRPr>
          </a:p>
        </p:txBody>
      </p:sp>
      <p:sp>
        <p:nvSpPr>
          <p:cNvPr id="30" name="타원 29">
            <a:extLst>
              <a:ext uri="{FF2B5EF4-FFF2-40B4-BE49-F238E27FC236}">
                <a16:creationId xmlns:a16="http://schemas.microsoft.com/office/drawing/2014/main" xmlns="" id="{0BA2713D-B505-46A2-ACB0-91B95E2A7173}"/>
              </a:ext>
            </a:extLst>
          </p:cNvPr>
          <p:cNvSpPr/>
          <p:nvPr/>
        </p:nvSpPr>
        <p:spPr>
          <a:xfrm>
            <a:off x="4125587" y="4093927"/>
            <a:ext cx="1157298" cy="1157298"/>
          </a:xfrm>
          <a:prstGeom prst="ellipse">
            <a:avLst/>
          </a:prstGeom>
          <a:solidFill>
            <a:schemeClr val="accent4">
              <a:lumMod val="60000"/>
              <a:lumOff val="40000"/>
            </a:schemeClr>
          </a:solidFill>
          <a:ln w="9525" cap="flat">
            <a:noFill/>
            <a:prstDash val="solid"/>
            <a:miter/>
          </a:ln>
        </p:spPr>
        <p:txBody>
          <a:bodyPr rtlCol="0" anchor="ctr" anchorCtr="1"/>
          <a:lstStyle/>
          <a:p>
            <a:pPr algn="r"/>
            <a:endParaRPr lang="en-US" altLang="ko-KR" sz="1600">
              <a:solidFill>
                <a:schemeClr val="bg2">
                  <a:lumMod val="50000"/>
                </a:schemeClr>
              </a:solidFill>
            </a:endParaRPr>
          </a:p>
        </p:txBody>
      </p:sp>
      <p:sp>
        <p:nvSpPr>
          <p:cNvPr id="31" name="이등변 삼각형 30">
            <a:extLst>
              <a:ext uri="{FF2B5EF4-FFF2-40B4-BE49-F238E27FC236}">
                <a16:creationId xmlns:a16="http://schemas.microsoft.com/office/drawing/2014/main" xmlns="" id="{227837A3-AF4F-40AE-AD6C-18C3FC261195}"/>
              </a:ext>
            </a:extLst>
          </p:cNvPr>
          <p:cNvSpPr>
            <a:spLocks noChangeAspect="1"/>
          </p:cNvSpPr>
          <p:nvPr/>
        </p:nvSpPr>
        <p:spPr>
          <a:xfrm rot="5400000">
            <a:off x="5617302" y="4582577"/>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cxnSp>
        <p:nvCxnSpPr>
          <p:cNvPr id="33" name="직선 연결선 32">
            <a:extLst>
              <a:ext uri="{FF2B5EF4-FFF2-40B4-BE49-F238E27FC236}">
                <a16:creationId xmlns:a16="http://schemas.microsoft.com/office/drawing/2014/main" xmlns="" id="{AD344418-6C34-444C-8D78-586E15DD2539}"/>
              </a:ext>
            </a:extLst>
          </p:cNvPr>
          <p:cNvCxnSpPr>
            <a:cxnSpLocks/>
          </p:cNvCxnSpPr>
          <p:nvPr/>
        </p:nvCxnSpPr>
        <p:spPr>
          <a:xfrm>
            <a:off x="2677638" y="3429000"/>
            <a:ext cx="9514362" cy="0"/>
          </a:xfrm>
          <a:prstGeom prst="line">
            <a:avLst/>
          </a:prstGeom>
          <a:ln>
            <a:solidFill>
              <a:srgbClr val="222224"/>
            </a:solidFill>
          </a:ln>
        </p:spPr>
        <p:style>
          <a:lnRef idx="1">
            <a:schemeClr val="accent1"/>
          </a:lnRef>
          <a:fillRef idx="0">
            <a:schemeClr val="accent1"/>
          </a:fillRef>
          <a:effectRef idx="0">
            <a:schemeClr val="accent1"/>
          </a:effectRef>
          <a:fontRef idx="minor">
            <a:schemeClr val="tx1"/>
          </a:fontRef>
        </p:style>
      </p:cxnSp>
      <p:sp>
        <p:nvSpPr>
          <p:cNvPr id="34" name="타원 33">
            <a:extLst>
              <a:ext uri="{FF2B5EF4-FFF2-40B4-BE49-F238E27FC236}">
                <a16:creationId xmlns:a16="http://schemas.microsoft.com/office/drawing/2014/main" xmlns="" id="{FBFF2ADA-6887-44B3-BF54-CC4D2828AD7C}"/>
              </a:ext>
            </a:extLst>
          </p:cNvPr>
          <p:cNvSpPr/>
          <p:nvPr/>
        </p:nvSpPr>
        <p:spPr>
          <a:xfrm>
            <a:off x="2598779"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5" name="타원 34">
            <a:extLst>
              <a:ext uri="{FF2B5EF4-FFF2-40B4-BE49-F238E27FC236}">
                <a16:creationId xmlns:a16="http://schemas.microsoft.com/office/drawing/2014/main" xmlns="" id="{C2062277-EB1C-4023-BD9A-3630A3247938}"/>
              </a:ext>
            </a:extLst>
          </p:cNvPr>
          <p:cNvSpPr/>
          <p:nvPr/>
        </p:nvSpPr>
        <p:spPr>
          <a:xfrm>
            <a:off x="5403635"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6" name="타원 35">
            <a:extLst>
              <a:ext uri="{FF2B5EF4-FFF2-40B4-BE49-F238E27FC236}">
                <a16:creationId xmlns:a16="http://schemas.microsoft.com/office/drawing/2014/main" xmlns="" id="{9AC5D7D0-D752-4414-B1B2-ED9715B33735}"/>
              </a:ext>
            </a:extLst>
          </p:cNvPr>
          <p:cNvSpPr/>
          <p:nvPr/>
        </p:nvSpPr>
        <p:spPr>
          <a:xfrm>
            <a:off x="8208492"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18" name="직사각형 2">
            <a:extLst>
              <a:ext uri="{FF2B5EF4-FFF2-40B4-BE49-F238E27FC236}">
                <a16:creationId xmlns:a16="http://schemas.microsoft.com/office/drawing/2014/main" xmlns="" id="{2A272687-1725-4219-B1EF-6052C5592C31}"/>
              </a:ext>
            </a:extLst>
          </p:cNvPr>
          <p:cNvSpPr/>
          <p:nvPr/>
        </p:nvSpPr>
        <p:spPr>
          <a:xfrm>
            <a:off x="8707933" y="254406"/>
            <a:ext cx="1466849" cy="830997"/>
          </a:xfrm>
          <a:prstGeom prst="rect">
            <a:avLst/>
          </a:prstGeom>
        </p:spPr>
        <p:txBody>
          <a:bodyPr wrap="square" anchor="t" anchorCtr="0">
            <a:spAutoFit/>
          </a:bodyPr>
          <a:lstStyle/>
          <a:p>
            <a:r>
              <a:rPr lang="en-US" altLang="ko-KR" sz="4800" dirty="0" smtClean="0">
                <a:solidFill>
                  <a:srgbClr val="222224"/>
                </a:solidFill>
                <a:latin typeface="+mj-lt"/>
              </a:rPr>
              <a:t>0</a:t>
            </a:r>
            <a:r>
              <a:rPr lang="ru-RU" altLang="ko-KR" sz="4800" dirty="0" smtClean="0">
                <a:solidFill>
                  <a:srgbClr val="222224"/>
                </a:solidFill>
                <a:latin typeface="+mj-lt"/>
              </a:rPr>
              <a:t>4.</a:t>
            </a:r>
            <a:r>
              <a:rPr lang="en-US" altLang="ko-KR" sz="4800" dirty="0" smtClean="0">
                <a:solidFill>
                  <a:srgbClr val="222224"/>
                </a:solidFill>
                <a:latin typeface="+mj-lt"/>
              </a:rPr>
              <a:t> </a:t>
            </a:r>
            <a:endParaRPr lang="ko-KR" altLang="en-US" sz="4800" dirty="0">
              <a:solidFill>
                <a:srgbClr val="222224"/>
              </a:solidFill>
              <a:latin typeface="+mj-lt"/>
            </a:endParaRPr>
          </a:p>
        </p:txBody>
      </p:sp>
      <p:sp>
        <p:nvSpPr>
          <p:cNvPr id="19" name="직사각형 3">
            <a:extLst>
              <a:ext uri="{FF2B5EF4-FFF2-40B4-BE49-F238E27FC236}">
                <a16:creationId xmlns:a16="http://schemas.microsoft.com/office/drawing/2014/main" xmlns="" id="{27B25780-D0ED-4717-9E53-CEEDDCC3B129}"/>
              </a:ext>
            </a:extLst>
          </p:cNvPr>
          <p:cNvSpPr/>
          <p:nvPr/>
        </p:nvSpPr>
        <p:spPr>
          <a:xfrm>
            <a:off x="9901733" y="254406"/>
            <a:ext cx="3943349"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ЦВЕТА</a:t>
            </a:r>
            <a:endParaRPr lang="ko-KR" altLang="en-US" sz="480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3265274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xmlns="" id="{B935947F-5C17-4DD6-B240-1A83353CAE96}"/>
              </a:ext>
            </a:extLst>
          </p:cNvPr>
          <p:cNvSpPr txBox="1"/>
          <p:nvPr/>
        </p:nvSpPr>
        <p:spPr>
          <a:xfrm>
            <a:off x="940128" y="1541730"/>
            <a:ext cx="8569632" cy="1492716"/>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sz="1300" dirty="0">
                <a:effectLst/>
                <a:latin typeface="Century Gothic" panose="020B0502020202020204" pitchFamily="34" charset="0"/>
                <a:ea typeface="Calibri" panose="020F0502020204030204" pitchFamily="34" charset="0"/>
                <a:cs typeface="Times New Roman" panose="02020603050405020304" pitchFamily="18" charset="0"/>
              </a:rPr>
              <a:t>Эта глава покажет, сферу, где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ребенку</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effectLst/>
                <a:latin typeface="Century Gothic" panose="020B0502020202020204" pitchFamily="34" charset="0"/>
                <a:ea typeface="Calibri" panose="020F0502020204030204" pitchFamily="34" charset="0"/>
                <a:cs typeface="Times New Roman" panose="02020603050405020304" pitchFamily="18" charset="0"/>
              </a:rPr>
              <a:t>будете </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хорошо проявляться, </a:t>
            </a:r>
            <a:r>
              <a:rPr lang="ru-RU" sz="1300" dirty="0" smtClean="0">
                <a:effectLst/>
                <a:latin typeface="Century Gothic" panose="020B0502020202020204" pitchFamily="34" charset="0"/>
                <a:ea typeface="Calibri" panose="020F0502020204030204" pitchFamily="34" charset="0"/>
                <a:cs typeface="Times New Roman" panose="02020603050405020304" pitchFamily="18" charset="0"/>
              </a:rPr>
              <a:t>где человек </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сможете напитаться силой и энергией. В эту сферу, жизнь сама будет постоянно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его</a:t>
            </a:r>
            <a:r>
              <a:rPr lang="ru-RU" sz="1300" dirty="0" smtClean="0">
                <a:effectLst/>
                <a:latin typeface="Century Gothic" panose="020B0502020202020204" pitchFamily="34" charset="0"/>
                <a:ea typeface="Calibri" panose="020F0502020204030204" pitchFamily="34" charset="0"/>
                <a:cs typeface="Times New Roman" panose="02020603050405020304" pitchFamily="18" charset="0"/>
              </a:rPr>
              <a:t> </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погружать. Поэтому в эту сферу нужно активно идти и не сопротивляться, тут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его </a:t>
            </a:r>
            <a:r>
              <a:rPr lang="ru-RU" sz="1300" dirty="0" smtClean="0">
                <a:effectLst/>
                <a:latin typeface="Century Gothic" panose="020B0502020202020204" pitchFamily="34" charset="0"/>
                <a:ea typeface="Calibri" panose="020F0502020204030204" pitchFamily="34" charset="0"/>
                <a:cs typeface="Times New Roman" panose="02020603050405020304" pitchFamily="18" charset="0"/>
              </a:rPr>
              <a:t>личность </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будет востребована. Она не связанна с вашей профессией напрямую, но она также немаловажна. </a:t>
            </a:r>
            <a:endParaRPr lang="ru-RU" sz="1300" dirty="0" smtClean="0">
              <a:effectLst/>
              <a:latin typeface="Century Gothic" panose="020B0502020202020204" pitchFamily="34" charset="0"/>
              <a:ea typeface="Calibri" panose="020F0502020204030204" pitchFamily="34" charset="0"/>
              <a:cs typeface="Times New Roman" panose="02020603050405020304" pitchFamily="18" charset="0"/>
            </a:endParaRPr>
          </a:p>
          <a:p>
            <a:pPr algn="just"/>
            <a:endParaRPr lang="ru-RU" sz="1300" dirty="0">
              <a:latin typeface="Century Gothic" panose="020B0502020202020204" pitchFamily="34" charset="0"/>
              <a:ea typeface="Calibri" panose="020F0502020204030204" pitchFamily="34" charset="0"/>
              <a:cs typeface="Times New Roman" panose="02020603050405020304" pitchFamily="18" charset="0"/>
            </a:endParaRPr>
          </a:p>
          <a:p>
            <a:pPr algn="just"/>
            <a:r>
              <a:rPr lang="ru-RU" sz="1300" dirty="0" smtClean="0">
                <a:latin typeface="Century Gothic" panose="020B0502020202020204" pitchFamily="34" charset="0"/>
                <a:ea typeface="Calibri" panose="020F0502020204030204" pitchFamily="34" charset="0"/>
                <a:cs typeface="Times New Roman" panose="02020603050405020304" pitchFamily="18" charset="0"/>
              </a:rPr>
              <a:t>И для начала смотрим планету, которая управляет всем гороскопом и что она нам говорит:</a:t>
            </a:r>
            <a:endParaRPr lang="ru-RU" sz="13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endParaRPr lang="en-US" altLang="ko-KR" sz="1300" dirty="0">
              <a:solidFill>
                <a:schemeClr val="bg1"/>
              </a:solidFill>
              <a:latin typeface="Century Gothic" panose="020B0502020202020204" pitchFamily="34" charset="0"/>
            </a:endParaRPr>
          </a:p>
        </p:txBody>
      </p:sp>
      <p:sp>
        <p:nvSpPr>
          <p:cNvPr id="7" name="TextBox 6">
            <a:extLst>
              <a:ext uri="{FF2B5EF4-FFF2-40B4-BE49-F238E27FC236}">
                <a16:creationId xmlns:a16="http://schemas.microsoft.com/office/drawing/2014/main" xmlns="" id="{DD2F4DEC-B38F-4389-A855-51E95418F8F4}"/>
              </a:ext>
            </a:extLst>
          </p:cNvPr>
          <p:cNvSpPr txBox="1"/>
          <p:nvPr/>
        </p:nvSpPr>
        <p:spPr>
          <a:xfrm>
            <a:off x="6636155" y="3586245"/>
            <a:ext cx="3792636" cy="400110"/>
          </a:xfrm>
          <a:prstGeom prst="rect">
            <a:avLst/>
          </a:prstGeom>
          <a:noFill/>
        </p:spPr>
        <p:txBody>
          <a:bodyPr wrap="square" rtlCol="0" anchor="ctr" anchorCtr="0">
            <a:spAutoFit/>
          </a:bodyPr>
          <a:lstStyle>
            <a:defPPr>
              <a:defRPr lang="ko-KR"/>
            </a:defPPr>
            <a:lvl1pPr>
              <a:defRPr sz="3200">
                <a:latin typeface="+mj-lt"/>
                <a:cs typeface="Arial" panose="020B0604020202020204" pitchFamily="34" charset="0"/>
              </a:defRPr>
            </a:lvl1pPr>
          </a:lstStyle>
          <a:p>
            <a:pPr algn="just"/>
            <a:r>
              <a:rPr lang="ru-RU" altLang="ko-KR" sz="2000" dirty="0">
                <a:solidFill>
                  <a:schemeClr val="bg1"/>
                </a:solidFill>
                <a:latin typeface="Century Gothic" panose="020B0502020202020204" pitchFamily="34" charset="0"/>
              </a:rPr>
              <a:t>М</a:t>
            </a:r>
            <a:r>
              <a:rPr lang="ru-RU" altLang="ko-KR" sz="2000" dirty="0" smtClean="0">
                <a:solidFill>
                  <a:schemeClr val="bg1"/>
                </a:solidFill>
                <a:latin typeface="Century Gothic" panose="020B0502020202020204" pitchFamily="34" charset="0"/>
              </a:rPr>
              <a:t>ЕРКУРИЙ </a:t>
            </a:r>
            <a:r>
              <a:rPr lang="ru-RU" altLang="ko-KR" sz="2000" dirty="0">
                <a:solidFill>
                  <a:schemeClr val="bg1"/>
                </a:solidFill>
                <a:latin typeface="Century Gothic" panose="020B0502020202020204" pitchFamily="34" charset="0"/>
              </a:rPr>
              <a:t>-</a:t>
            </a:r>
            <a:endParaRPr lang="ko-KR" altLang="en-US" sz="2000" dirty="0">
              <a:solidFill>
                <a:schemeClr val="bg1"/>
              </a:solidFill>
              <a:latin typeface="Century Gothic" panose="020B0502020202020204" pitchFamily="34" charset="0"/>
            </a:endParaRPr>
          </a:p>
        </p:txBody>
      </p:sp>
      <p:sp>
        <p:nvSpPr>
          <p:cNvPr id="8" name="TextBox 7">
            <a:extLst>
              <a:ext uri="{FF2B5EF4-FFF2-40B4-BE49-F238E27FC236}">
                <a16:creationId xmlns:a16="http://schemas.microsoft.com/office/drawing/2014/main" xmlns="" id="{3A274ADB-96E1-4A8C-9E13-FDDC37472A78}"/>
              </a:ext>
            </a:extLst>
          </p:cNvPr>
          <p:cNvSpPr txBox="1"/>
          <p:nvPr/>
        </p:nvSpPr>
        <p:spPr>
          <a:xfrm>
            <a:off x="6636154" y="3871097"/>
            <a:ext cx="3792636" cy="2893100"/>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altLang="ko-KR" sz="1300" dirty="0">
                <a:solidFill>
                  <a:schemeClr val="bg1"/>
                </a:solidFill>
                <a:latin typeface="Century Gothic" panose="020B0502020202020204" pitchFamily="34" charset="0"/>
              </a:rPr>
              <a:t>Творческие способности, хорошее воображение. Рекомендация действовать тайно (например, под псевдонимом). Когда нужно чего-то добиться   - проявляю гибкость, никому не рассказываю о своих намерениях. Невозможно решить ситуацию прямо, требуются обходные пути. Например, если я хочу повышение по работе, при разговоре с начальником захожу издалека. Или вы хотите консультировать, но не знаете, как. Придумайте себе псевдоним, будьте более загадочным человеком, не вываливайте все карты на стол и вещайте.</a:t>
            </a:r>
            <a:endParaRPr lang="en-US" altLang="ko-KR" sz="1300" dirty="0">
              <a:solidFill>
                <a:schemeClr val="bg1"/>
              </a:solidFill>
              <a:latin typeface="Century Gothic" panose="020B0502020202020204" pitchFamily="34" charset="0"/>
            </a:endParaRPr>
          </a:p>
        </p:txBody>
      </p:sp>
      <p:sp>
        <p:nvSpPr>
          <p:cNvPr id="9" name="직사각형 2">
            <a:extLst>
              <a:ext uri="{FF2B5EF4-FFF2-40B4-BE49-F238E27FC236}">
                <a16:creationId xmlns:a16="http://schemas.microsoft.com/office/drawing/2014/main" xmlns="" id="{8F4C0D5E-0FBB-4CE3-90A4-1D045523722C}"/>
              </a:ext>
            </a:extLst>
          </p:cNvPr>
          <p:cNvSpPr/>
          <p:nvPr/>
        </p:nvSpPr>
        <p:spPr>
          <a:xfrm>
            <a:off x="940128" y="436954"/>
            <a:ext cx="1466849" cy="830997"/>
          </a:xfrm>
          <a:prstGeom prst="rect">
            <a:avLst/>
          </a:prstGeom>
        </p:spPr>
        <p:txBody>
          <a:bodyPr wrap="square" anchor="t" anchorCtr="0">
            <a:spAutoFit/>
          </a:bodyPr>
          <a:lstStyle/>
          <a:p>
            <a:r>
              <a:rPr lang="en-US" altLang="ko-KR" sz="4800" dirty="0" smtClean="0">
                <a:solidFill>
                  <a:srgbClr val="222224"/>
                </a:solidFill>
                <a:latin typeface="+mj-lt"/>
              </a:rPr>
              <a:t>0</a:t>
            </a:r>
            <a:r>
              <a:rPr lang="ru-RU" altLang="ko-KR" sz="4800" dirty="0" smtClean="0">
                <a:solidFill>
                  <a:srgbClr val="222224"/>
                </a:solidFill>
                <a:latin typeface="+mj-lt"/>
              </a:rPr>
              <a:t>2</a:t>
            </a:r>
            <a:r>
              <a:rPr lang="en-US" altLang="ko-KR" sz="4800" dirty="0" smtClean="0">
                <a:solidFill>
                  <a:srgbClr val="222224"/>
                </a:solidFill>
                <a:latin typeface="+mj-lt"/>
              </a:rPr>
              <a:t>. </a:t>
            </a:r>
            <a:endParaRPr lang="ko-KR" altLang="en-US" sz="4800" dirty="0">
              <a:solidFill>
                <a:srgbClr val="222224"/>
              </a:solidFill>
              <a:latin typeface="+mj-lt"/>
            </a:endParaRPr>
          </a:p>
        </p:txBody>
      </p:sp>
      <p:sp>
        <p:nvSpPr>
          <p:cNvPr id="10" name="직사각형 3">
            <a:extLst>
              <a:ext uri="{FF2B5EF4-FFF2-40B4-BE49-F238E27FC236}">
                <a16:creationId xmlns:a16="http://schemas.microsoft.com/office/drawing/2014/main" xmlns="" id="{70C10FB8-276B-4FD6-B905-5EF17ED432BE}"/>
              </a:ext>
            </a:extLst>
          </p:cNvPr>
          <p:cNvSpPr/>
          <p:nvPr/>
        </p:nvSpPr>
        <p:spPr>
          <a:xfrm>
            <a:off x="1834109" y="432858"/>
            <a:ext cx="7944891" cy="830997"/>
          </a:xfrm>
          <a:prstGeom prst="rect">
            <a:avLst/>
          </a:prstGeom>
        </p:spPr>
        <p:txBody>
          <a:bodyPr wrap="square" anchor="t" anchorCtr="0">
            <a:spAutoFit/>
          </a:bodyPr>
          <a:lstStyle/>
          <a:p>
            <a:r>
              <a:rPr lang="ru-RU" altLang="ko-KR" sz="4800" dirty="0" smtClean="0">
                <a:solidFill>
                  <a:schemeClr val="tx1">
                    <a:lumMod val="95000"/>
                    <a:lumOff val="5000"/>
                  </a:schemeClr>
                </a:solidFill>
                <a:latin typeface="Century Gothic" panose="020B0502020202020204" pitchFamily="34" charset="0"/>
              </a:rPr>
              <a:t>РАЗВИТИЕ ЛИЧНОСТИ</a:t>
            </a:r>
            <a:endParaRPr lang="ko-KR" altLang="en-US" sz="4800" dirty="0">
              <a:solidFill>
                <a:schemeClr val="tx1">
                  <a:lumMod val="95000"/>
                  <a:lumOff val="5000"/>
                </a:schemeClr>
              </a:solidFill>
              <a:latin typeface="Century Gothic" panose="020B0502020202020204" pitchFamily="34" charset="0"/>
            </a:endParaRPr>
          </a:p>
        </p:txBody>
      </p:sp>
    </p:spTree>
    <p:extLst>
      <p:ext uri="{BB962C8B-B14F-4D97-AF65-F5344CB8AC3E}">
        <p14:creationId xmlns:p14="http://schemas.microsoft.com/office/powerpoint/2010/main" val="26226071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xmlns="" id="{BD77782C-1773-4319-8BAB-5362D6210BEA}"/>
              </a:ext>
            </a:extLst>
          </p:cNvPr>
          <p:cNvSpPr/>
          <p:nvPr/>
        </p:nvSpPr>
        <p:spPr>
          <a:xfrm>
            <a:off x="1249484" y="1523267"/>
            <a:ext cx="3811466" cy="38114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ko-KR" sz="3000" dirty="0" smtClean="0">
              <a:solidFill>
                <a:srgbClr val="FD9A7A"/>
              </a:solidFill>
              <a:latin typeface="+mj-lt"/>
            </a:endParaRPr>
          </a:p>
          <a:p>
            <a:pPr algn="ctr"/>
            <a:r>
              <a:rPr lang="ru-RU" altLang="ko-KR" sz="3000" dirty="0" smtClean="0">
                <a:solidFill>
                  <a:srgbClr val="FD9A7A"/>
                </a:solidFill>
                <a:latin typeface="+mj-lt"/>
              </a:rPr>
              <a:t>ГДЕ, КАК РАСКРЫВАЕТСЯ ЛИЧНОСТЬ</a:t>
            </a:r>
            <a:endParaRPr lang="ru-RU" altLang="ko-KR" sz="3000" dirty="0">
              <a:solidFill>
                <a:srgbClr val="FD9A7A"/>
              </a:solidFill>
              <a:latin typeface="+mj-lt"/>
            </a:endParaRPr>
          </a:p>
          <a:p>
            <a:pPr algn="ctr"/>
            <a:endParaRPr lang="ko-KR" altLang="en-US" sz="3000" dirty="0">
              <a:solidFill>
                <a:srgbClr val="FD9A7A"/>
              </a:solidFill>
              <a:latin typeface="+mj-lt"/>
            </a:endParaRPr>
          </a:p>
        </p:txBody>
      </p:sp>
      <p:sp>
        <p:nvSpPr>
          <p:cNvPr id="66" name="TextBox 65">
            <a:extLst>
              <a:ext uri="{FF2B5EF4-FFF2-40B4-BE49-F238E27FC236}">
                <a16:creationId xmlns:a16="http://schemas.microsoft.com/office/drawing/2014/main" xmlns="" id="{189BED51-6769-4C53-A51E-B1545E8F8C08}"/>
              </a:ext>
            </a:extLst>
          </p:cNvPr>
          <p:cNvSpPr txBox="1"/>
          <p:nvPr/>
        </p:nvSpPr>
        <p:spPr>
          <a:xfrm>
            <a:off x="5346699" y="2405775"/>
            <a:ext cx="5384799" cy="553998"/>
          </a:xfrm>
          <a:prstGeom prst="rect">
            <a:avLst/>
          </a:prstGeom>
          <a:noFill/>
        </p:spPr>
        <p:txBody>
          <a:bodyPr wrap="square" rtlCol="0">
            <a:spAutoFit/>
          </a:bodyPr>
          <a:lstStyle/>
          <a:p>
            <a:r>
              <a:rPr lang="en-US" altLang="ko-KR" sz="3000" dirty="0">
                <a:solidFill>
                  <a:schemeClr val="bg1"/>
                </a:solidFill>
                <a:latin typeface="Century Gothic" panose="020B0502020202020204" pitchFamily="34" charset="0"/>
              </a:rPr>
              <a:t>1</a:t>
            </a:r>
          </a:p>
        </p:txBody>
      </p:sp>
      <p:sp>
        <p:nvSpPr>
          <p:cNvPr id="67" name="TextBox 66">
            <a:extLst>
              <a:ext uri="{FF2B5EF4-FFF2-40B4-BE49-F238E27FC236}">
                <a16:creationId xmlns:a16="http://schemas.microsoft.com/office/drawing/2014/main" xmlns="" id="{C537CD44-D0AF-46BB-A5AC-67641F8290C2}"/>
              </a:ext>
            </a:extLst>
          </p:cNvPr>
          <p:cNvSpPr txBox="1"/>
          <p:nvPr/>
        </p:nvSpPr>
        <p:spPr>
          <a:xfrm>
            <a:off x="5346700" y="2959773"/>
            <a:ext cx="5777020" cy="1292662"/>
          </a:xfrm>
          <a:prstGeom prst="rect">
            <a:avLst/>
          </a:prstGeom>
          <a:noFill/>
        </p:spPr>
        <p:txBody>
          <a:bodyPr wrap="square" rtlCol="0">
            <a:spAutoFit/>
          </a:bodyPr>
          <a:lstStyle>
            <a:defPPr>
              <a:defRPr lang="ko-KR"/>
            </a:defPPr>
            <a:lvl1pPr>
              <a:defRPr sz="1100"/>
            </a:lvl1pPr>
          </a:lstStyle>
          <a:p>
            <a:pPr algn="just"/>
            <a:r>
              <a:rPr lang="ru-RU" altLang="ko-KR" sz="1300" dirty="0">
                <a:solidFill>
                  <a:schemeClr val="bg1"/>
                </a:solidFill>
                <a:latin typeface="Century Gothic" panose="020B0502020202020204" pitchFamily="34" charset="0"/>
              </a:rPr>
              <a:t>Миссия  идёт  в  сфере  финансов  и  имущества.  Нужно  учиться  самому  зарабатывать  </a:t>
            </a:r>
            <a:r>
              <a:rPr lang="ru-RU" altLang="ko-KR" sz="1300" dirty="0" smtClean="0">
                <a:solidFill>
                  <a:schemeClr val="bg1"/>
                </a:solidFill>
                <a:latin typeface="Century Gothic" panose="020B0502020202020204" pitchFamily="34" charset="0"/>
              </a:rPr>
              <a:t>и</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обеспечивать  </a:t>
            </a:r>
            <a:r>
              <a:rPr lang="ru-RU" altLang="ko-KR" sz="1300" dirty="0">
                <a:solidFill>
                  <a:schemeClr val="bg1"/>
                </a:solidFill>
                <a:latin typeface="Century Gothic" panose="020B0502020202020204" pitchFamily="34" charset="0"/>
              </a:rPr>
              <a:t>себя.  Нельзя  отрываться  от  материального.  Чем  больше  мой  доход  </a:t>
            </a:r>
            <a:r>
              <a:rPr lang="ru-RU" altLang="ko-KR" sz="1300" dirty="0" smtClean="0">
                <a:solidFill>
                  <a:schemeClr val="bg1"/>
                </a:solidFill>
                <a:latin typeface="Century Gothic" panose="020B0502020202020204" pitchFamily="34" charset="0"/>
              </a:rPr>
              <a:t>—</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тем больше</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возможностей</a:t>
            </a:r>
            <a:r>
              <a:rPr lang="ru-RU" altLang="ko-KR" sz="1300" dirty="0">
                <a:solidFill>
                  <a:schemeClr val="bg1"/>
                </a:solidFill>
                <a:latin typeface="Century Gothic" panose="020B0502020202020204" pitchFamily="34" charset="0"/>
              </a:rPr>
              <a:t>. Судьба особенно сильно требует внимания </a:t>
            </a:r>
            <a:r>
              <a:rPr lang="ru-RU" altLang="ko-KR" sz="1300" dirty="0" smtClean="0">
                <a:solidFill>
                  <a:schemeClr val="bg1"/>
                </a:solidFill>
                <a:latin typeface="Century Gothic" panose="020B0502020202020204" pitchFamily="34" charset="0"/>
              </a:rPr>
              <a:t>к</a:t>
            </a:r>
            <a:r>
              <a:rPr lang="en-US" altLang="ko-KR" sz="1300" dirty="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своему телу,</a:t>
            </a:r>
            <a:r>
              <a:rPr lang="en-US" altLang="ko-KR" sz="1300" dirty="0" smtClean="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здоровью </a:t>
            </a:r>
            <a:r>
              <a:rPr lang="ru-RU" altLang="ko-KR" sz="1300" dirty="0">
                <a:solidFill>
                  <a:schemeClr val="bg1"/>
                </a:solidFill>
                <a:latin typeface="Century Gothic" panose="020B0502020202020204" pitchFamily="34" charset="0"/>
              </a:rPr>
              <a:t>и внешнему виду. </a:t>
            </a:r>
          </a:p>
          <a:p>
            <a:r>
              <a:rPr lang="ru-RU" altLang="ko-KR" sz="1300" b="1" dirty="0">
                <a:solidFill>
                  <a:schemeClr val="bg1"/>
                </a:solidFill>
                <a:latin typeface="Century Gothic" panose="020B0502020202020204" pitchFamily="34" charset="0"/>
              </a:rPr>
              <a:t>Задача – обеспечить себе прочное материальное положение.</a:t>
            </a:r>
            <a:endParaRPr lang="en-US" altLang="ko-KR" sz="13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63998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336C84D6-3F0B-49C0-962A-999BB40B59CE}"/>
              </a:ext>
            </a:extLst>
          </p:cNvPr>
          <p:cNvSpPr txBox="1"/>
          <p:nvPr/>
        </p:nvSpPr>
        <p:spPr>
          <a:xfrm>
            <a:off x="1184078" y="4490087"/>
            <a:ext cx="3489521" cy="189282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b="1" dirty="0">
                <a:solidFill>
                  <a:srgbClr val="F4F3F0"/>
                </a:solidFill>
                <a:latin typeface="Century Gothic" panose="020B0502020202020204" pitchFamily="34" charset="0"/>
              </a:rPr>
              <a:t>Из хобби предложила бы попробовать себя в:</a:t>
            </a:r>
          </a:p>
          <a:p>
            <a:pPr algn="l">
              <a:lnSpc>
                <a:spcPct val="100000"/>
              </a:lnSpc>
            </a:pPr>
            <a:r>
              <a:rPr lang="ru-RU" altLang="ko-KR" sz="1300" dirty="0">
                <a:solidFill>
                  <a:srgbClr val="F4F3F0"/>
                </a:solidFill>
                <a:latin typeface="Century Gothic" panose="020B0502020202020204" pitchFamily="34" charset="0"/>
              </a:rPr>
              <a:t>-изучение иностранных языков</a:t>
            </a:r>
          </a:p>
          <a:p>
            <a:pPr>
              <a:lnSpc>
                <a:spcPct val="100000"/>
              </a:lnSpc>
            </a:pPr>
            <a:r>
              <a:rPr lang="ru-RU" altLang="ko-KR" sz="1300" dirty="0">
                <a:solidFill>
                  <a:srgbClr val="F4F3F0"/>
                </a:solidFill>
                <a:latin typeface="Century Gothic" panose="020B0502020202020204" pitchFamily="34" charset="0"/>
              </a:rPr>
              <a:t>-делать дизайнерские вещи для интерьера, например</a:t>
            </a:r>
          </a:p>
          <a:p>
            <a:pPr>
              <a:lnSpc>
                <a:spcPct val="100000"/>
              </a:lnSpc>
            </a:pPr>
            <a:r>
              <a:rPr lang="ru-RU" altLang="ko-KR" sz="1300" dirty="0">
                <a:solidFill>
                  <a:srgbClr val="F4F3F0"/>
                </a:solidFill>
                <a:latin typeface="Century Gothic" panose="020B0502020202020204" pitchFamily="34" charset="0"/>
              </a:rPr>
              <a:t>-писать стихи</a:t>
            </a:r>
          </a:p>
          <a:p>
            <a:pPr>
              <a:lnSpc>
                <a:spcPct val="100000"/>
              </a:lnSpc>
            </a:pPr>
            <a:r>
              <a:rPr lang="ru-RU" altLang="ko-KR" sz="1300" dirty="0">
                <a:solidFill>
                  <a:srgbClr val="F4F3F0"/>
                </a:solidFill>
                <a:latin typeface="Century Gothic" panose="020B0502020202020204" pitchFamily="34" charset="0"/>
              </a:rPr>
              <a:t>-ходить на </a:t>
            </a:r>
            <a:r>
              <a:rPr lang="ru-RU" altLang="ko-KR" sz="1300" dirty="0" err="1">
                <a:solidFill>
                  <a:srgbClr val="F4F3F0"/>
                </a:solidFill>
                <a:latin typeface="Century Gothic" panose="020B0502020202020204" pitchFamily="34" charset="0"/>
              </a:rPr>
              <a:t>квизы</a:t>
            </a:r>
            <a:endParaRPr lang="ru-RU" altLang="ko-KR" sz="1300" dirty="0">
              <a:solidFill>
                <a:srgbClr val="F4F3F0"/>
              </a:solidFill>
              <a:latin typeface="Century Gothic" panose="020B0502020202020204" pitchFamily="34" charset="0"/>
            </a:endParaRPr>
          </a:p>
          <a:p>
            <a:pPr>
              <a:lnSpc>
                <a:spcPct val="100000"/>
              </a:lnSpc>
            </a:pPr>
            <a:r>
              <a:rPr lang="ru-RU" altLang="ko-KR" sz="1300" dirty="0">
                <a:solidFill>
                  <a:srgbClr val="F4F3F0"/>
                </a:solidFill>
                <a:latin typeface="Century Gothic" panose="020B0502020202020204" pitchFamily="34" charset="0"/>
              </a:rPr>
              <a:t>-кулинария</a:t>
            </a:r>
          </a:p>
          <a:p>
            <a:pPr>
              <a:lnSpc>
                <a:spcPct val="100000"/>
              </a:lnSpc>
            </a:pPr>
            <a:endParaRPr lang="en-US" altLang="ko-KR" sz="1300" dirty="0">
              <a:solidFill>
                <a:srgbClr val="F4F3F0"/>
              </a:solidFill>
              <a:latin typeface="Century Gothic" panose="020B0502020202020204" pitchFamily="34" charset="0"/>
            </a:endParaRPr>
          </a:p>
        </p:txBody>
      </p:sp>
      <p:sp>
        <p:nvSpPr>
          <p:cNvPr id="10" name="직사각형 9">
            <a:extLst>
              <a:ext uri="{FF2B5EF4-FFF2-40B4-BE49-F238E27FC236}">
                <a16:creationId xmlns:a16="http://schemas.microsoft.com/office/drawing/2014/main" xmlns="" id="{2FF9A64A-367B-4429-9B50-5302B767237F}"/>
              </a:ext>
            </a:extLst>
          </p:cNvPr>
          <p:cNvSpPr/>
          <p:nvPr/>
        </p:nvSpPr>
        <p:spPr>
          <a:xfrm>
            <a:off x="61367" y="4089989"/>
            <a:ext cx="3208520" cy="400110"/>
          </a:xfrm>
          <a:prstGeom prst="rect">
            <a:avLst/>
          </a:prstGeom>
          <a:noFill/>
        </p:spPr>
        <p:txBody>
          <a:bodyPr wrap="square" rtlCol="0">
            <a:spAutoFit/>
          </a:bodyPr>
          <a:lstStyle/>
          <a:p>
            <a:pPr algn="ctr"/>
            <a:r>
              <a:rPr lang="ru-RU" altLang="ko-KR" sz="2000">
                <a:solidFill>
                  <a:srgbClr val="F4F3F0"/>
                </a:solidFill>
                <a:latin typeface="Century Gothic" panose="020B0502020202020204" pitchFamily="34" charset="0"/>
              </a:rPr>
              <a:t>ХОББИ</a:t>
            </a:r>
            <a:endParaRPr lang="en-US" altLang="ko-KR" sz="2000">
              <a:solidFill>
                <a:srgbClr val="F4F3F0"/>
              </a:solidFill>
              <a:latin typeface="Century Gothic" panose="020B0502020202020204" pitchFamily="34" charset="0"/>
            </a:endParaRPr>
          </a:p>
        </p:txBody>
      </p:sp>
      <p:sp>
        <p:nvSpPr>
          <p:cNvPr id="11" name="TextBox 10">
            <a:extLst>
              <a:ext uri="{FF2B5EF4-FFF2-40B4-BE49-F238E27FC236}">
                <a16:creationId xmlns:a16="http://schemas.microsoft.com/office/drawing/2014/main" xmlns="" id="{9E909259-DCE6-4D24-971D-E84075AD18EA}"/>
              </a:ext>
            </a:extLst>
          </p:cNvPr>
          <p:cNvSpPr txBox="1"/>
          <p:nvPr/>
        </p:nvSpPr>
        <p:spPr>
          <a:xfrm>
            <a:off x="6204857" y="2882875"/>
            <a:ext cx="5104169" cy="3293209"/>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F4F3F0"/>
                </a:solidFill>
                <a:latin typeface="Century Gothic" panose="020B0502020202020204" pitchFamily="34" charset="0"/>
              </a:rPr>
              <a:t>Если  мы  говорим  о  активных  видах  деятельности,  то  –  это  должно  быть,  что-то  легкое,  без </a:t>
            </a:r>
            <a:r>
              <a:rPr lang="ru-RU" altLang="ko-KR" sz="1300" dirty="0" smtClean="0">
                <a:solidFill>
                  <a:srgbClr val="F4F3F0"/>
                </a:solidFill>
                <a:latin typeface="Century Gothic" panose="020B0502020202020204" pitchFamily="34" charset="0"/>
              </a:rPr>
              <a:t> напрягов</a:t>
            </a:r>
            <a:r>
              <a:rPr lang="ru-RU" altLang="ko-KR" sz="1300" dirty="0">
                <a:solidFill>
                  <a:srgbClr val="F4F3F0"/>
                </a:solidFill>
                <a:latin typeface="Century Gothic" panose="020B0502020202020204" pitchFamily="34" charset="0"/>
              </a:rPr>
              <a:t>. Вы можете очень долго и стабильно держать вес, если вы поправились, то это надолго, </a:t>
            </a:r>
            <a:r>
              <a:rPr lang="ru-RU" altLang="ko-KR" sz="1300" dirty="0" smtClean="0">
                <a:solidFill>
                  <a:srgbClr val="F4F3F0"/>
                </a:solidFill>
                <a:latin typeface="Century Gothic" panose="020B0502020202020204" pitchFamily="34" charset="0"/>
              </a:rPr>
              <a:t> если </a:t>
            </a:r>
            <a:r>
              <a:rPr lang="ru-RU" altLang="ko-KR" sz="1300" dirty="0">
                <a:solidFill>
                  <a:srgbClr val="F4F3F0"/>
                </a:solidFill>
                <a:latin typeface="Century Gothic" panose="020B0502020202020204" pitchFamily="34" charset="0"/>
              </a:rPr>
              <a:t>похудели, то тоже.  Спорт с большими физическими нагрузками – не для вас. Вы достаточно </a:t>
            </a:r>
            <a:r>
              <a:rPr lang="ru-RU" altLang="ko-KR" sz="1300" dirty="0" smtClean="0">
                <a:solidFill>
                  <a:srgbClr val="F4F3F0"/>
                </a:solidFill>
                <a:latin typeface="Century Gothic" panose="020B0502020202020204" pitchFamily="34" charset="0"/>
              </a:rPr>
              <a:t> ленивы  </a:t>
            </a:r>
            <a:r>
              <a:rPr lang="ru-RU" altLang="ko-KR" sz="1300" dirty="0">
                <a:solidFill>
                  <a:srgbClr val="F4F3F0"/>
                </a:solidFill>
                <a:latin typeface="Century Gothic" panose="020B0502020202020204" pitchFamily="34" charset="0"/>
              </a:rPr>
              <a:t>и  это  факт,  поэтому  выбирайте  спорт,  где  меньше  телодвижений:  качать  мышцы  в </a:t>
            </a:r>
            <a:r>
              <a:rPr lang="ru-RU" altLang="ko-KR" sz="1300" dirty="0" smtClean="0">
                <a:solidFill>
                  <a:srgbClr val="F4F3F0"/>
                </a:solidFill>
                <a:latin typeface="Century Gothic" panose="020B0502020202020204" pitchFamily="34" charset="0"/>
              </a:rPr>
              <a:t> тренажёре (там можно постоять и </a:t>
            </a:r>
            <a:r>
              <a:rPr lang="ru-RU" altLang="ko-KR" sz="1300" dirty="0" err="1" smtClean="0">
                <a:solidFill>
                  <a:srgbClr val="F4F3F0"/>
                </a:solidFill>
                <a:latin typeface="Century Gothic" panose="020B0502020202020204" pitchFamily="34" charset="0"/>
              </a:rPr>
              <a:t>отдохнть</a:t>
            </a:r>
            <a:r>
              <a:rPr lang="ru-RU" altLang="ko-KR" sz="1300" dirty="0" smtClean="0">
                <a:solidFill>
                  <a:srgbClr val="F4F3F0"/>
                </a:solidFill>
                <a:latin typeface="Century Gothic" panose="020B0502020202020204" pitchFamily="34" charset="0"/>
              </a:rPr>
              <a:t> в подходах),  </a:t>
            </a:r>
            <a:r>
              <a:rPr lang="ru-RU" altLang="ko-KR" sz="1300" dirty="0">
                <a:solidFill>
                  <a:srgbClr val="F4F3F0"/>
                </a:solidFill>
                <a:latin typeface="Century Gothic" panose="020B0502020202020204" pitchFamily="34" charset="0"/>
              </a:rPr>
              <a:t>бодибилдинг,  керлинг,  растяжка,  фитнес,  боулинг,  бильярд,  настольный  теннис, </a:t>
            </a:r>
            <a:r>
              <a:rPr lang="ru-RU" altLang="ko-KR" sz="1300" dirty="0" smtClean="0">
                <a:solidFill>
                  <a:srgbClr val="F4F3F0"/>
                </a:solidFill>
                <a:latin typeface="Century Gothic" panose="020B0502020202020204" pitchFamily="34" charset="0"/>
              </a:rPr>
              <a:t> велоспорт</a:t>
            </a:r>
            <a:r>
              <a:rPr lang="ru-RU" altLang="ko-KR" sz="1300" dirty="0">
                <a:solidFill>
                  <a:srgbClr val="F4F3F0"/>
                </a:solidFill>
                <a:latin typeface="Century Gothic" panose="020B0502020202020204" pitchFamily="34" charset="0"/>
              </a:rPr>
              <a:t>, </a:t>
            </a:r>
            <a:r>
              <a:rPr lang="ru-RU" altLang="ko-KR" sz="1300" dirty="0" smtClean="0">
                <a:solidFill>
                  <a:srgbClr val="F4F3F0"/>
                </a:solidFill>
                <a:latin typeface="Century Gothic" panose="020B0502020202020204" pitchFamily="34" charset="0"/>
              </a:rPr>
              <a:t>ходьба, йога. Танцы выбирайте более менее спокойные, типа: </a:t>
            </a:r>
            <a:r>
              <a:rPr lang="ru-RU" altLang="ko-KR" sz="1300" dirty="0" err="1" smtClean="0">
                <a:solidFill>
                  <a:srgbClr val="F4F3F0"/>
                </a:solidFill>
                <a:latin typeface="Century Gothic" panose="020B0502020202020204" pitchFamily="34" charset="0"/>
              </a:rPr>
              <a:t>сальса</a:t>
            </a:r>
            <a:r>
              <a:rPr lang="ru-RU" altLang="ko-KR" sz="1300" dirty="0" smtClean="0">
                <a:solidFill>
                  <a:srgbClr val="F4F3F0"/>
                </a:solidFill>
                <a:latin typeface="Century Gothic" panose="020B0502020202020204" pitchFamily="34" charset="0"/>
              </a:rPr>
              <a:t>, </a:t>
            </a:r>
            <a:r>
              <a:rPr lang="ru-RU" altLang="ko-KR" sz="1300" dirty="0" err="1" smtClean="0">
                <a:solidFill>
                  <a:srgbClr val="F4F3F0"/>
                </a:solidFill>
                <a:latin typeface="Century Gothic" panose="020B0502020202020204" pitchFamily="34" charset="0"/>
              </a:rPr>
              <a:t>бачата</a:t>
            </a:r>
            <a:r>
              <a:rPr lang="ru-RU" altLang="ko-KR" sz="1300" dirty="0" smtClean="0">
                <a:solidFill>
                  <a:srgbClr val="F4F3F0"/>
                </a:solidFill>
                <a:latin typeface="Century Gothic" panose="020B0502020202020204" pitchFamily="34" charset="0"/>
              </a:rPr>
              <a:t>, вальс-бостон, народные</a:t>
            </a:r>
            <a:r>
              <a:rPr lang="ru-RU" altLang="ko-KR" sz="1300" dirty="0" smtClean="0">
                <a:solidFill>
                  <a:srgbClr val="F4F3F0"/>
                </a:solidFill>
                <a:latin typeface="Century Gothic" panose="020B0502020202020204" pitchFamily="34" charset="0"/>
              </a:rPr>
              <a:t>.</a:t>
            </a:r>
          </a:p>
          <a:p>
            <a:pPr>
              <a:lnSpc>
                <a:spcPct val="100000"/>
              </a:lnSpc>
            </a:pPr>
            <a:r>
              <a:rPr lang="ru-RU" altLang="ko-KR" sz="1300" b="1" dirty="0">
                <a:solidFill>
                  <a:srgbClr val="F4F3F0"/>
                </a:solidFill>
                <a:latin typeface="Century Gothic" panose="020B0502020202020204" pitchFamily="34" charset="0"/>
              </a:rPr>
              <a:t>Темп может быть любой, а вот важно другое. Чтобы были люди вокруг. </a:t>
            </a:r>
            <a:r>
              <a:rPr lang="ru-RU" altLang="ko-KR" sz="1300" b="1" dirty="0" smtClean="0">
                <a:solidFill>
                  <a:srgbClr val="F4F3F0"/>
                </a:solidFill>
                <a:latin typeface="Century Gothic" panose="020B0502020202020204" pitchFamily="34" charset="0"/>
              </a:rPr>
              <a:t>Потому, например, толкание </a:t>
            </a:r>
            <a:r>
              <a:rPr lang="ru-RU" altLang="ko-KR" sz="1300" b="1" dirty="0">
                <a:solidFill>
                  <a:srgbClr val="F4F3F0"/>
                </a:solidFill>
                <a:latin typeface="Century Gothic" panose="020B0502020202020204" pitchFamily="34" charset="0"/>
              </a:rPr>
              <a:t>ядра подходит меньше, чем, скажем, волейбол. Хороши командные виды спорта.</a:t>
            </a:r>
            <a:endParaRPr lang="en-US" altLang="ko-KR" sz="1300" b="1" dirty="0">
              <a:solidFill>
                <a:srgbClr val="F4F3F0"/>
              </a:solidFill>
              <a:latin typeface="Century Gothic" panose="020B0502020202020204" pitchFamily="34" charset="0"/>
            </a:endParaRPr>
          </a:p>
        </p:txBody>
      </p:sp>
      <p:sp>
        <p:nvSpPr>
          <p:cNvPr id="12" name="직사각형 11">
            <a:extLst>
              <a:ext uri="{FF2B5EF4-FFF2-40B4-BE49-F238E27FC236}">
                <a16:creationId xmlns:a16="http://schemas.microsoft.com/office/drawing/2014/main" xmlns="" id="{C75DAB50-996B-4402-AFFB-CBEDD36EB739}"/>
              </a:ext>
            </a:extLst>
          </p:cNvPr>
          <p:cNvSpPr/>
          <p:nvPr/>
        </p:nvSpPr>
        <p:spPr>
          <a:xfrm>
            <a:off x="9142705" y="2529978"/>
            <a:ext cx="3208520" cy="400110"/>
          </a:xfrm>
          <a:prstGeom prst="rect">
            <a:avLst/>
          </a:prstGeom>
          <a:noFill/>
        </p:spPr>
        <p:txBody>
          <a:bodyPr wrap="square" rtlCol="0">
            <a:spAutoFit/>
          </a:bodyPr>
          <a:lstStyle/>
          <a:p>
            <a:pPr algn="ctr"/>
            <a:r>
              <a:rPr lang="ru-RU" altLang="ko-KR" sz="2000" dirty="0">
                <a:solidFill>
                  <a:srgbClr val="F4F3F0"/>
                </a:solidFill>
                <a:latin typeface="Century Gothic" panose="020B0502020202020204" pitchFamily="34" charset="0"/>
              </a:rPr>
              <a:t>СПОРТ</a:t>
            </a:r>
            <a:endParaRPr lang="en-US" altLang="ko-KR" sz="2000" dirty="0">
              <a:solidFill>
                <a:srgbClr val="F4F3F0"/>
              </a:solidFill>
              <a:latin typeface="Century Gothic" panose="020B0502020202020204" pitchFamily="34" charset="0"/>
            </a:endParaRPr>
          </a:p>
        </p:txBody>
      </p:sp>
      <p:pic>
        <p:nvPicPr>
          <p:cNvPr id="3" name="Рисунок 2"/>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21836" b="21836"/>
          <a:stretch>
            <a:fillRect/>
          </a:stretch>
        </p:blipFill>
        <p:spPr>
          <a:xfrm>
            <a:off x="1184079" y="1708748"/>
            <a:ext cx="2245424" cy="2245424"/>
          </a:xfrm>
        </p:spPr>
      </p:pic>
      <p:pic>
        <p:nvPicPr>
          <p:cNvPr id="2" name="Рисунок 1"/>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587" b="16587"/>
          <a:stretch>
            <a:fillRect/>
          </a:stretch>
        </p:blipFill>
        <p:spPr>
          <a:xfrm>
            <a:off x="9063602" y="284554"/>
            <a:ext cx="2245424" cy="2245424"/>
          </a:xfrm>
        </p:spPr>
      </p:pic>
      <p:sp>
        <p:nvSpPr>
          <p:cNvPr id="15" name="직사각형 2">
            <a:extLst>
              <a:ext uri="{FF2B5EF4-FFF2-40B4-BE49-F238E27FC236}">
                <a16:creationId xmlns:a16="http://schemas.microsoft.com/office/drawing/2014/main" xmlns="" id="{E1603635-70F2-4CB4-BF92-F1ECA7A74855}"/>
              </a:ext>
            </a:extLst>
          </p:cNvPr>
          <p:cNvSpPr/>
          <p:nvPr/>
        </p:nvSpPr>
        <p:spPr>
          <a:xfrm>
            <a:off x="1083026" y="284554"/>
            <a:ext cx="1466849" cy="830997"/>
          </a:xfrm>
          <a:prstGeom prst="rect">
            <a:avLst/>
          </a:prstGeom>
        </p:spPr>
        <p:txBody>
          <a:bodyPr wrap="square" anchor="t" anchorCtr="0">
            <a:spAutoFit/>
          </a:bodyPr>
          <a:lstStyle/>
          <a:p>
            <a:r>
              <a:rPr lang="ru-RU" altLang="ko-KR" sz="4800" dirty="0" smtClean="0">
                <a:solidFill>
                  <a:srgbClr val="F8F7F3"/>
                </a:solidFill>
                <a:latin typeface="+mj-lt"/>
              </a:rPr>
              <a:t>03.</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6" name="직사각형 3">
            <a:extLst>
              <a:ext uri="{FF2B5EF4-FFF2-40B4-BE49-F238E27FC236}">
                <a16:creationId xmlns:a16="http://schemas.microsoft.com/office/drawing/2014/main" xmlns="" id="{8F7306E4-C59F-4D9B-920D-3308129D7D1F}"/>
              </a:ext>
            </a:extLst>
          </p:cNvPr>
          <p:cNvSpPr/>
          <p:nvPr/>
        </p:nvSpPr>
        <p:spPr>
          <a:xfrm>
            <a:off x="2369424" y="284554"/>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ХОББИ\УВЛЕЧЕНИЯ</a:t>
            </a:r>
            <a:endParaRPr lang="ko-KR" altLang="en-US" sz="4800" dirty="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3223052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Рисунок 1"/>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8328" t="185" r="20492" b="-185"/>
          <a:stretch/>
        </p:blipFill>
        <p:spPr>
          <a:xfrm>
            <a:off x="7493000" y="-1"/>
            <a:ext cx="4699000" cy="6858001"/>
          </a:xfrm>
        </p:spPr>
      </p:pic>
      <p:pic>
        <p:nvPicPr>
          <p:cNvPr id="23" name="그래픽 22">
            <a:extLst>
              <a:ext uri="{FF2B5EF4-FFF2-40B4-BE49-F238E27FC236}">
                <a16:creationId xmlns:a16="http://schemas.microsoft.com/office/drawing/2014/main" xmlns="" id="{674E64C7-090B-4442-A2DC-EFBD21D06AF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t="60559" r="22352"/>
          <a:stretch/>
        </p:blipFill>
        <p:spPr>
          <a:xfrm>
            <a:off x="9036368" y="-1"/>
            <a:ext cx="3155632" cy="1602867"/>
          </a:xfrm>
          <a:prstGeom prst="rect">
            <a:avLst/>
          </a:prstGeom>
        </p:spPr>
      </p:pic>
      <p:sp>
        <p:nvSpPr>
          <p:cNvPr id="24" name="TextBox 23">
            <a:extLst>
              <a:ext uri="{FF2B5EF4-FFF2-40B4-BE49-F238E27FC236}">
                <a16:creationId xmlns:a16="http://schemas.microsoft.com/office/drawing/2014/main" xmlns="" id="{90C388FA-DB57-40D7-AEF1-4B3A7E17208E}"/>
              </a:ext>
            </a:extLst>
          </p:cNvPr>
          <p:cNvSpPr txBox="1"/>
          <p:nvPr/>
        </p:nvSpPr>
        <p:spPr>
          <a:xfrm>
            <a:off x="335526" y="656447"/>
            <a:ext cx="6880821" cy="4459106"/>
          </a:xfrm>
          <a:prstGeom prst="rect">
            <a:avLst/>
          </a:prstGeom>
          <a:noFill/>
        </p:spPr>
        <p:txBody>
          <a:bodyPr wrap="square" rtlCol="0">
            <a:spAutoFit/>
          </a:bodyPr>
          <a:lstStyle/>
          <a:p>
            <a:pPr lvl="0" algn="just">
              <a:lnSpc>
                <a:spcPct val="107000"/>
              </a:lnSpc>
              <a:spcAft>
                <a:spcPts val="800"/>
              </a:spcAft>
            </a:pPr>
            <a:r>
              <a:rPr lang="ru-RU" sz="1300" dirty="0">
                <a:latin typeface="Century Gothic" panose="020B0502020202020204" pitchFamily="34" charset="0"/>
                <a:ea typeface="Calibri" panose="020F0502020204030204" pitchFamily="34" charset="0"/>
                <a:cs typeface="Times New Roman" panose="02020603050405020304" pitchFamily="18" charset="0"/>
              </a:rPr>
              <a:t>МЕРКУРИЙ В ТЕЛЬЦЕ. Люди с таким меркурием очень спокойные и выдержанные в обучении. Говорить такие дети могут начать чуть позже, чем их сверстники. Речь скорее всего будет плавная и неторопливая. Ребёнок может долго сидеть и слушать собеседника, учителя и любого человека.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Ребёнку </a:t>
            </a:r>
            <a:r>
              <a:rPr lang="ru-RU" sz="1300" dirty="0">
                <a:latin typeface="Century Gothic" panose="020B0502020202020204" pitchFamily="34" charset="0"/>
                <a:ea typeface="Calibri" panose="020F0502020204030204" pitchFamily="34" charset="0"/>
                <a:cs typeface="Times New Roman" panose="02020603050405020304" pitchFamily="18" charset="0"/>
              </a:rPr>
              <a:t>тяжело будет полностью раскрыться в коллективе и найти себе друзей. В общении с другими детьми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ребёнок </a:t>
            </a:r>
            <a:r>
              <a:rPr lang="ru-RU" sz="1300" dirty="0">
                <a:latin typeface="Century Gothic" panose="020B0502020202020204" pitchFamily="34" charset="0"/>
                <a:ea typeface="Calibri" panose="020F0502020204030204" pitchFamily="34" charset="0"/>
                <a:cs typeface="Times New Roman" panose="02020603050405020304" pitchFamily="18" charset="0"/>
              </a:rPr>
              <a:t>будет очень сдержан, замкнут и немногословен. Прежде чем что-то сказать, он сначала все хорошо обдумает, а потом только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начнёт </a:t>
            </a:r>
            <a:r>
              <a:rPr lang="ru-RU" sz="1300" dirty="0">
                <a:latin typeface="Century Gothic" panose="020B0502020202020204" pitchFamily="34" charset="0"/>
                <a:ea typeface="Calibri" panose="020F0502020204030204" pitchFamily="34" charset="0"/>
                <a:cs typeface="Times New Roman" panose="02020603050405020304" pitchFamily="18" charset="0"/>
              </a:rPr>
              <a:t>выдавать информацию. Но то что он скажет, это будет очень осмысленно и продумано. Он никогда не будет спорить, и вступать в дискуссии, но мнение своего не поменяет, а скорее просто замолчит и сделает все равно по-своему</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a:t>
            </a:r>
          </a:p>
          <a:p>
            <a:pPr lvl="0" algn="just">
              <a:lnSpc>
                <a:spcPct val="107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В школе это очень внимательный и усидчивый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ребенок</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но и очень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тяжелый</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на подъем. Учиться будет в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своем</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медленном темпе. И родителям важно не подгонять его, а относиться с пониманием, так как это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тельцовская</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особенность данного Меркурия. Для такого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ребенка</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может быть сложно сесть за домашнее задание и просто его начать. При этом если он сядет за уроки, то подойдёт к этому процессу, со всей свойственной ему природной въедливостью и скрупулёзностью. Для того что бы выучить и запомнить материал, ему потребуется время, но результатом его действий будет на отлично выполненная работа.</a:t>
            </a:r>
            <a:endParaRPr lang="ru-RU" sz="13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25" name="그래픽 24">
            <a:extLst>
              <a:ext uri="{FF2B5EF4-FFF2-40B4-BE49-F238E27FC236}">
                <a16:creationId xmlns:a16="http://schemas.microsoft.com/office/drawing/2014/main" xmlns="" id="{B8137925-F3C9-4039-A091-C60E64AD0004}"/>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96486" y="148483"/>
            <a:ext cx="685761" cy="461664"/>
          </a:xfrm>
          <a:prstGeom prst="rect">
            <a:avLst/>
          </a:prstGeom>
        </p:spPr>
      </p:pic>
      <p:sp>
        <p:nvSpPr>
          <p:cNvPr id="7" name="직사각형 2">
            <a:extLst>
              <a:ext uri="{FF2B5EF4-FFF2-40B4-BE49-F238E27FC236}">
                <a16:creationId xmlns:a16="http://schemas.microsoft.com/office/drawing/2014/main" xmlns="" id="{8F4C0D5E-0FBB-4CE3-90A4-1D045523722C}"/>
              </a:ext>
            </a:extLst>
          </p:cNvPr>
          <p:cNvSpPr/>
          <p:nvPr/>
        </p:nvSpPr>
        <p:spPr>
          <a:xfrm>
            <a:off x="6519321" y="5821201"/>
            <a:ext cx="1466849" cy="830997"/>
          </a:xfrm>
          <a:prstGeom prst="rect">
            <a:avLst/>
          </a:prstGeom>
        </p:spPr>
        <p:txBody>
          <a:bodyPr wrap="square" anchor="t" anchorCtr="0">
            <a:spAutoFit/>
          </a:bodyPr>
          <a:lstStyle/>
          <a:p>
            <a:r>
              <a:rPr lang="en-US" altLang="ko-KR" sz="4800" dirty="0" smtClean="0">
                <a:solidFill>
                  <a:srgbClr val="222224"/>
                </a:solidFill>
                <a:latin typeface="+mj-lt"/>
              </a:rPr>
              <a:t>0</a:t>
            </a:r>
            <a:r>
              <a:rPr lang="en-US" altLang="ko-KR" sz="4800" dirty="0">
                <a:solidFill>
                  <a:srgbClr val="222224"/>
                </a:solidFill>
                <a:latin typeface="+mj-lt"/>
              </a:rPr>
              <a:t>4</a:t>
            </a:r>
            <a:r>
              <a:rPr lang="en-US" altLang="ko-KR" sz="4800" dirty="0" smtClean="0">
                <a:solidFill>
                  <a:srgbClr val="222224"/>
                </a:solidFill>
                <a:latin typeface="+mj-lt"/>
              </a:rPr>
              <a:t>. </a:t>
            </a:r>
            <a:endParaRPr lang="ko-KR" altLang="en-US" sz="4800" dirty="0">
              <a:solidFill>
                <a:srgbClr val="222224"/>
              </a:solidFill>
              <a:latin typeface="+mj-lt"/>
            </a:endParaRPr>
          </a:p>
        </p:txBody>
      </p:sp>
      <p:sp>
        <p:nvSpPr>
          <p:cNvPr id="8" name="직사각형 3">
            <a:extLst>
              <a:ext uri="{FF2B5EF4-FFF2-40B4-BE49-F238E27FC236}">
                <a16:creationId xmlns:a16="http://schemas.microsoft.com/office/drawing/2014/main" xmlns="" id="{70C10FB8-276B-4FD6-B905-5EF17ED432BE}"/>
              </a:ext>
            </a:extLst>
          </p:cNvPr>
          <p:cNvSpPr/>
          <p:nvPr/>
        </p:nvSpPr>
        <p:spPr>
          <a:xfrm>
            <a:off x="7972102" y="5817105"/>
            <a:ext cx="3943349" cy="830997"/>
          </a:xfrm>
          <a:prstGeom prst="rect">
            <a:avLst/>
          </a:prstGeom>
        </p:spPr>
        <p:txBody>
          <a:bodyPr wrap="square" anchor="t" anchorCtr="0">
            <a:spAutoFit/>
          </a:bodyPr>
          <a:lstStyle/>
          <a:p>
            <a:r>
              <a:rPr lang="ru-RU" altLang="ko-KR" sz="4800" dirty="0" smtClean="0">
                <a:solidFill>
                  <a:srgbClr val="FFFFFF"/>
                </a:solidFill>
                <a:latin typeface="Century Gothic" panose="020B0502020202020204" pitchFamily="34" charset="0"/>
              </a:rPr>
              <a:t>МЫШЛЕНИЕ</a:t>
            </a:r>
            <a:endParaRPr lang="ko-KR" altLang="en-US" sz="4800"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991999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Прямоугольник 5"/>
          <p:cNvSpPr/>
          <p:nvPr/>
        </p:nvSpPr>
        <p:spPr>
          <a:xfrm>
            <a:off x="7493000" y="-1"/>
            <a:ext cx="4699000" cy="3429001"/>
          </a:xfrm>
          <a:prstGeom prst="rect">
            <a:avLst/>
          </a:prstGeom>
          <a:solidFill>
            <a:srgbClr val="4AB2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pic>
        <p:nvPicPr>
          <p:cNvPr id="2" name="Рисунок 1"/>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7493000" y="3354798"/>
            <a:ext cx="4699000" cy="3503202"/>
          </a:xfrm>
        </p:spPr>
      </p:pic>
      <p:pic>
        <p:nvPicPr>
          <p:cNvPr id="23" name="그래픽 22">
            <a:extLst>
              <a:ext uri="{FF2B5EF4-FFF2-40B4-BE49-F238E27FC236}">
                <a16:creationId xmlns:a16="http://schemas.microsoft.com/office/drawing/2014/main" xmlns="" id="{674E64C7-090B-4442-A2DC-EFBD21D06AF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t="60559" r="22352"/>
          <a:stretch/>
        </p:blipFill>
        <p:spPr>
          <a:xfrm>
            <a:off x="9036368" y="-1"/>
            <a:ext cx="3155632" cy="1602867"/>
          </a:xfrm>
          <a:prstGeom prst="rect">
            <a:avLst/>
          </a:prstGeom>
        </p:spPr>
      </p:pic>
      <p:pic>
        <p:nvPicPr>
          <p:cNvPr id="25" name="그래픽 24">
            <a:extLst>
              <a:ext uri="{FF2B5EF4-FFF2-40B4-BE49-F238E27FC236}">
                <a16:creationId xmlns:a16="http://schemas.microsoft.com/office/drawing/2014/main" xmlns="" id="{B8137925-F3C9-4039-A091-C60E64AD0004}"/>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96486" y="148483"/>
            <a:ext cx="685761" cy="461664"/>
          </a:xfrm>
          <a:prstGeom prst="rect">
            <a:avLst/>
          </a:prstGeom>
        </p:spPr>
      </p:pic>
      <p:pic>
        <p:nvPicPr>
          <p:cNvPr id="3" name="Рисунок 2"/>
          <p:cNvPicPr>
            <a:picLocks noChangeAspect="1"/>
          </p:cNvPicPr>
          <p:nvPr/>
        </p:nvPicPr>
        <p:blipFill>
          <a:blip r:embed="rId7"/>
          <a:stretch>
            <a:fillRect/>
          </a:stretch>
        </p:blipFill>
        <p:spPr>
          <a:xfrm>
            <a:off x="1321632" y="250636"/>
            <a:ext cx="2693272" cy="3178364"/>
          </a:xfrm>
          <a:prstGeom prst="rect">
            <a:avLst/>
          </a:prstGeom>
        </p:spPr>
      </p:pic>
      <p:pic>
        <p:nvPicPr>
          <p:cNvPr id="4" name="Рисунок 3"/>
          <p:cNvPicPr>
            <a:picLocks noChangeAspect="1"/>
          </p:cNvPicPr>
          <p:nvPr/>
        </p:nvPicPr>
        <p:blipFill>
          <a:blip r:embed="rId8"/>
          <a:stretch>
            <a:fillRect/>
          </a:stretch>
        </p:blipFill>
        <p:spPr>
          <a:xfrm>
            <a:off x="1238618" y="3429000"/>
            <a:ext cx="2843627" cy="2555020"/>
          </a:xfrm>
          <a:prstGeom prst="rect">
            <a:avLst/>
          </a:prstGeom>
        </p:spPr>
      </p:pic>
      <p:pic>
        <p:nvPicPr>
          <p:cNvPr id="5" name="Рисунок 4"/>
          <p:cNvPicPr>
            <a:picLocks noChangeAspect="1"/>
          </p:cNvPicPr>
          <p:nvPr/>
        </p:nvPicPr>
        <p:blipFill>
          <a:blip r:embed="rId9"/>
          <a:stretch>
            <a:fillRect/>
          </a:stretch>
        </p:blipFill>
        <p:spPr>
          <a:xfrm>
            <a:off x="4515549" y="1602866"/>
            <a:ext cx="2747115" cy="3743507"/>
          </a:xfrm>
          <a:prstGeom prst="rect">
            <a:avLst/>
          </a:prstGeom>
        </p:spPr>
      </p:pic>
      <p:sp>
        <p:nvSpPr>
          <p:cNvPr id="11" name="직사각형 2">
            <a:extLst>
              <a:ext uri="{FF2B5EF4-FFF2-40B4-BE49-F238E27FC236}">
                <a16:creationId xmlns:a16="http://schemas.microsoft.com/office/drawing/2014/main" xmlns="" id="{8F4C0D5E-0FBB-4CE3-90A4-1D045523722C}"/>
              </a:ext>
            </a:extLst>
          </p:cNvPr>
          <p:cNvSpPr/>
          <p:nvPr/>
        </p:nvSpPr>
        <p:spPr>
          <a:xfrm>
            <a:off x="6336441" y="170254"/>
            <a:ext cx="1466849" cy="830997"/>
          </a:xfrm>
          <a:prstGeom prst="rect">
            <a:avLst/>
          </a:prstGeom>
        </p:spPr>
        <p:txBody>
          <a:bodyPr wrap="square" anchor="t" anchorCtr="0">
            <a:spAutoFit/>
          </a:bodyPr>
          <a:lstStyle/>
          <a:p>
            <a:r>
              <a:rPr lang="en-US" altLang="ko-KR" sz="4800" dirty="0" smtClean="0">
                <a:solidFill>
                  <a:srgbClr val="222224"/>
                </a:solidFill>
                <a:latin typeface="+mj-lt"/>
              </a:rPr>
              <a:t>0</a:t>
            </a:r>
            <a:r>
              <a:rPr lang="en-US" altLang="ko-KR" sz="4800" dirty="0">
                <a:solidFill>
                  <a:srgbClr val="222224"/>
                </a:solidFill>
                <a:latin typeface="+mj-lt"/>
              </a:rPr>
              <a:t>5</a:t>
            </a:r>
            <a:r>
              <a:rPr lang="en-US" altLang="ko-KR" sz="4800" dirty="0" smtClean="0">
                <a:solidFill>
                  <a:srgbClr val="222224"/>
                </a:solidFill>
                <a:latin typeface="+mj-lt"/>
              </a:rPr>
              <a:t>. </a:t>
            </a:r>
            <a:endParaRPr lang="ko-KR" altLang="en-US" sz="4800" dirty="0">
              <a:solidFill>
                <a:srgbClr val="222224"/>
              </a:solidFill>
              <a:latin typeface="+mj-lt"/>
            </a:endParaRPr>
          </a:p>
        </p:txBody>
      </p:sp>
      <p:sp>
        <p:nvSpPr>
          <p:cNvPr id="12" name="직사각형 3">
            <a:extLst>
              <a:ext uri="{FF2B5EF4-FFF2-40B4-BE49-F238E27FC236}">
                <a16:creationId xmlns:a16="http://schemas.microsoft.com/office/drawing/2014/main" xmlns="" id="{70C10FB8-276B-4FD6-B905-5EF17ED432BE}"/>
              </a:ext>
            </a:extLst>
          </p:cNvPr>
          <p:cNvSpPr/>
          <p:nvPr/>
        </p:nvSpPr>
        <p:spPr>
          <a:xfrm>
            <a:off x="7789222" y="166158"/>
            <a:ext cx="3943349" cy="830997"/>
          </a:xfrm>
          <a:prstGeom prst="rect">
            <a:avLst/>
          </a:prstGeom>
        </p:spPr>
        <p:txBody>
          <a:bodyPr wrap="square" anchor="t" anchorCtr="0">
            <a:spAutoFit/>
          </a:bodyPr>
          <a:lstStyle/>
          <a:p>
            <a:r>
              <a:rPr lang="ru-RU" altLang="ko-KR" sz="4800" dirty="0" smtClean="0">
                <a:solidFill>
                  <a:schemeClr val="bg1"/>
                </a:solidFill>
                <a:latin typeface="Century Gothic" panose="020B0502020202020204" pitchFamily="34" charset="0"/>
              </a:rPr>
              <a:t>УЧЁБА</a:t>
            </a:r>
            <a:endParaRPr lang="ko-KR" altLang="en-US" sz="4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825130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사각형: 둥근 모서리 1">
            <a:extLst>
              <a:ext uri="{FF2B5EF4-FFF2-40B4-BE49-F238E27FC236}">
                <a16:creationId xmlns:a16="http://schemas.microsoft.com/office/drawing/2014/main" xmlns=""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a16="http://schemas.microsoft.com/office/drawing/2014/main" xmlns=""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xmlns=""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a16="http://schemas.microsoft.com/office/drawing/2014/main" xmlns=""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a16="http://schemas.microsoft.com/office/drawing/2014/main" xmlns=""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a16="http://schemas.microsoft.com/office/drawing/2014/main" xmlns="" id="{A583195C-4804-4932-B6D2-4A048CFCB99E}"/>
              </a:ext>
            </a:extLst>
          </p:cNvPr>
          <p:cNvSpPr txBox="1"/>
          <p:nvPr/>
        </p:nvSpPr>
        <p:spPr>
          <a:xfrm>
            <a:off x="8049127" y="1624457"/>
            <a:ext cx="3711072" cy="149271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делает эмоции более сдержанные и скупые, даже не смотря, что луна в Рыбах и это очень мощные эмоции, а Сатурн их </a:t>
            </a:r>
            <a:r>
              <a:rPr lang="ru-RU" altLang="ko-KR" sz="1300" dirty="0" err="1">
                <a:solidFill>
                  <a:srgbClr val="222224"/>
                </a:solidFill>
                <a:latin typeface="Century Gothic" panose="020B0502020202020204" pitchFamily="34" charset="0"/>
              </a:rPr>
              <a:t>ооочень</a:t>
            </a:r>
            <a:r>
              <a:rPr lang="ru-RU" altLang="ko-KR" sz="1300" dirty="0">
                <a:solidFill>
                  <a:srgbClr val="222224"/>
                </a:solidFill>
                <a:latin typeface="Century Gothic" panose="020B0502020202020204" pitchFamily="34" charset="0"/>
              </a:rPr>
              <a:t> смягчает.  </a:t>
            </a:r>
          </a:p>
          <a:p>
            <a:pPr>
              <a:lnSpc>
                <a:spcPct val="100000"/>
              </a:lnSpc>
            </a:pPr>
            <a:r>
              <a:rPr lang="ru-RU" altLang="ko-KR" sz="1300" b="1" dirty="0">
                <a:solidFill>
                  <a:srgbClr val="222224"/>
                </a:solidFill>
                <a:latin typeface="Century Gothic" panose="020B0502020202020204" pitchFamily="34" charset="0"/>
              </a:rPr>
              <a:t>Проработка: систематически отдыхать, уезжая куда-нибудь. Не работать в отпуске. </a:t>
            </a:r>
            <a:endParaRPr lang="en-US" altLang="ko-KR" sz="1300" b="1" dirty="0">
              <a:solidFill>
                <a:srgbClr val="222224"/>
              </a:solidFill>
              <a:latin typeface="Century Gothic" panose="020B0502020202020204" pitchFamily="34" charset="0"/>
            </a:endParaRPr>
          </a:p>
        </p:txBody>
      </p:sp>
      <p:sp>
        <p:nvSpPr>
          <p:cNvPr id="4" name="직사각형 3">
            <a:extLst>
              <a:ext uri="{FF2B5EF4-FFF2-40B4-BE49-F238E27FC236}">
                <a16:creationId xmlns:a16="http://schemas.microsoft.com/office/drawing/2014/main" xmlns="" id="{F9FCF417-22B6-4EDF-B3E5-D426812FC6C0}"/>
              </a:ext>
            </a:extLst>
          </p:cNvPr>
          <p:cNvSpPr/>
          <p:nvPr/>
        </p:nvSpPr>
        <p:spPr>
          <a:xfrm>
            <a:off x="8049126" y="1186353"/>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САТУРН СОЕДИНЕНИЕ ЛУНА</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3E49B8F1-01E4-4C58-917F-D4B14B4DC06A}"/>
              </a:ext>
            </a:extLst>
          </p:cNvPr>
          <p:cNvSpPr txBox="1"/>
          <p:nvPr/>
        </p:nvSpPr>
        <p:spPr>
          <a:xfrm>
            <a:off x="8049126" y="3853463"/>
            <a:ext cx="3711073" cy="2893100"/>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мне периодически что-то мешает расслабиться, комфорт мне мешает радоваться жизни,  </a:t>
            </a:r>
          </a:p>
          <a:p>
            <a:pPr>
              <a:lnSpc>
                <a:spcPct val="100000"/>
              </a:lnSpc>
            </a:pPr>
            <a:r>
              <a:rPr lang="ru-RU" altLang="ko-KR" sz="1300" dirty="0">
                <a:solidFill>
                  <a:srgbClr val="222224"/>
                </a:solidFill>
                <a:latin typeface="Century Gothic" panose="020B0502020202020204" pitchFamily="34" charset="0"/>
              </a:rPr>
              <a:t>зависимость от социума. Своё мнение есть, но я боюсь его показать. Боюсь не оправдать ожидания других. </a:t>
            </a:r>
            <a:r>
              <a:rPr lang="ru-RU" altLang="ko-KR" sz="1300" dirty="0" smtClean="0">
                <a:solidFill>
                  <a:srgbClr val="222224"/>
                </a:solidFill>
                <a:latin typeface="Century Gothic" panose="020B0502020202020204" pitchFamily="34" charset="0"/>
              </a:rPr>
              <a:t>Чтобы </a:t>
            </a:r>
            <a:r>
              <a:rPr lang="ru-RU" altLang="ko-KR" sz="1300" dirty="0">
                <a:solidFill>
                  <a:srgbClr val="222224"/>
                </a:solidFill>
                <a:latin typeface="Century Gothic" panose="020B0502020202020204" pitchFamily="34" charset="0"/>
              </a:rPr>
              <a:t>чего-то </a:t>
            </a:r>
            <a:r>
              <a:rPr lang="ru-RU" altLang="ko-KR" sz="1300" dirty="0" smtClean="0">
                <a:solidFill>
                  <a:srgbClr val="222224"/>
                </a:solidFill>
                <a:latin typeface="Century Gothic" panose="020B0502020202020204" pitchFamily="34" charset="0"/>
              </a:rPr>
              <a:t>добиться </a:t>
            </a:r>
            <a:r>
              <a:rPr lang="ru-RU" altLang="ko-KR" sz="1300" dirty="0">
                <a:solidFill>
                  <a:srgbClr val="222224"/>
                </a:solidFill>
                <a:latin typeface="Century Gothic" panose="020B0502020202020204" pitchFamily="34" charset="0"/>
              </a:rPr>
              <a:t>надо выйти из зоны </a:t>
            </a:r>
            <a:r>
              <a:rPr lang="ru-RU" altLang="ko-KR" sz="1300" dirty="0" smtClean="0">
                <a:solidFill>
                  <a:srgbClr val="222224"/>
                </a:solidFill>
                <a:latin typeface="Century Gothic" panose="020B0502020202020204" pitchFamily="34" charset="0"/>
              </a:rPr>
              <a:t>комфорта, а </a:t>
            </a:r>
            <a:r>
              <a:rPr lang="ru-RU" altLang="ko-KR" sz="1300" dirty="0">
                <a:solidFill>
                  <a:srgbClr val="222224"/>
                </a:solidFill>
                <a:latin typeface="Century Gothic" panose="020B0502020202020204" pitchFamily="34" charset="0"/>
              </a:rPr>
              <a:t>вот -</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покушать, поспать</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отдохнуть - все это мешает реализации и </a:t>
            </a:r>
            <a:r>
              <a:rPr lang="ru-RU" altLang="ko-KR" sz="1300" dirty="0" smtClean="0">
                <a:solidFill>
                  <a:srgbClr val="222224"/>
                </a:solidFill>
                <a:latin typeface="Century Gothic" panose="020B0502020202020204" pitchFamily="34" charset="0"/>
              </a:rPr>
              <a:t>периодически </a:t>
            </a:r>
            <a:r>
              <a:rPr lang="ru-RU" altLang="ko-KR" sz="1300" dirty="0">
                <a:solidFill>
                  <a:srgbClr val="222224"/>
                </a:solidFill>
                <a:latin typeface="Century Gothic" panose="020B0502020202020204" pitchFamily="34" charset="0"/>
              </a:rPr>
              <a:t>нужно себя преодолевать, чтобы стать лучше. </a:t>
            </a:r>
            <a:r>
              <a:rPr lang="ru-RU" altLang="ko-KR" sz="1300" b="1" dirty="0">
                <a:solidFill>
                  <a:srgbClr val="222224"/>
                </a:solidFill>
                <a:latin typeface="Century Gothic" panose="020B0502020202020204" pitchFamily="34" charset="0"/>
              </a:rPr>
              <a:t>Проработка: отдыхать от работы в поездках, периодически собирать  себя вскочу и идти на обследование </a:t>
            </a:r>
            <a:r>
              <a:rPr lang="ru-RU" altLang="ko-KR" sz="1300" b="1" dirty="0" smtClean="0">
                <a:solidFill>
                  <a:srgbClr val="222224"/>
                </a:solidFill>
                <a:latin typeface="Century Gothic" panose="020B0502020202020204" pitchFamily="34" charset="0"/>
              </a:rPr>
              <a:t>организма.</a:t>
            </a:r>
            <a:endParaRPr lang="en-US" altLang="ko-KR" sz="1300" b="1" dirty="0">
              <a:solidFill>
                <a:srgbClr val="222224"/>
              </a:solidFill>
              <a:latin typeface="Century Gothic" panose="020B0502020202020204" pitchFamily="34" charset="0"/>
            </a:endParaRPr>
          </a:p>
        </p:txBody>
      </p:sp>
      <p:sp>
        <p:nvSpPr>
          <p:cNvPr id="6" name="직사각형 5">
            <a:extLst>
              <a:ext uri="{FF2B5EF4-FFF2-40B4-BE49-F238E27FC236}">
                <a16:creationId xmlns:a16="http://schemas.microsoft.com/office/drawing/2014/main" xmlns="" id="{62865F3C-F0A9-408D-825A-AED49E091D58}"/>
              </a:ext>
            </a:extLst>
          </p:cNvPr>
          <p:cNvSpPr/>
          <p:nvPr/>
        </p:nvSpPr>
        <p:spPr>
          <a:xfrm>
            <a:off x="8049126" y="3415359"/>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СОЛНЦЕ КВАДРАТ ЛУНА</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a16="http://schemas.microsoft.com/office/drawing/2014/main" xmlns="" id="{83CEAA12-59F9-4E3E-BC47-0C29D1EAEEB4}"/>
              </a:ext>
            </a:extLst>
          </p:cNvPr>
          <p:cNvSpPr txBox="1"/>
          <p:nvPr/>
        </p:nvSpPr>
        <p:spPr>
          <a:xfrm>
            <a:off x="931581" y="1624457"/>
            <a:ext cx="3211540" cy="189282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чрезмерный объем работы ведёт к перегрузкам, нет понимания, когда надо отдохнуть.</a:t>
            </a:r>
          </a:p>
          <a:p>
            <a:pPr>
              <a:lnSpc>
                <a:spcPct val="100000"/>
              </a:lnSpc>
            </a:pPr>
            <a:r>
              <a:rPr lang="ru-RU" altLang="ko-KR" sz="1300" b="1" dirty="0">
                <a:solidFill>
                  <a:srgbClr val="222224"/>
                </a:solidFill>
                <a:latin typeface="Century Gothic" panose="020B0502020202020204" pitchFamily="34" charset="0"/>
              </a:rPr>
              <a:t>Проработка: дома должна быть  активность,  физические нагрузки, а на работе - раскрытие себя и своих амбиций, показывать себя, как эксперта, стать экспертом в работе, а не просто существовать. </a:t>
            </a:r>
            <a:endParaRPr lang="en-US" altLang="ko-KR" sz="1300" b="1" dirty="0">
              <a:solidFill>
                <a:srgbClr val="222224"/>
              </a:solidFill>
              <a:latin typeface="Century Gothic" panose="020B0502020202020204" pitchFamily="34" charset="0"/>
            </a:endParaRPr>
          </a:p>
        </p:txBody>
      </p:sp>
      <p:sp>
        <p:nvSpPr>
          <p:cNvPr id="8" name="직사각형 7">
            <a:extLst>
              <a:ext uri="{FF2B5EF4-FFF2-40B4-BE49-F238E27FC236}">
                <a16:creationId xmlns:a16="http://schemas.microsoft.com/office/drawing/2014/main" xmlns="" id="{149B495B-41A6-4C24-BCB6-75B92EF1CA91}"/>
              </a:ext>
            </a:extLst>
          </p:cNvPr>
          <p:cNvSpPr/>
          <p:nvPr/>
        </p:nvSpPr>
        <p:spPr>
          <a:xfrm>
            <a:off x="931580" y="1186353"/>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МАРС ОПОЗИЦИЯ ЮПИТЕР</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a16="http://schemas.microsoft.com/office/drawing/2014/main" xmlns="" id="{8C99E350-FF86-4A44-B4F5-6742D4039C50}"/>
              </a:ext>
            </a:extLst>
          </p:cNvPr>
          <p:cNvSpPr txBox="1"/>
          <p:nvPr/>
        </p:nvSpPr>
        <p:spPr>
          <a:xfrm>
            <a:off x="931581" y="4195885"/>
            <a:ext cx="3211540" cy="209288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ограничиваю </a:t>
            </a:r>
            <a:r>
              <a:rPr lang="ru-RU" sz="1300" dirty="0" smtClean="0">
                <a:latin typeface="Century Gothic" panose="020B0502020202020204" pitchFamily="34" charset="0"/>
              </a:rPr>
              <a:t>своё </a:t>
            </a:r>
            <a:r>
              <a:rPr lang="ru-RU" sz="1300" dirty="0">
                <a:latin typeface="Century Gothic" panose="020B0502020202020204" pitchFamily="34" charset="0"/>
              </a:rPr>
              <a:t>проявление, страшно показывать </a:t>
            </a:r>
            <a:r>
              <a:rPr lang="ru-RU" sz="1300" dirty="0" smtClean="0">
                <a:latin typeface="Century Gothic" panose="020B0502020202020204" pitchFamily="34" charset="0"/>
              </a:rPr>
              <a:t>своё </a:t>
            </a:r>
            <a:r>
              <a:rPr lang="ru-RU" sz="1300" dirty="0">
                <a:latin typeface="Century Gothic" panose="020B0502020202020204" pitchFamily="34" charset="0"/>
              </a:rPr>
              <a:t>я. </a:t>
            </a:r>
            <a:r>
              <a:rPr lang="ru-RU" sz="1300" dirty="0" err="1">
                <a:latin typeface="Century Gothic" panose="020B0502020202020204" pitchFamily="34" charset="0"/>
              </a:rPr>
              <a:t>Дает</a:t>
            </a:r>
            <a:r>
              <a:rPr lang="ru-RU" sz="1300" dirty="0">
                <a:latin typeface="Century Gothic" panose="020B0502020202020204" pitchFamily="34" charset="0"/>
              </a:rPr>
              <a:t> больше </a:t>
            </a:r>
            <a:r>
              <a:rPr lang="ru-RU" sz="1300" dirty="0" smtClean="0">
                <a:latin typeface="Century Gothic" panose="020B0502020202020204" pitchFamily="34" charset="0"/>
              </a:rPr>
              <a:t>усталости и страхов в жизни.</a:t>
            </a:r>
            <a:endParaRPr lang="ru-RU" sz="1300" dirty="0">
              <a:latin typeface="Century Gothic" panose="020B0502020202020204" pitchFamily="34" charset="0"/>
            </a:endParaRPr>
          </a:p>
          <a:p>
            <a:pPr>
              <a:lnSpc>
                <a:spcPct val="100000"/>
              </a:lnSpc>
            </a:pPr>
            <a:r>
              <a:rPr lang="ru-RU" sz="1300" b="1" dirty="0">
                <a:latin typeface="Century Gothic" panose="020B0502020202020204" pitchFamily="34" charset="0"/>
              </a:rPr>
              <a:t>Проработка: ограничивать себя в контактах по работе,  общаться </a:t>
            </a:r>
            <a:r>
              <a:rPr lang="ru-RU" sz="1300" b="1" dirty="0" smtClean="0">
                <a:latin typeface="Century Gothic" panose="020B0502020202020204" pitchFamily="34" charset="0"/>
              </a:rPr>
              <a:t>формально, официально, лучше не строить отношения прям на рабочем месте. </a:t>
            </a:r>
            <a:endParaRPr lang="ru-RU" sz="1300" b="1" dirty="0">
              <a:latin typeface="Century Gothic" panose="020B0502020202020204" pitchFamily="34" charset="0"/>
            </a:endParaRPr>
          </a:p>
          <a:p>
            <a:pPr marL="285750" indent="-285750">
              <a:lnSpc>
                <a:spcPct val="100000"/>
              </a:lnSpc>
              <a:buFont typeface="Wingdings" panose="05000000000000000000" pitchFamily="2" charset="2"/>
              <a:buChar char="§"/>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a16="http://schemas.microsoft.com/office/drawing/2014/main" xmlns="" id="{46466E3B-4527-494C-A2B2-1671B4ED66CF}"/>
              </a:ext>
            </a:extLst>
          </p:cNvPr>
          <p:cNvSpPr/>
          <p:nvPr/>
        </p:nvSpPr>
        <p:spPr>
          <a:xfrm>
            <a:off x="931580" y="3757781"/>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СОЛНЦЕ КВАДРАТ САТУРН</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a16="http://schemas.microsoft.com/office/drawing/2014/main" xmlns=""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a16="http://schemas.microsoft.com/office/drawing/2014/main" xmlns=""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a16="http://schemas.microsoft.com/office/drawing/2014/main" xmlns=""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a16="http://schemas.microsoft.com/office/drawing/2014/main" xmlns=""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a16="http://schemas.microsoft.com/office/drawing/2014/main" xmlns="" id="{6D653389-3170-403E-84BC-143CA8E35E8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829177" y="4240421"/>
            <a:ext cx="425428" cy="413274"/>
          </a:xfrm>
          <a:prstGeom prst="rect">
            <a:avLst/>
          </a:prstGeom>
        </p:spPr>
      </p:pic>
      <p:sp>
        <p:nvSpPr>
          <p:cNvPr id="28" name="직사각형 2">
            <a:extLst>
              <a:ext uri="{FF2B5EF4-FFF2-40B4-BE49-F238E27FC236}">
                <a16:creationId xmlns:a16="http://schemas.microsoft.com/office/drawing/2014/main" xmlns="" id="{E6B1FFC3-2EBC-4F6F-A744-28DF240D0201}"/>
              </a:ext>
            </a:extLst>
          </p:cNvPr>
          <p:cNvSpPr/>
          <p:nvPr/>
        </p:nvSpPr>
        <p:spPr>
          <a:xfrm>
            <a:off x="2233977" y="280179"/>
            <a:ext cx="1466849" cy="830997"/>
          </a:xfrm>
          <a:prstGeom prst="rect">
            <a:avLst/>
          </a:prstGeom>
        </p:spPr>
        <p:txBody>
          <a:bodyPr wrap="square" anchor="t" anchorCtr="0">
            <a:spAutoFit/>
          </a:bodyPr>
          <a:lstStyle/>
          <a:p>
            <a:r>
              <a:rPr lang="en-US" altLang="ko-KR" sz="4800" dirty="0" smtClean="0">
                <a:solidFill>
                  <a:srgbClr val="222224"/>
                </a:solidFill>
                <a:latin typeface="+mj-lt"/>
              </a:rPr>
              <a:t>0</a:t>
            </a:r>
            <a:r>
              <a:rPr lang="en-US" altLang="ko-KR" sz="4800" dirty="0">
                <a:solidFill>
                  <a:srgbClr val="222224"/>
                </a:solidFill>
                <a:latin typeface="+mj-lt"/>
              </a:rPr>
              <a:t>6</a:t>
            </a:r>
            <a:r>
              <a:rPr lang="ru-RU" altLang="ko-KR" sz="4800" dirty="0" smtClean="0">
                <a:solidFill>
                  <a:srgbClr val="222224"/>
                </a:solidFill>
                <a:latin typeface="+mj-lt"/>
              </a:rPr>
              <a:t>.</a:t>
            </a:r>
            <a:r>
              <a:rPr lang="en-US" altLang="ko-KR" sz="4800" dirty="0" smtClean="0">
                <a:solidFill>
                  <a:srgbClr val="222224"/>
                </a:solidFill>
                <a:latin typeface="+mj-lt"/>
              </a:rPr>
              <a:t> </a:t>
            </a:r>
            <a:endParaRPr lang="ko-KR" altLang="en-US" sz="4800" dirty="0">
              <a:solidFill>
                <a:srgbClr val="222224"/>
              </a:solidFill>
              <a:latin typeface="+mj-lt"/>
            </a:endParaRPr>
          </a:p>
        </p:txBody>
      </p:sp>
      <p:sp>
        <p:nvSpPr>
          <p:cNvPr id="29" name="직사각형 3">
            <a:extLst>
              <a:ext uri="{FF2B5EF4-FFF2-40B4-BE49-F238E27FC236}">
                <a16:creationId xmlns:a16="http://schemas.microsoft.com/office/drawing/2014/main" xmlns="" id="{89C29EFE-5ADA-4F28-97FC-9C402492DF73}"/>
              </a:ext>
            </a:extLst>
          </p:cNvPr>
          <p:cNvSpPr/>
          <p:nvPr/>
        </p:nvSpPr>
        <p:spPr>
          <a:xfrm>
            <a:off x="3427777" y="276096"/>
            <a:ext cx="6530492"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АСПЕКТЫ. ПЛАНЕТЫ</a:t>
            </a:r>
            <a:endParaRPr lang="ko-KR" altLang="en-US" sz="4800">
              <a:solidFill>
                <a:srgbClr val="222224"/>
              </a:solidFill>
              <a:latin typeface="Century Gothic" panose="020B0502020202020204" pitchFamily="34" charset="0"/>
            </a:endParaRPr>
          </a:p>
        </p:txBody>
      </p:sp>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a16="http://schemas.microsoft.com/office/drawing/2014/main" xmlns=""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a16="http://schemas.microsoft.com/office/drawing/2014/main" xmlns=""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a16="http://schemas.microsoft.com/office/drawing/2014/main" xmlns=""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a16="http://schemas.microsoft.com/office/drawing/2014/main" xmlns=""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a16="http://schemas.microsoft.com/office/drawing/2014/main" xmlns=""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a16="http://schemas.microsoft.com/office/drawing/2014/main" xmlns=""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a16="http://schemas.microsoft.com/office/drawing/2014/main" xmlns=""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a16="http://schemas.microsoft.com/office/drawing/2014/main" xmlns=""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a16="http://schemas.microsoft.com/office/drawing/2014/main" xmlns=""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a16="http://schemas.microsoft.com/office/drawing/2014/main" xmlns=""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a16="http://schemas.microsoft.com/office/drawing/2014/main" xmlns=""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a16="http://schemas.microsoft.com/office/drawing/2014/main" xmlns=""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a16="http://schemas.microsoft.com/office/drawing/2014/main" xmlns=""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a16="http://schemas.microsoft.com/office/drawing/2014/main" xmlns=""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a16="http://schemas.microsoft.com/office/drawing/2014/main" xmlns=""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a16="http://schemas.microsoft.com/office/drawing/2014/main" xmlns=""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a16="http://schemas.microsoft.com/office/drawing/2014/main" xmlns=""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a16="http://schemas.microsoft.com/office/drawing/2014/main" xmlns=""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a16="http://schemas.microsoft.com/office/drawing/2014/main" xmlns=""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a16="http://schemas.microsoft.com/office/drawing/2014/main" xmlns=""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pic>
        <p:nvPicPr>
          <p:cNvPr id="15" name="Рисунок 14"/>
          <p:cNvPicPr>
            <a:picLocks noChangeAspect="1"/>
          </p:cNvPicPr>
          <p:nvPr/>
        </p:nvPicPr>
        <p:blipFill>
          <a:blip r:embed="rId5"/>
          <a:stretch>
            <a:fillRect/>
          </a:stretch>
        </p:blipFill>
        <p:spPr>
          <a:xfrm>
            <a:off x="5514901" y="5304673"/>
            <a:ext cx="1210083" cy="1210083"/>
          </a:xfrm>
          <a:prstGeom prst="rect">
            <a:avLst/>
          </a:prstGeom>
        </p:spPr>
      </p:pic>
    </p:spTree>
    <p:extLst>
      <p:ext uri="{BB962C8B-B14F-4D97-AF65-F5344CB8AC3E}">
        <p14:creationId xmlns:p14="http://schemas.microsoft.com/office/powerpoint/2010/main" val="3072724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사각형: 둥근 모서리 1">
            <a:extLst>
              <a:ext uri="{FF2B5EF4-FFF2-40B4-BE49-F238E27FC236}">
                <a16:creationId xmlns:a16="http://schemas.microsoft.com/office/drawing/2014/main" xmlns=""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a16="http://schemas.microsoft.com/office/drawing/2014/main" xmlns=""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xmlns=""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a16="http://schemas.microsoft.com/office/drawing/2014/main" xmlns=""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a16="http://schemas.microsoft.com/office/drawing/2014/main" xmlns=""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a16="http://schemas.microsoft.com/office/drawing/2014/main" xmlns="" id="{A583195C-4804-4932-B6D2-4A048CFCB99E}"/>
              </a:ext>
            </a:extLst>
          </p:cNvPr>
          <p:cNvSpPr txBox="1"/>
          <p:nvPr/>
        </p:nvSpPr>
        <p:spPr>
          <a:xfrm>
            <a:off x="8049126" y="1836151"/>
            <a:ext cx="3330073" cy="129266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Хорошая интуиция, </a:t>
            </a:r>
            <a:r>
              <a:rPr lang="ru-RU" altLang="ko-KR" sz="1300" dirty="0" err="1">
                <a:solidFill>
                  <a:srgbClr val="222224"/>
                </a:solidFill>
                <a:latin typeface="Century Gothic" panose="020B0502020202020204" pitchFamily="34" charset="0"/>
              </a:rPr>
              <a:t>легкий</a:t>
            </a:r>
            <a:r>
              <a:rPr lang="ru-RU" altLang="ko-KR" sz="1300" dirty="0">
                <a:solidFill>
                  <a:srgbClr val="222224"/>
                </a:solidFill>
                <a:latin typeface="Century Gothic" panose="020B0502020202020204" pitchFamily="34" charset="0"/>
              </a:rPr>
              <a:t> уход из реальности, легко можете фантазировать, медитировать, выдумывать</a:t>
            </a:r>
            <a:r>
              <a:rPr lang="ru-RU" altLang="ko-KR" sz="1300" dirty="0" smtClean="0">
                <a:solidFill>
                  <a:srgbClr val="222224"/>
                </a:solidFill>
                <a:latin typeface="Century Gothic" panose="020B0502020202020204" pitchFamily="34" charset="0"/>
              </a:rPr>
              <a:t>. Есть интерес к </a:t>
            </a:r>
            <a:r>
              <a:rPr lang="ru-RU" altLang="ko-KR" sz="1300" dirty="0" err="1" smtClean="0">
                <a:solidFill>
                  <a:srgbClr val="222224"/>
                </a:solidFill>
                <a:latin typeface="Century Gothic" panose="020B0502020202020204" pitchFamily="34" charset="0"/>
              </a:rPr>
              <a:t>блогингу</a:t>
            </a:r>
            <a:r>
              <a:rPr lang="ru-RU" altLang="ko-KR" sz="1300" dirty="0" smtClean="0">
                <a:solidFill>
                  <a:srgbClr val="222224"/>
                </a:solidFill>
                <a:latin typeface="Century Gothic" panose="020B0502020202020204" pitchFamily="34" charset="0"/>
              </a:rPr>
              <a:t>, фильмам, творчеству, астрологии или космосу. </a:t>
            </a:r>
            <a:endParaRPr lang="en-US" altLang="ko-KR" sz="1300" dirty="0">
              <a:solidFill>
                <a:srgbClr val="222224"/>
              </a:solidFill>
              <a:latin typeface="Century Gothic" panose="020B0502020202020204" pitchFamily="34" charset="0"/>
            </a:endParaRPr>
          </a:p>
        </p:txBody>
      </p:sp>
      <p:sp>
        <p:nvSpPr>
          <p:cNvPr id="4" name="직사각형 3">
            <a:extLst>
              <a:ext uri="{FF2B5EF4-FFF2-40B4-BE49-F238E27FC236}">
                <a16:creationId xmlns:a16="http://schemas.microsoft.com/office/drawing/2014/main" xmlns="" id="{F9FCF417-22B6-4EDF-B3E5-D426812FC6C0}"/>
              </a:ext>
            </a:extLst>
          </p:cNvPr>
          <p:cNvSpPr/>
          <p:nvPr/>
        </p:nvSpPr>
        <p:spPr>
          <a:xfrm>
            <a:off x="8049126" y="1371260"/>
            <a:ext cx="3533274"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ЛУНА СЕКСТИЛЬ НЕПТУН И УРАН</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3E49B8F1-01E4-4C58-917F-D4B14B4DC06A}"/>
              </a:ext>
            </a:extLst>
          </p:cNvPr>
          <p:cNvSpPr txBox="1"/>
          <p:nvPr/>
        </p:nvSpPr>
        <p:spPr>
          <a:xfrm>
            <a:off x="8049127" y="4554098"/>
            <a:ext cx="3330072" cy="1092607"/>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Есть способность к наставничеству, умение обучать, рассказать, широкие взгляды, видение </a:t>
            </a:r>
          </a:p>
          <a:p>
            <a:pPr>
              <a:lnSpc>
                <a:spcPct val="100000"/>
              </a:lnSpc>
            </a:pPr>
            <a:r>
              <a:rPr lang="ru-RU" altLang="ko-KR" sz="1300" dirty="0">
                <a:solidFill>
                  <a:srgbClr val="222224"/>
                </a:solidFill>
                <a:latin typeface="Century Gothic" panose="020B0502020202020204" pitchFamily="34" charset="0"/>
              </a:rPr>
              <a:t>перспектив</a:t>
            </a:r>
            <a:r>
              <a:rPr lang="ru-RU" altLang="ko-KR" sz="1300" dirty="0" smtClean="0">
                <a:solidFill>
                  <a:srgbClr val="222224"/>
                </a:solidFill>
                <a:latin typeface="Century Gothic" panose="020B0502020202020204" pitchFamily="34" charset="0"/>
              </a:rPr>
              <a:t>. Можете много говорить и запоминать </a:t>
            </a:r>
            <a:endParaRPr lang="en-US" altLang="ko-KR" sz="1300" dirty="0">
              <a:solidFill>
                <a:srgbClr val="222224"/>
              </a:solidFill>
              <a:latin typeface="Century Gothic" panose="020B0502020202020204" pitchFamily="34" charset="0"/>
            </a:endParaRPr>
          </a:p>
        </p:txBody>
      </p:sp>
      <p:sp>
        <p:nvSpPr>
          <p:cNvPr id="6" name="직사각형 5">
            <a:extLst>
              <a:ext uri="{FF2B5EF4-FFF2-40B4-BE49-F238E27FC236}">
                <a16:creationId xmlns:a16="http://schemas.microsoft.com/office/drawing/2014/main" xmlns="" id="{62865F3C-F0A9-408D-825A-AED49E091D58}"/>
              </a:ext>
            </a:extLst>
          </p:cNvPr>
          <p:cNvSpPr/>
          <p:nvPr/>
        </p:nvSpPr>
        <p:spPr>
          <a:xfrm>
            <a:off x="8049126" y="4115994"/>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МЕРКУРИЙ ТРИН ЮПИТРЕР</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a16="http://schemas.microsoft.com/office/drawing/2014/main" xmlns="" id="{83CEAA12-59F9-4E3E-BC47-0C29D1EAEEB4}"/>
              </a:ext>
            </a:extLst>
          </p:cNvPr>
          <p:cNvSpPr txBox="1"/>
          <p:nvPr/>
        </p:nvSpPr>
        <p:spPr>
          <a:xfrm>
            <a:off x="931581" y="1809364"/>
            <a:ext cx="3211540"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комфорт в красоте вокруг, когда окружают красивые вещи</a:t>
            </a:r>
            <a:r>
              <a:rPr lang="ru-RU" altLang="ko-KR" sz="1300" dirty="0" smtClean="0">
                <a:solidFill>
                  <a:srgbClr val="222224"/>
                </a:solidFill>
                <a:latin typeface="Century Gothic" panose="020B0502020202020204" pitchFamily="34" charset="0"/>
              </a:rPr>
              <a:t>, красивые люди, чувствуете </a:t>
            </a:r>
            <a:r>
              <a:rPr lang="ru-RU" altLang="ko-KR" sz="1300" dirty="0">
                <a:solidFill>
                  <a:srgbClr val="222224"/>
                </a:solidFill>
                <a:latin typeface="Century Gothic" panose="020B0502020202020204" pitchFamily="34" charset="0"/>
              </a:rPr>
              <a:t>себя </a:t>
            </a:r>
            <a:r>
              <a:rPr lang="ru-RU" altLang="ko-KR" sz="1300" dirty="0" smtClean="0">
                <a:solidFill>
                  <a:srgbClr val="222224"/>
                </a:solidFill>
                <a:latin typeface="Century Gothic" panose="020B0502020202020204" pitchFamily="34" charset="0"/>
              </a:rPr>
              <a:t>сразу хорошо и комфортно. </a:t>
            </a:r>
            <a:endParaRPr lang="en-US" altLang="ko-KR" sz="1300" dirty="0">
              <a:solidFill>
                <a:srgbClr val="222224"/>
              </a:solidFill>
              <a:latin typeface="Century Gothic" panose="020B0502020202020204" pitchFamily="34" charset="0"/>
            </a:endParaRPr>
          </a:p>
        </p:txBody>
      </p:sp>
      <p:sp>
        <p:nvSpPr>
          <p:cNvPr id="8" name="직사각형 7">
            <a:extLst>
              <a:ext uri="{FF2B5EF4-FFF2-40B4-BE49-F238E27FC236}">
                <a16:creationId xmlns:a16="http://schemas.microsoft.com/office/drawing/2014/main" xmlns="" id="{149B495B-41A6-4C24-BCB6-75B92EF1CA91}"/>
              </a:ext>
            </a:extLst>
          </p:cNvPr>
          <p:cNvSpPr/>
          <p:nvPr/>
        </p:nvSpPr>
        <p:spPr>
          <a:xfrm>
            <a:off x="931580" y="1371260"/>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ВЕНЕРА ТРИН САТУРН И ЛУНА</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a16="http://schemas.microsoft.com/office/drawing/2014/main" xmlns="" id="{8C99E350-FF86-4A44-B4F5-6742D4039C50}"/>
              </a:ext>
            </a:extLst>
          </p:cNvPr>
          <p:cNvSpPr txBox="1"/>
          <p:nvPr/>
        </p:nvSpPr>
        <p:spPr>
          <a:xfrm>
            <a:off x="931581" y="4554098"/>
            <a:ext cx="3211292" cy="692497"/>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«сказал-сделал» - вы человек слово. На вас можно положиться. </a:t>
            </a:r>
          </a:p>
          <a:p>
            <a:pPr>
              <a:lnSpc>
                <a:spcPct val="100000"/>
              </a:lnSpc>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a16="http://schemas.microsoft.com/office/drawing/2014/main" xmlns="" id="{46466E3B-4527-494C-A2B2-1671B4ED66CF}"/>
              </a:ext>
            </a:extLst>
          </p:cNvPr>
          <p:cNvSpPr/>
          <p:nvPr/>
        </p:nvSpPr>
        <p:spPr>
          <a:xfrm>
            <a:off x="931580" y="4115994"/>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МАРС СЕКСТИЛЬ МЕРКУРИЙ</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a16="http://schemas.microsoft.com/office/drawing/2014/main" xmlns=""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a16="http://schemas.microsoft.com/office/drawing/2014/main" xmlns=""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a16="http://schemas.microsoft.com/office/drawing/2014/main" xmlns=""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a16="http://schemas.microsoft.com/office/drawing/2014/main" xmlns=""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a16="http://schemas.microsoft.com/office/drawing/2014/main" xmlns="" id="{6D653389-3170-403E-84BC-143CA8E35E80}"/>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829177" y="4240421"/>
            <a:ext cx="425428" cy="413274"/>
          </a:xfrm>
          <a:prstGeom prst="rect">
            <a:avLst/>
          </a:prstGeom>
        </p:spPr>
      </p:pic>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a16="http://schemas.microsoft.com/office/drawing/2014/main" xmlns=""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a16="http://schemas.microsoft.com/office/drawing/2014/main" xmlns=""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a16="http://schemas.microsoft.com/office/drawing/2014/main" xmlns=""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a16="http://schemas.microsoft.com/office/drawing/2014/main" xmlns=""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a16="http://schemas.microsoft.com/office/drawing/2014/main" xmlns=""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a16="http://schemas.microsoft.com/office/drawing/2014/main" xmlns=""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a16="http://schemas.microsoft.com/office/drawing/2014/main" xmlns=""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a16="http://schemas.microsoft.com/office/drawing/2014/main" xmlns=""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a16="http://schemas.microsoft.com/office/drawing/2014/main" xmlns=""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a16="http://schemas.microsoft.com/office/drawing/2014/main" xmlns=""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a16="http://schemas.microsoft.com/office/drawing/2014/main" xmlns=""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a16="http://schemas.microsoft.com/office/drawing/2014/main" xmlns=""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a16="http://schemas.microsoft.com/office/drawing/2014/main" xmlns=""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a16="http://schemas.microsoft.com/office/drawing/2014/main" xmlns=""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a16="http://schemas.microsoft.com/office/drawing/2014/main" xmlns=""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a16="http://schemas.microsoft.com/office/drawing/2014/main" xmlns=""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a16="http://schemas.microsoft.com/office/drawing/2014/main" xmlns=""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a16="http://schemas.microsoft.com/office/drawing/2014/main" xmlns=""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a16="http://schemas.microsoft.com/office/drawing/2014/main" xmlns=""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a16="http://schemas.microsoft.com/office/drawing/2014/main" xmlns=""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pic>
        <p:nvPicPr>
          <p:cNvPr id="15" name="Рисунок 14"/>
          <p:cNvPicPr>
            <a:picLocks noChangeAspect="1"/>
          </p:cNvPicPr>
          <p:nvPr/>
        </p:nvPicPr>
        <p:blipFill>
          <a:blip r:embed="rId5">
            <a:duotone>
              <a:prstClr val="black"/>
              <a:schemeClr val="accent2">
                <a:tint val="45000"/>
                <a:satMod val="400000"/>
              </a:schemeClr>
            </a:duotone>
          </a:blip>
          <a:stretch>
            <a:fillRect/>
          </a:stretch>
        </p:blipFill>
        <p:spPr>
          <a:xfrm>
            <a:off x="5341153" y="5224766"/>
            <a:ext cx="1509943" cy="1509943"/>
          </a:xfrm>
          <a:prstGeom prst="rect">
            <a:avLst/>
          </a:prstGeom>
        </p:spPr>
      </p:pic>
    </p:spTree>
    <p:extLst>
      <p:ext uri="{BB962C8B-B14F-4D97-AF65-F5344CB8AC3E}">
        <p14:creationId xmlns:p14="http://schemas.microsoft.com/office/powerpoint/2010/main" val="22494509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xmlns="" id="{BB15CCBE-8E81-4DAC-9DE5-9972BD84D19D}"/>
              </a:ext>
            </a:extLst>
          </p:cNvPr>
          <p:cNvSpPr/>
          <p:nvPr/>
        </p:nvSpPr>
        <p:spPr>
          <a:xfrm>
            <a:off x="920751" y="518497"/>
            <a:ext cx="1466849" cy="830997"/>
          </a:xfrm>
          <a:prstGeom prst="rect">
            <a:avLst/>
          </a:prstGeom>
        </p:spPr>
        <p:txBody>
          <a:bodyPr wrap="square" anchor="t" anchorCtr="0">
            <a:spAutoFit/>
          </a:bodyPr>
          <a:lstStyle/>
          <a:p>
            <a:r>
              <a:rPr lang="en-US" altLang="ko-KR" sz="4800" dirty="0" smtClean="0">
                <a:solidFill>
                  <a:srgbClr val="222224"/>
                </a:solidFill>
                <a:latin typeface="+mj-lt"/>
              </a:rPr>
              <a:t>07.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xmlns="" id="{8771F9A7-077A-4F1C-900B-E62BC824CAFB}"/>
              </a:ext>
            </a:extLst>
          </p:cNvPr>
          <p:cNvSpPr/>
          <p:nvPr/>
        </p:nvSpPr>
        <p:spPr>
          <a:xfrm>
            <a:off x="1953531" y="518497"/>
            <a:ext cx="5724644" cy="830997"/>
          </a:xfrm>
          <a:prstGeom prst="rect">
            <a:avLst/>
          </a:prstGeom>
        </p:spPr>
        <p:txBody>
          <a:bodyPr wrap="none" anchor="t" anchorCtr="0">
            <a:spAutoFit/>
          </a:bodyPr>
          <a:lstStyle/>
          <a:p>
            <a:r>
              <a:rPr lang="ru-RU" altLang="ko-KR" sz="4800" dirty="0">
                <a:solidFill>
                  <a:srgbClr val="222224"/>
                </a:solidFill>
                <a:latin typeface="Century Gothic" panose="020B0502020202020204" pitchFamily="34" charset="0"/>
              </a:rPr>
              <a:t>СЛАБЫЕ ПЛАНЕТЫ</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DC48C1ED-2F79-4968-83FF-7DC67BCC00AC}"/>
              </a:ext>
            </a:extLst>
          </p:cNvPr>
          <p:cNvSpPr txBox="1"/>
          <p:nvPr/>
        </p:nvSpPr>
        <p:spPr>
          <a:xfrm>
            <a:off x="1953531" y="1260594"/>
            <a:ext cx="7139669"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0000"/>
              </a:lnSpc>
              <a:spcAft>
                <a:spcPts val="800"/>
              </a:spcAft>
            </a:pPr>
            <a:r>
              <a:rPr lang="ru-RU" sz="1300" b="1" dirty="0">
                <a:solidFill>
                  <a:srgbClr val="222224"/>
                </a:solidFill>
                <a:latin typeface="Century Gothic" panose="020B0502020202020204" pitchFamily="34" charset="0"/>
                <a:cs typeface="Arial" panose="020B0604020202020204" pitchFamily="34" charset="0"/>
              </a:rPr>
              <a:t>Почему акцент делаю на слабые? Потому что сильные и так работают на вас, а вот слабым надо помочь и прокачать их. </a:t>
            </a:r>
          </a:p>
          <a:p>
            <a:pPr lvl="0">
              <a:lnSpc>
                <a:spcPct val="107000"/>
              </a:lnSpc>
              <a:spcAft>
                <a:spcPts val="800"/>
              </a:spcAft>
            </a:pPr>
            <a:r>
              <a:rPr lang="ru-RU" sz="1300" b="1" dirty="0">
                <a:solidFill>
                  <a:srgbClr val="222224"/>
                </a:solidFill>
                <a:latin typeface="Century Gothic" panose="020B0502020202020204" pitchFamily="34" charset="0"/>
                <a:cs typeface="Arial" panose="020B0604020202020204" pitchFamily="34" charset="0"/>
              </a:rPr>
              <a:t>МАРС В ТЕЛЬЦЕ</a:t>
            </a:r>
          </a:p>
          <a:p>
            <a:pPr lvl="0">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Марс в Тельце чувствует себя не в своей тарелке. Такие люди не очень любят проводить время в спортзале, но восхищаются красивыми телами. </a:t>
            </a:r>
            <a:r>
              <a:rPr lang="ru-RU" sz="1300" dirty="0" smtClean="0">
                <a:solidFill>
                  <a:srgbClr val="222224"/>
                </a:solidFill>
                <a:latin typeface="Century Gothic" panose="020B0502020202020204" pitchFamily="34" charset="0"/>
                <a:cs typeface="Arial" panose="020B0604020202020204" pitchFamily="34" charset="0"/>
              </a:rPr>
              <a:t>Лентяи </a:t>
            </a:r>
            <a:r>
              <a:rPr lang="ru-RU" sz="1300" dirty="0">
                <a:solidFill>
                  <a:srgbClr val="222224"/>
                </a:solidFill>
                <a:latin typeface="Century Gothic" panose="020B0502020202020204" pitchFamily="34" charset="0"/>
                <a:cs typeface="Arial" panose="020B0604020202020204" pitchFamily="34" charset="0"/>
              </a:rPr>
              <a:t>и созерцатели. Сложно пройти мимо дивана, когда нужно что-то делать</a:t>
            </a:r>
            <a:r>
              <a:rPr lang="ru-RU" sz="1300" dirty="0" smtClean="0">
                <a:solidFill>
                  <a:srgbClr val="222224"/>
                </a:solidFill>
                <a:latin typeface="Century Gothic" panose="020B0502020202020204" pitchFamily="34" charset="0"/>
                <a:cs typeface="Arial" panose="020B0604020202020204" pitchFamily="34" charset="0"/>
              </a:rPr>
              <a:t>. Вообще с действиями бывает напряг. Иногда эта энергия марса может перерасти в агрессию, если как раз таки долго лениться.</a:t>
            </a:r>
          </a:p>
          <a:p>
            <a:pPr lvl="0">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С </a:t>
            </a:r>
            <a:r>
              <a:rPr lang="ru-RU" sz="1300" dirty="0">
                <a:solidFill>
                  <a:srgbClr val="222224"/>
                </a:solidFill>
                <a:latin typeface="Century Gothic" panose="020B0502020202020204" pitchFamily="34" charset="0"/>
                <a:cs typeface="Arial" panose="020B0604020202020204" pitchFamily="34" charset="0"/>
              </a:rPr>
              <a:t>возрастом может появиться склонность к полноте. Так что, только сильное желание обладать красивым телом может заставить вас оторваться от тарелки, подняться с дивана и заняться спортом. Если вы "счастливый" обладатель ленивого Марса, это не значит, что на спорте нужно ставить крест. Просто вам нужна мотивация и цель, заставляющая заняться собой. При всей лени Марса в Тельце он наделяет вас выносливостью.</a:t>
            </a:r>
          </a:p>
          <a:p>
            <a:pPr lvl="0">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Главная проработка вашего Марса – это занятие </a:t>
            </a:r>
            <a:r>
              <a:rPr lang="ru-RU" sz="1300" dirty="0" err="1" smtClean="0">
                <a:solidFill>
                  <a:srgbClr val="222224"/>
                </a:solidFill>
                <a:latin typeface="Century Gothic" panose="020B0502020202020204" pitchFamily="34" charset="0"/>
                <a:cs typeface="Arial" panose="020B0604020202020204" pitchFamily="34" charset="0"/>
              </a:rPr>
              <a:t>физ.нагрузками</a:t>
            </a:r>
            <a:r>
              <a:rPr lang="ru-RU" sz="1300" dirty="0" smtClean="0">
                <a:solidFill>
                  <a:srgbClr val="222224"/>
                </a:solidFill>
                <a:latin typeface="Century Gothic" panose="020B0502020202020204" pitchFamily="34" charset="0"/>
                <a:cs typeface="Arial" panose="020B0604020202020204" pitchFamily="34" charset="0"/>
              </a:rPr>
              <a:t>, я понимаю, что с таким знаком тяжеловато себя заставить, но Марс – это планета спорта и тут прямая проработка. </a:t>
            </a:r>
          </a:p>
          <a:p>
            <a:pPr lvl="0">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Так как он стоит в 4 доме, можно заниматься в домашних условиях, брать онлайн-тренировки или будет важно, чтобы с тренером, в зале была домашняя обстановка. Хорошо ходить на занятия с личным тренером, чтобы он «</a:t>
            </a:r>
            <a:r>
              <a:rPr lang="ru-RU" sz="1300" dirty="0" err="1" smtClean="0">
                <a:solidFill>
                  <a:srgbClr val="222224"/>
                </a:solidFill>
                <a:latin typeface="Century Gothic" panose="020B0502020202020204" pitchFamily="34" charset="0"/>
                <a:cs typeface="Arial" panose="020B0604020202020204" pitchFamily="34" charset="0"/>
              </a:rPr>
              <a:t>подпинывал</a:t>
            </a:r>
            <a:r>
              <a:rPr lang="ru-RU" sz="1300" dirty="0" smtClean="0">
                <a:solidFill>
                  <a:srgbClr val="222224"/>
                </a:solidFill>
                <a:latin typeface="Century Gothic" panose="020B0502020202020204" pitchFamily="34" charset="0"/>
                <a:cs typeface="Arial" panose="020B0604020202020204" pitchFamily="34" charset="0"/>
              </a:rPr>
              <a:t>» вас, или брать с собой близких людей для поддержки. </a:t>
            </a:r>
            <a:endParaRPr lang="ru-RU" sz="1300" dirty="0">
              <a:solidFill>
                <a:srgbClr val="222224"/>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686024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그룹 226">
            <a:extLst>
              <a:ext uri="{FF2B5EF4-FFF2-40B4-BE49-F238E27FC236}">
                <a16:creationId xmlns:a16="http://schemas.microsoft.com/office/drawing/2014/main" xmlns="" id="{4991DF6C-5078-4225-9BC1-1DE856701C6D}"/>
              </a:ext>
            </a:extLst>
          </p:cNvPr>
          <p:cNvGrpSpPr/>
          <p:nvPr/>
        </p:nvGrpSpPr>
        <p:grpSpPr>
          <a:xfrm>
            <a:off x="142967" y="4078821"/>
            <a:ext cx="2426488" cy="2426482"/>
            <a:chOff x="2759669" y="5564600"/>
            <a:chExt cx="392240" cy="392239"/>
          </a:xfrm>
          <a:solidFill>
            <a:srgbClr val="E9AFAF"/>
          </a:solidFill>
        </p:grpSpPr>
        <p:sp>
          <p:nvSpPr>
            <p:cNvPr id="7" name="자유형: 도형 227">
              <a:extLst>
                <a:ext uri="{FF2B5EF4-FFF2-40B4-BE49-F238E27FC236}">
                  <a16:creationId xmlns:a16="http://schemas.microsoft.com/office/drawing/2014/main" xmlns="" id="{6F6106D2-84B6-473C-B145-6AA692B4EE35}"/>
                </a:ext>
              </a:extLst>
            </p:cNvPr>
            <p:cNvSpPr/>
            <p:nvPr/>
          </p:nvSpPr>
          <p:spPr>
            <a:xfrm>
              <a:off x="2827297" y="5664041"/>
              <a:ext cx="257175" cy="228600"/>
            </a:xfrm>
            <a:custGeom>
              <a:avLst/>
              <a:gdLst>
                <a:gd name="connsiteX0" fmla="*/ 185452 w 257175"/>
                <a:gd name="connsiteY0" fmla="*/ 7144 h 228600"/>
                <a:gd name="connsiteX1" fmla="*/ 129730 w 257175"/>
                <a:gd name="connsiteY1" fmla="*/ 41243 h 228600"/>
                <a:gd name="connsiteX2" fmla="*/ 74009 w 257175"/>
                <a:gd name="connsiteY2" fmla="*/ 7144 h 228600"/>
                <a:gd name="connsiteX3" fmla="*/ 7144 w 257175"/>
                <a:gd name="connsiteY3" fmla="*/ 81153 h 228600"/>
                <a:gd name="connsiteX4" fmla="*/ 122301 w 257175"/>
                <a:gd name="connsiteY4" fmla="*/ 227171 h 228600"/>
                <a:gd name="connsiteX5" fmla="*/ 129730 w 257175"/>
                <a:gd name="connsiteY5" fmla="*/ 230029 h 228600"/>
                <a:gd name="connsiteX6" fmla="*/ 137160 w 257175"/>
                <a:gd name="connsiteY6" fmla="*/ 227171 h 228600"/>
                <a:gd name="connsiteX7" fmla="*/ 252317 w 257175"/>
                <a:gd name="connsiteY7" fmla="*/ 81153 h 228600"/>
                <a:gd name="connsiteX8" fmla="*/ 185452 w 257175"/>
                <a:gd name="connsiteY8" fmla="*/ 714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28600">
                  <a:moveTo>
                    <a:pt x="185452" y="7144"/>
                  </a:moveTo>
                  <a:cubicBezTo>
                    <a:pt x="156877" y="7144"/>
                    <a:pt x="139541" y="25241"/>
                    <a:pt x="129730" y="41243"/>
                  </a:cubicBezTo>
                  <a:cubicBezTo>
                    <a:pt x="119920" y="25146"/>
                    <a:pt x="102584" y="7144"/>
                    <a:pt x="74009" y="7144"/>
                  </a:cubicBezTo>
                  <a:cubicBezTo>
                    <a:pt x="35909" y="7144"/>
                    <a:pt x="7144" y="38957"/>
                    <a:pt x="7144" y="81153"/>
                  </a:cubicBezTo>
                  <a:cubicBezTo>
                    <a:pt x="7144" y="134969"/>
                    <a:pt x="59150" y="170402"/>
                    <a:pt x="122301" y="227171"/>
                  </a:cubicBezTo>
                  <a:cubicBezTo>
                    <a:pt x="124396" y="229076"/>
                    <a:pt x="127063" y="230029"/>
                    <a:pt x="129730" y="230029"/>
                  </a:cubicBezTo>
                  <a:cubicBezTo>
                    <a:pt x="132397" y="230029"/>
                    <a:pt x="135064" y="229076"/>
                    <a:pt x="137160" y="227171"/>
                  </a:cubicBezTo>
                  <a:cubicBezTo>
                    <a:pt x="202406" y="168402"/>
                    <a:pt x="252317" y="134683"/>
                    <a:pt x="252317" y="81153"/>
                  </a:cubicBezTo>
                  <a:cubicBezTo>
                    <a:pt x="252317" y="38957"/>
                    <a:pt x="223552" y="7144"/>
                    <a:pt x="185452" y="7144"/>
                  </a:cubicBezTo>
                  <a:close/>
                </a:path>
              </a:pathLst>
            </a:custGeom>
            <a:grpFill/>
            <a:ln w="9525" cap="flat">
              <a:noFill/>
              <a:prstDash val="solid"/>
              <a:miter/>
            </a:ln>
          </p:spPr>
          <p:txBody>
            <a:bodyPr rtlCol="0" anchor="ctr"/>
            <a:lstStyle/>
            <a:p>
              <a:endParaRPr lang="ko-KR" altLang="en-US"/>
            </a:p>
          </p:txBody>
        </p:sp>
        <p:sp>
          <p:nvSpPr>
            <p:cNvPr id="8" name="자유형: 도형 228">
              <a:extLst>
                <a:ext uri="{FF2B5EF4-FFF2-40B4-BE49-F238E27FC236}">
                  <a16:creationId xmlns:a16="http://schemas.microsoft.com/office/drawing/2014/main" xmlns="" id="{49BB8665-2B58-4C3F-BB3A-5587BCFBB3E8}"/>
                </a:ext>
              </a:extLst>
            </p:cNvPr>
            <p:cNvSpPr/>
            <p:nvPr/>
          </p:nvSpPr>
          <p:spPr>
            <a:xfrm>
              <a:off x="3094759" y="5743670"/>
              <a:ext cx="57150" cy="28575"/>
            </a:xfrm>
            <a:custGeom>
              <a:avLst/>
              <a:gdLst>
                <a:gd name="connsiteX0" fmla="*/ 41339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9 w 57150"/>
                <a:gd name="connsiteY4" fmla="*/ 29432 h 28575"/>
                <a:gd name="connsiteX5" fmla="*/ 52483 w 57150"/>
                <a:gd name="connsiteY5" fmla="*/ 18288 h 28575"/>
                <a:gd name="connsiteX6" fmla="*/ 41339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9" y="7144"/>
                  </a:moveTo>
                  <a:lnTo>
                    <a:pt x="18288" y="7144"/>
                  </a:lnTo>
                  <a:cubicBezTo>
                    <a:pt x="12097" y="7144"/>
                    <a:pt x="7144" y="12097"/>
                    <a:pt x="7144" y="18288"/>
                  </a:cubicBezTo>
                  <a:cubicBezTo>
                    <a:pt x="7144" y="24479"/>
                    <a:pt x="12097" y="29432"/>
                    <a:pt x="18288" y="29432"/>
                  </a:cubicBezTo>
                  <a:lnTo>
                    <a:pt x="41339" y="29432"/>
                  </a:lnTo>
                  <a:cubicBezTo>
                    <a:pt x="47530" y="29432"/>
                    <a:pt x="52483" y="24479"/>
                    <a:pt x="52483" y="18288"/>
                  </a:cubicBezTo>
                  <a:cubicBezTo>
                    <a:pt x="52483" y="12097"/>
                    <a:pt x="47435" y="7144"/>
                    <a:pt x="41339" y="7144"/>
                  </a:cubicBezTo>
                  <a:close/>
                </a:path>
              </a:pathLst>
            </a:custGeom>
            <a:grpFill/>
            <a:ln w="9525" cap="flat">
              <a:noFill/>
              <a:prstDash val="solid"/>
              <a:miter/>
            </a:ln>
          </p:spPr>
          <p:txBody>
            <a:bodyPr rtlCol="0" anchor="ctr"/>
            <a:lstStyle/>
            <a:p>
              <a:endParaRPr lang="ko-KR" altLang="en-US"/>
            </a:p>
          </p:txBody>
        </p:sp>
        <p:sp>
          <p:nvSpPr>
            <p:cNvPr id="9" name="자유형: 도형 229">
              <a:extLst>
                <a:ext uri="{FF2B5EF4-FFF2-40B4-BE49-F238E27FC236}">
                  <a16:creationId xmlns:a16="http://schemas.microsoft.com/office/drawing/2014/main" xmlns="" id="{6CD6BBBF-F554-46D5-A568-C78B648EFC05}"/>
                </a:ext>
              </a:extLst>
            </p:cNvPr>
            <p:cNvSpPr/>
            <p:nvPr/>
          </p:nvSpPr>
          <p:spPr>
            <a:xfrm>
              <a:off x="2759669" y="5743670"/>
              <a:ext cx="57150" cy="28575"/>
            </a:xfrm>
            <a:custGeom>
              <a:avLst/>
              <a:gdLst>
                <a:gd name="connsiteX0" fmla="*/ 41338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8 w 57150"/>
                <a:gd name="connsiteY4" fmla="*/ 29432 h 28575"/>
                <a:gd name="connsiteX5" fmla="*/ 52483 w 57150"/>
                <a:gd name="connsiteY5" fmla="*/ 18288 h 28575"/>
                <a:gd name="connsiteX6" fmla="*/ 41338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8" y="7144"/>
                  </a:moveTo>
                  <a:lnTo>
                    <a:pt x="18288" y="7144"/>
                  </a:lnTo>
                  <a:cubicBezTo>
                    <a:pt x="12097" y="7144"/>
                    <a:pt x="7144" y="12097"/>
                    <a:pt x="7144" y="18288"/>
                  </a:cubicBezTo>
                  <a:cubicBezTo>
                    <a:pt x="7144" y="24479"/>
                    <a:pt x="12097" y="29432"/>
                    <a:pt x="18288" y="29432"/>
                  </a:cubicBezTo>
                  <a:lnTo>
                    <a:pt x="41338" y="29432"/>
                  </a:lnTo>
                  <a:cubicBezTo>
                    <a:pt x="47530" y="29432"/>
                    <a:pt x="52483" y="24479"/>
                    <a:pt x="52483" y="18288"/>
                  </a:cubicBezTo>
                  <a:cubicBezTo>
                    <a:pt x="52483" y="12097"/>
                    <a:pt x="47434" y="7144"/>
                    <a:pt x="41338" y="7144"/>
                  </a:cubicBezTo>
                  <a:close/>
                </a:path>
              </a:pathLst>
            </a:custGeom>
            <a:grpFill/>
            <a:ln w="9525" cap="flat">
              <a:noFill/>
              <a:prstDash val="solid"/>
              <a:miter/>
            </a:ln>
          </p:spPr>
          <p:txBody>
            <a:bodyPr rtlCol="0" anchor="ctr"/>
            <a:lstStyle/>
            <a:p>
              <a:endParaRPr lang="ko-KR" altLang="en-US"/>
            </a:p>
          </p:txBody>
        </p:sp>
        <p:sp>
          <p:nvSpPr>
            <p:cNvPr id="10" name="자유형: 도형 230">
              <a:extLst>
                <a:ext uri="{FF2B5EF4-FFF2-40B4-BE49-F238E27FC236}">
                  <a16:creationId xmlns:a16="http://schemas.microsoft.com/office/drawing/2014/main" xmlns="" id="{51B3404E-75A6-46FD-89E7-6430A3A4D1FA}"/>
                </a:ext>
              </a:extLst>
            </p:cNvPr>
            <p:cNvSpPr/>
            <p:nvPr/>
          </p:nvSpPr>
          <p:spPr>
            <a:xfrm>
              <a:off x="3049086" y="5617583"/>
              <a:ext cx="47625" cy="47625"/>
            </a:xfrm>
            <a:custGeom>
              <a:avLst/>
              <a:gdLst>
                <a:gd name="connsiteX0" fmla="*/ 26146 w 47625"/>
                <a:gd name="connsiteY0" fmla="*/ 10358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8 h 47625"/>
                <a:gd name="connsiteX6" fmla="*/ 26146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8"/>
                  </a:moveTo>
                  <a:lnTo>
                    <a:pt x="10430" y="26075"/>
                  </a:lnTo>
                  <a:cubicBezTo>
                    <a:pt x="6048" y="30456"/>
                    <a:pt x="6048" y="37505"/>
                    <a:pt x="10430" y="41791"/>
                  </a:cubicBezTo>
                  <a:cubicBezTo>
                    <a:pt x="14811" y="46172"/>
                    <a:pt x="21860" y="46172"/>
                    <a:pt x="26146" y="41791"/>
                  </a:cubicBezTo>
                  <a:lnTo>
                    <a:pt x="41862" y="26075"/>
                  </a:lnTo>
                  <a:cubicBezTo>
                    <a:pt x="46244" y="21693"/>
                    <a:pt x="46244" y="14645"/>
                    <a:pt x="41862" y="10358"/>
                  </a:cubicBezTo>
                  <a:cubicBezTo>
                    <a:pt x="37576" y="6072"/>
                    <a:pt x="30528" y="6072"/>
                    <a:pt x="26146" y="10358"/>
                  </a:cubicBezTo>
                  <a:close/>
                </a:path>
              </a:pathLst>
            </a:custGeom>
            <a:grpFill/>
            <a:ln w="9525" cap="flat">
              <a:noFill/>
              <a:prstDash val="solid"/>
              <a:miter/>
            </a:ln>
          </p:spPr>
          <p:txBody>
            <a:bodyPr rtlCol="0" anchor="ctr"/>
            <a:lstStyle/>
            <a:p>
              <a:endParaRPr lang="ko-KR" altLang="en-US"/>
            </a:p>
          </p:txBody>
        </p:sp>
        <p:sp>
          <p:nvSpPr>
            <p:cNvPr id="11" name="자유형: 도형 231">
              <a:extLst>
                <a:ext uri="{FF2B5EF4-FFF2-40B4-BE49-F238E27FC236}">
                  <a16:creationId xmlns:a16="http://schemas.microsoft.com/office/drawing/2014/main" xmlns="" id="{062BE6D3-4BDE-44D5-A00E-4AA8BC93848B}"/>
                </a:ext>
              </a:extLst>
            </p:cNvPr>
            <p:cNvSpPr/>
            <p:nvPr/>
          </p:nvSpPr>
          <p:spPr>
            <a:xfrm>
              <a:off x="2812676" y="5853993"/>
              <a:ext cx="47625" cy="47625"/>
            </a:xfrm>
            <a:custGeom>
              <a:avLst/>
              <a:gdLst>
                <a:gd name="connsiteX0" fmla="*/ 26146 w 47625"/>
                <a:gd name="connsiteY0" fmla="*/ 10359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9 h 47625"/>
                <a:gd name="connsiteX6" fmla="*/ 26146 w 47625"/>
                <a:gd name="connsiteY6" fmla="*/ 1035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9"/>
                  </a:moveTo>
                  <a:lnTo>
                    <a:pt x="10430" y="26075"/>
                  </a:lnTo>
                  <a:cubicBezTo>
                    <a:pt x="6048" y="30456"/>
                    <a:pt x="6048" y="37505"/>
                    <a:pt x="10430" y="41791"/>
                  </a:cubicBezTo>
                  <a:cubicBezTo>
                    <a:pt x="14811" y="46077"/>
                    <a:pt x="21860" y="46173"/>
                    <a:pt x="26146" y="41791"/>
                  </a:cubicBezTo>
                  <a:lnTo>
                    <a:pt x="41862" y="26075"/>
                  </a:lnTo>
                  <a:cubicBezTo>
                    <a:pt x="46244" y="21693"/>
                    <a:pt x="46244" y="14645"/>
                    <a:pt x="41862" y="10359"/>
                  </a:cubicBezTo>
                  <a:cubicBezTo>
                    <a:pt x="37576" y="6072"/>
                    <a:pt x="30528" y="6072"/>
                    <a:pt x="26146" y="10359"/>
                  </a:cubicBezTo>
                  <a:close/>
                </a:path>
              </a:pathLst>
            </a:custGeom>
            <a:grpFill/>
            <a:ln w="9525" cap="flat">
              <a:noFill/>
              <a:prstDash val="solid"/>
              <a:miter/>
            </a:ln>
          </p:spPr>
          <p:txBody>
            <a:bodyPr rtlCol="0" anchor="ctr"/>
            <a:lstStyle/>
            <a:p>
              <a:endParaRPr lang="ko-KR" altLang="en-US"/>
            </a:p>
          </p:txBody>
        </p:sp>
        <p:sp>
          <p:nvSpPr>
            <p:cNvPr id="12" name="자유형: 도형 232">
              <a:extLst>
                <a:ext uri="{FF2B5EF4-FFF2-40B4-BE49-F238E27FC236}">
                  <a16:creationId xmlns:a16="http://schemas.microsoft.com/office/drawing/2014/main" xmlns="" id="{02E48088-9EA1-4331-ABE5-BB5CC8196C87}"/>
                </a:ext>
              </a:extLst>
            </p:cNvPr>
            <p:cNvSpPr/>
            <p:nvPr/>
          </p:nvSpPr>
          <p:spPr>
            <a:xfrm>
              <a:off x="2812581" y="5617583"/>
              <a:ext cx="47625" cy="47625"/>
            </a:xfrm>
            <a:custGeom>
              <a:avLst/>
              <a:gdLst>
                <a:gd name="connsiteX0" fmla="*/ 10430 w 47625"/>
                <a:gd name="connsiteY0" fmla="*/ 10358 h 47625"/>
                <a:gd name="connsiteX1" fmla="*/ 10430 w 47625"/>
                <a:gd name="connsiteY1" fmla="*/ 26075 h 47625"/>
                <a:gd name="connsiteX2" fmla="*/ 26146 w 47625"/>
                <a:gd name="connsiteY2" fmla="*/ 41791 h 47625"/>
                <a:gd name="connsiteX3" fmla="*/ 41862 w 47625"/>
                <a:gd name="connsiteY3" fmla="*/ 41791 h 47625"/>
                <a:gd name="connsiteX4" fmla="*/ 41862 w 47625"/>
                <a:gd name="connsiteY4" fmla="*/ 26075 h 47625"/>
                <a:gd name="connsiteX5" fmla="*/ 26146 w 47625"/>
                <a:gd name="connsiteY5" fmla="*/ 10358 h 47625"/>
                <a:gd name="connsiteX6" fmla="*/ 10430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10430" y="10358"/>
                  </a:moveTo>
                  <a:cubicBezTo>
                    <a:pt x="6048" y="14740"/>
                    <a:pt x="6048" y="21788"/>
                    <a:pt x="10430" y="26075"/>
                  </a:cubicBezTo>
                  <a:lnTo>
                    <a:pt x="26146" y="41791"/>
                  </a:lnTo>
                  <a:cubicBezTo>
                    <a:pt x="30528" y="46172"/>
                    <a:pt x="37576" y="46172"/>
                    <a:pt x="41862" y="41791"/>
                  </a:cubicBezTo>
                  <a:cubicBezTo>
                    <a:pt x="46244" y="37410"/>
                    <a:pt x="46244" y="30361"/>
                    <a:pt x="41862" y="26075"/>
                  </a:cubicBezTo>
                  <a:lnTo>
                    <a:pt x="26146" y="10358"/>
                  </a:lnTo>
                  <a:cubicBezTo>
                    <a:pt x="21860" y="6072"/>
                    <a:pt x="14811" y="6072"/>
                    <a:pt x="10430" y="10358"/>
                  </a:cubicBezTo>
                  <a:close/>
                </a:path>
              </a:pathLst>
            </a:custGeom>
            <a:grpFill/>
            <a:ln w="9525" cap="flat">
              <a:noFill/>
              <a:prstDash val="solid"/>
              <a:miter/>
            </a:ln>
          </p:spPr>
          <p:txBody>
            <a:bodyPr rtlCol="0" anchor="ctr"/>
            <a:lstStyle/>
            <a:p>
              <a:endParaRPr lang="ko-KR" altLang="en-US"/>
            </a:p>
          </p:txBody>
        </p:sp>
        <p:sp>
          <p:nvSpPr>
            <p:cNvPr id="13" name="자유형: 도형 233">
              <a:extLst>
                <a:ext uri="{FF2B5EF4-FFF2-40B4-BE49-F238E27FC236}">
                  <a16:creationId xmlns:a16="http://schemas.microsoft.com/office/drawing/2014/main" xmlns="" id="{44ED614E-B8D9-4690-922A-A8F5D970B9C6}"/>
                </a:ext>
              </a:extLst>
            </p:cNvPr>
            <p:cNvSpPr/>
            <p:nvPr/>
          </p:nvSpPr>
          <p:spPr>
            <a:xfrm>
              <a:off x="3049086" y="5853921"/>
              <a:ext cx="47625" cy="47625"/>
            </a:xfrm>
            <a:custGeom>
              <a:avLst/>
              <a:gdLst>
                <a:gd name="connsiteX0" fmla="*/ 26146 w 47625"/>
                <a:gd name="connsiteY0" fmla="*/ 10430 h 47625"/>
                <a:gd name="connsiteX1" fmla="*/ 10430 w 47625"/>
                <a:gd name="connsiteY1" fmla="*/ 10430 h 47625"/>
                <a:gd name="connsiteX2" fmla="*/ 10430 w 47625"/>
                <a:gd name="connsiteY2" fmla="*/ 26147 h 47625"/>
                <a:gd name="connsiteX3" fmla="*/ 26146 w 47625"/>
                <a:gd name="connsiteY3" fmla="*/ 41862 h 47625"/>
                <a:gd name="connsiteX4" fmla="*/ 41862 w 47625"/>
                <a:gd name="connsiteY4" fmla="*/ 41862 h 47625"/>
                <a:gd name="connsiteX5" fmla="*/ 41862 w 47625"/>
                <a:gd name="connsiteY5" fmla="*/ 26147 h 47625"/>
                <a:gd name="connsiteX6" fmla="*/ 26146 w 47625"/>
                <a:gd name="connsiteY6" fmla="*/ 1043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430"/>
                  </a:moveTo>
                  <a:cubicBezTo>
                    <a:pt x="21765" y="6048"/>
                    <a:pt x="14716" y="6048"/>
                    <a:pt x="10430" y="10430"/>
                  </a:cubicBezTo>
                  <a:cubicBezTo>
                    <a:pt x="6048" y="14812"/>
                    <a:pt x="6048" y="21860"/>
                    <a:pt x="10430" y="26147"/>
                  </a:cubicBezTo>
                  <a:lnTo>
                    <a:pt x="26146" y="41862"/>
                  </a:lnTo>
                  <a:cubicBezTo>
                    <a:pt x="30528" y="46244"/>
                    <a:pt x="37576" y="46244"/>
                    <a:pt x="41862" y="41862"/>
                  </a:cubicBezTo>
                  <a:cubicBezTo>
                    <a:pt x="46244" y="37481"/>
                    <a:pt x="46244" y="30433"/>
                    <a:pt x="41862" y="26147"/>
                  </a:cubicBezTo>
                  <a:lnTo>
                    <a:pt x="26146" y="10430"/>
                  </a:lnTo>
                  <a:close/>
                </a:path>
              </a:pathLst>
            </a:custGeom>
            <a:grpFill/>
            <a:ln w="9525" cap="flat">
              <a:noFill/>
              <a:prstDash val="solid"/>
              <a:miter/>
            </a:ln>
          </p:spPr>
          <p:txBody>
            <a:bodyPr rtlCol="0" anchor="ctr"/>
            <a:lstStyle/>
            <a:p>
              <a:endParaRPr lang="ko-KR" altLang="en-US"/>
            </a:p>
          </p:txBody>
        </p:sp>
        <p:sp>
          <p:nvSpPr>
            <p:cNvPr id="14" name="자유형: 도형 234">
              <a:extLst>
                <a:ext uri="{FF2B5EF4-FFF2-40B4-BE49-F238E27FC236}">
                  <a16:creationId xmlns:a16="http://schemas.microsoft.com/office/drawing/2014/main" xmlns="" id="{D5DBF112-04E2-4C8B-B255-060F9F139DF2}"/>
                </a:ext>
              </a:extLst>
            </p:cNvPr>
            <p:cNvSpPr/>
            <p:nvPr/>
          </p:nvSpPr>
          <p:spPr>
            <a:xfrm>
              <a:off x="2938739" y="5564600"/>
              <a:ext cx="28575" cy="57150"/>
            </a:xfrm>
            <a:custGeom>
              <a:avLst/>
              <a:gdLst>
                <a:gd name="connsiteX0" fmla="*/ 29432 w 28575"/>
                <a:gd name="connsiteY0" fmla="*/ 41338 h 57150"/>
                <a:gd name="connsiteX1" fmla="*/ 29432 w 28575"/>
                <a:gd name="connsiteY1" fmla="*/ 18288 h 57150"/>
                <a:gd name="connsiteX2" fmla="*/ 18288 w 28575"/>
                <a:gd name="connsiteY2" fmla="*/ 7144 h 57150"/>
                <a:gd name="connsiteX3" fmla="*/ 7144 w 28575"/>
                <a:gd name="connsiteY3" fmla="*/ 18288 h 57150"/>
                <a:gd name="connsiteX4" fmla="*/ 7144 w 28575"/>
                <a:gd name="connsiteY4" fmla="*/ 41338 h 57150"/>
                <a:gd name="connsiteX5" fmla="*/ 18288 w 28575"/>
                <a:gd name="connsiteY5" fmla="*/ 52483 h 57150"/>
                <a:gd name="connsiteX6" fmla="*/ 29432 w 28575"/>
                <a:gd name="connsiteY6" fmla="*/ 4133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29432" y="41338"/>
                  </a:moveTo>
                  <a:lnTo>
                    <a:pt x="29432" y="18288"/>
                  </a:lnTo>
                  <a:cubicBezTo>
                    <a:pt x="29432" y="12097"/>
                    <a:pt x="24479" y="7144"/>
                    <a:pt x="18288" y="7144"/>
                  </a:cubicBezTo>
                  <a:cubicBezTo>
                    <a:pt x="12097" y="7144"/>
                    <a:pt x="7144" y="12097"/>
                    <a:pt x="7144" y="18288"/>
                  </a:cubicBezTo>
                  <a:lnTo>
                    <a:pt x="7144" y="41338"/>
                  </a:lnTo>
                  <a:cubicBezTo>
                    <a:pt x="7144" y="47530"/>
                    <a:pt x="12097" y="52483"/>
                    <a:pt x="18288" y="52483"/>
                  </a:cubicBezTo>
                  <a:cubicBezTo>
                    <a:pt x="24479" y="52483"/>
                    <a:pt x="29432" y="47435"/>
                    <a:pt x="29432" y="41338"/>
                  </a:cubicBezTo>
                  <a:close/>
                </a:path>
              </a:pathLst>
            </a:custGeom>
            <a:grpFill/>
            <a:ln w="9525" cap="flat">
              <a:noFill/>
              <a:prstDash val="solid"/>
              <a:miter/>
            </a:ln>
          </p:spPr>
          <p:txBody>
            <a:bodyPr rtlCol="0" anchor="ctr"/>
            <a:lstStyle/>
            <a:p>
              <a:endParaRPr lang="ko-KR" altLang="en-US"/>
            </a:p>
          </p:txBody>
        </p:sp>
        <p:sp>
          <p:nvSpPr>
            <p:cNvPr id="15" name="자유형: 도형 235">
              <a:extLst>
                <a:ext uri="{FF2B5EF4-FFF2-40B4-BE49-F238E27FC236}">
                  <a16:creationId xmlns:a16="http://schemas.microsoft.com/office/drawing/2014/main" xmlns="" id="{89927130-95EB-474B-BB1F-8BCAF4C2C770}"/>
                </a:ext>
              </a:extLst>
            </p:cNvPr>
            <p:cNvSpPr/>
            <p:nvPr/>
          </p:nvSpPr>
          <p:spPr>
            <a:xfrm>
              <a:off x="2938739" y="5899689"/>
              <a:ext cx="28575" cy="57150"/>
            </a:xfrm>
            <a:custGeom>
              <a:avLst/>
              <a:gdLst>
                <a:gd name="connsiteX0" fmla="*/ 18288 w 28575"/>
                <a:gd name="connsiteY0" fmla="*/ 7144 h 57150"/>
                <a:gd name="connsiteX1" fmla="*/ 7144 w 28575"/>
                <a:gd name="connsiteY1" fmla="*/ 18288 h 57150"/>
                <a:gd name="connsiteX2" fmla="*/ 7144 w 28575"/>
                <a:gd name="connsiteY2" fmla="*/ 41338 h 57150"/>
                <a:gd name="connsiteX3" fmla="*/ 18288 w 28575"/>
                <a:gd name="connsiteY3" fmla="*/ 52483 h 57150"/>
                <a:gd name="connsiteX4" fmla="*/ 29432 w 28575"/>
                <a:gd name="connsiteY4" fmla="*/ 41338 h 57150"/>
                <a:gd name="connsiteX5" fmla="*/ 29432 w 28575"/>
                <a:gd name="connsiteY5" fmla="*/ 18288 h 57150"/>
                <a:gd name="connsiteX6" fmla="*/ 18288 w 28575"/>
                <a:gd name="connsiteY6" fmla="*/ 71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18288" y="7144"/>
                  </a:moveTo>
                  <a:cubicBezTo>
                    <a:pt x="12097" y="7144"/>
                    <a:pt x="7144" y="12096"/>
                    <a:pt x="7144" y="18288"/>
                  </a:cubicBezTo>
                  <a:lnTo>
                    <a:pt x="7144" y="41338"/>
                  </a:lnTo>
                  <a:cubicBezTo>
                    <a:pt x="7144" y="47530"/>
                    <a:pt x="12097" y="52483"/>
                    <a:pt x="18288" y="52483"/>
                  </a:cubicBezTo>
                  <a:cubicBezTo>
                    <a:pt x="24479" y="52483"/>
                    <a:pt x="29432" y="47530"/>
                    <a:pt x="29432" y="41338"/>
                  </a:cubicBezTo>
                  <a:lnTo>
                    <a:pt x="29432" y="18288"/>
                  </a:lnTo>
                  <a:cubicBezTo>
                    <a:pt x="29432" y="12096"/>
                    <a:pt x="24479" y="7144"/>
                    <a:pt x="18288" y="7144"/>
                  </a:cubicBezTo>
                  <a:close/>
                </a:path>
              </a:pathLst>
            </a:custGeom>
            <a:grpFill/>
            <a:ln w="9525" cap="flat">
              <a:noFill/>
              <a:prstDash val="solid"/>
              <a:miter/>
            </a:ln>
          </p:spPr>
          <p:txBody>
            <a:bodyPr rtlCol="0" anchor="ctr"/>
            <a:lstStyle/>
            <a:p>
              <a:endParaRPr lang="ko-KR" altLang="en-US"/>
            </a:p>
          </p:txBody>
        </p:sp>
      </p:grpSp>
      <p:sp>
        <p:nvSpPr>
          <p:cNvPr id="3" name="직사각형 2">
            <a:extLst>
              <a:ext uri="{FF2B5EF4-FFF2-40B4-BE49-F238E27FC236}">
                <a16:creationId xmlns:a16="http://schemas.microsoft.com/office/drawing/2014/main" xmlns="" id="{BB15CCBE-8E81-4DAC-9DE5-9972BD84D19D}"/>
              </a:ext>
            </a:extLst>
          </p:cNvPr>
          <p:cNvSpPr/>
          <p:nvPr/>
        </p:nvSpPr>
        <p:spPr>
          <a:xfrm>
            <a:off x="958851" y="553333"/>
            <a:ext cx="1466849" cy="830997"/>
          </a:xfrm>
          <a:prstGeom prst="rect">
            <a:avLst/>
          </a:prstGeom>
        </p:spPr>
        <p:txBody>
          <a:bodyPr wrap="square" anchor="t" anchorCtr="0">
            <a:spAutoFit/>
          </a:bodyPr>
          <a:lstStyle/>
          <a:p>
            <a:r>
              <a:rPr lang="ru-RU" altLang="ko-KR" sz="4800" dirty="0" smtClean="0">
                <a:solidFill>
                  <a:srgbClr val="222224"/>
                </a:solidFill>
                <a:latin typeface="+mj-lt"/>
              </a:rPr>
              <a:t>08</a:t>
            </a:r>
            <a:r>
              <a:rPr lang="en-US" altLang="ko-KR" sz="4800" dirty="0" smtClean="0">
                <a:solidFill>
                  <a:srgbClr val="222224"/>
                </a:solidFill>
                <a:latin typeface="+mj-lt"/>
              </a:rPr>
              <a:t>.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xmlns="" id="{8771F9A7-077A-4F1C-900B-E62BC824CAFB}"/>
              </a:ext>
            </a:extLst>
          </p:cNvPr>
          <p:cNvSpPr/>
          <p:nvPr/>
        </p:nvSpPr>
        <p:spPr>
          <a:xfrm>
            <a:off x="2152651" y="518497"/>
            <a:ext cx="7121978" cy="830997"/>
          </a:xfrm>
          <a:prstGeom prst="rect">
            <a:avLst/>
          </a:prstGeom>
        </p:spPr>
        <p:txBody>
          <a:bodyPr wrap="square" anchor="t" anchorCtr="0">
            <a:spAutoFit/>
          </a:bodyPr>
          <a:lstStyle/>
          <a:p>
            <a:r>
              <a:rPr lang="ru-RU" altLang="ko-KR" sz="4800" dirty="0" smtClean="0">
                <a:solidFill>
                  <a:srgbClr val="222224"/>
                </a:solidFill>
                <a:latin typeface="Century Gothic" panose="020B0502020202020204" pitchFamily="34" charset="0"/>
              </a:rPr>
              <a:t>СИЛЬНЫЕ СТОРОНЫ</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DC48C1ED-2F79-4968-83FF-7DC67BCC00AC}"/>
              </a:ext>
            </a:extLst>
          </p:cNvPr>
          <p:cNvSpPr txBox="1"/>
          <p:nvPr/>
        </p:nvSpPr>
        <p:spPr>
          <a:xfrm>
            <a:off x="958851" y="1255995"/>
            <a:ext cx="7451725" cy="561692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spcAft>
                <a:spcPts val="800"/>
              </a:spcAft>
            </a:pPr>
            <a:r>
              <a:rPr lang="ru-RU" sz="1300" dirty="0">
                <a:latin typeface="Century Gothic" panose="020B0502020202020204" pitchFamily="34" charset="0"/>
                <a:ea typeface="Calibri" panose="020F0502020204030204" pitchFamily="34" charset="0"/>
                <a:cs typeface="Times New Roman" panose="02020603050405020304" pitchFamily="18" charset="0"/>
              </a:rPr>
              <a:t>Партнер должен проявить инициативу, брак через другого человека, партнер уже в партнерских отношениях – деловые отношения, конкурент или уже в браке.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​Ищите </a:t>
            </a:r>
            <a:r>
              <a:rPr lang="ru-RU" sz="1300" dirty="0">
                <a:latin typeface="Century Gothic" panose="020B0502020202020204" pitchFamily="34" charset="0"/>
                <a:ea typeface="Calibri" panose="020F0502020204030204" pitchFamily="34" charset="0"/>
                <a:cs typeface="Times New Roman" panose="02020603050405020304" pitchFamily="18" charset="0"/>
              </a:rPr>
              <a:t>хозяйственного, обеспеченного, терпеливого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мужчину. Желательно</a:t>
            </a:r>
            <a:r>
              <a:rPr lang="ru-RU" sz="1300" dirty="0">
                <a:latin typeface="Century Gothic" panose="020B0502020202020204" pitchFamily="34" charset="0"/>
                <a:ea typeface="Calibri" panose="020F0502020204030204" pitchFamily="34" charset="0"/>
                <a:cs typeface="Times New Roman" panose="02020603050405020304" pitchFamily="18" charset="0"/>
              </a:rPr>
              <a:t>, чтобы он был спокойным, стойким и немного упрямым</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a:t>
            </a:r>
            <a:r>
              <a:rPr lang="ru-RU" sz="1300" dirty="0">
                <a:latin typeface="Century Gothic" panose="020B0502020202020204" pitchFamily="34" charset="0"/>
                <a:ea typeface="Calibri" panose="020F0502020204030204" pitchFamily="34" charset="0"/>
                <a:cs typeface="Times New Roman" panose="02020603050405020304" pitchFamily="18" charset="0"/>
              </a:rPr>
              <a:t>При этом умного, любознательного мужчину с чувством юмора,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который </a:t>
            </a:r>
            <a:r>
              <a:rPr lang="ru-RU" sz="1300" dirty="0">
                <a:latin typeface="Century Gothic" panose="020B0502020202020204" pitchFamily="34" charset="0"/>
                <a:ea typeface="Calibri" panose="020F0502020204030204" pitchFamily="34" charset="0"/>
                <a:cs typeface="Times New Roman" panose="02020603050405020304" pitchFamily="18" charset="0"/>
              </a:rPr>
              <a:t>будет наполнять вашу жизнь разнообразием и интересными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историями</a:t>
            </a:r>
            <a:r>
              <a:rPr lang="ru-RU" sz="1300" dirty="0">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Много указаний, что официальный брак у вас будет и по любви. </a:t>
            </a:r>
            <a:endParaRPr lang="ru-RU" sz="1300" dirty="0">
              <a:latin typeface="Century Gothic" panose="020B0502020202020204" pitchFamily="34" charset="0"/>
              <a:ea typeface="Calibri" panose="020F0502020204030204" pitchFamily="34" charset="0"/>
              <a:cs typeface="Times New Roman" panose="02020603050405020304" pitchFamily="18" charset="0"/>
            </a:endParaRPr>
          </a:p>
          <a:p>
            <a:pPr>
              <a:lnSpc>
                <a:spcPct val="100000"/>
              </a:lnSpc>
              <a:spcAft>
                <a:spcPts val="800"/>
              </a:spcAft>
            </a:pPr>
            <a:r>
              <a:rPr lang="ru-RU" sz="1300" b="1" dirty="0">
                <a:latin typeface="Century Gothic" panose="020B0502020202020204" pitchFamily="34" charset="0"/>
                <a:ea typeface="Calibri" panose="020F0502020204030204" pitchFamily="34" charset="0"/>
                <a:cs typeface="Times New Roman" panose="02020603050405020304" pitchFamily="18" charset="0"/>
              </a:rPr>
              <a:t>ГДЕ ИСКАТЬ ИДЕАЛЬНОГО ПАРТНЕРА?</a:t>
            </a:r>
          </a:p>
          <a:p>
            <a:pPr lvl="0">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Для хороших отношений, партнер </a:t>
            </a:r>
            <a:r>
              <a:rPr lang="ru-RU" sz="1300" dirty="0">
                <a:latin typeface="Century Gothic" panose="020B0502020202020204" pitchFamily="34" charset="0"/>
                <a:ea typeface="Calibri" panose="020F0502020204030204" pitchFamily="34" charset="0"/>
                <a:cs typeface="Times New Roman" panose="02020603050405020304" pitchFamily="18" charset="0"/>
              </a:rPr>
              <a:t>должен проявить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инициативу; возможен </a:t>
            </a:r>
            <a:r>
              <a:rPr lang="ru-RU" sz="1300" dirty="0">
                <a:latin typeface="Century Gothic" panose="020B0502020202020204" pitchFamily="34" charset="0"/>
                <a:ea typeface="Calibri" panose="020F0502020204030204" pitchFamily="34" charset="0"/>
                <a:cs typeface="Times New Roman" panose="02020603050405020304" pitchFamily="18" charset="0"/>
              </a:rPr>
              <a:t>брак через другого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человека, то есть когда вас знакомят, например, ваши друзья; еще ваш партнер, может быть </a:t>
            </a:r>
            <a:r>
              <a:rPr lang="ru-RU" sz="1300" dirty="0">
                <a:latin typeface="Century Gothic" panose="020B0502020202020204" pitchFamily="34" charset="0"/>
                <a:ea typeface="Calibri" panose="020F0502020204030204" pitchFamily="34" charset="0"/>
                <a:cs typeface="Times New Roman" panose="02020603050405020304" pitchFamily="18" charset="0"/>
              </a:rPr>
              <a:t>в партнерских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отношениях, когда познакомится с вами </a:t>
            </a:r>
            <a:r>
              <a:rPr lang="ru-RU" sz="1300" dirty="0">
                <a:latin typeface="Century Gothic" panose="020B0502020202020204" pitchFamily="34" charset="0"/>
                <a:ea typeface="Calibri" panose="020F0502020204030204" pitchFamily="34" charset="0"/>
                <a:cs typeface="Times New Roman" panose="02020603050405020304" pitchFamily="18" charset="0"/>
              </a:rPr>
              <a:t>– деловые отношения, конкурент или уже в браке</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Можно знакомиться на тренингах, у </a:t>
            </a:r>
            <a:r>
              <a:rPr lang="ru-RU" sz="1300" dirty="0" err="1" smtClean="0">
                <a:latin typeface="Century Gothic" panose="020B0502020202020204" pitchFamily="34" charset="0"/>
                <a:ea typeface="Calibri" panose="020F0502020204030204" pitchFamily="34" charset="0"/>
                <a:cs typeface="Times New Roman" panose="02020603050405020304" pitchFamily="18" charset="0"/>
              </a:rPr>
              <a:t>коучей</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 и любых других массовых мероприятиях. В местах, где есть связь с юристами – суд, нотариусы и т.п. Родители могут познакомить. Встреча на работе.</a:t>
            </a:r>
          </a:p>
          <a:p>
            <a:pPr>
              <a:lnSpc>
                <a:spcPct val="100000"/>
              </a:lnSpc>
              <a:spcAft>
                <a:spcPts val="800"/>
              </a:spcAft>
            </a:pPr>
            <a:r>
              <a:rPr lang="ru-RU" sz="1300" b="1" dirty="0" smtClean="0">
                <a:latin typeface="Century Gothic" panose="020B0502020202020204" pitchFamily="34" charset="0"/>
                <a:ea typeface="Calibri" panose="020F0502020204030204" pitchFamily="34" charset="0"/>
                <a:cs typeface="Times New Roman" panose="02020603050405020304" pitchFamily="18" charset="0"/>
              </a:rPr>
              <a:t>ПАРТНЕР ВНЕШНЕ:</a:t>
            </a:r>
          </a:p>
          <a:p>
            <a:pPr>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Возраст- Знак зодиака – Рост-</a:t>
            </a:r>
            <a:r>
              <a:rPr lang="ru-RU" sz="1300" dirty="0">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latin typeface="Century Gothic" panose="020B0502020202020204" pitchFamily="34" charset="0"/>
                <a:ea typeface="Calibri" panose="020F0502020204030204" pitchFamily="34" charset="0"/>
                <a:cs typeface="Times New Roman" panose="02020603050405020304" pitchFamily="18" charset="0"/>
              </a:rPr>
              <a:t>Цвет волос- Цвет глаз- </a:t>
            </a:r>
          </a:p>
          <a:p>
            <a:pPr>
              <a:lnSpc>
                <a:spcPct val="100000"/>
              </a:lnSpc>
              <a:spcAft>
                <a:spcPts val="800"/>
              </a:spcAft>
            </a:pPr>
            <a:r>
              <a:rPr lang="ru-RU" sz="1300" b="1" dirty="0" smtClean="0">
                <a:latin typeface="Century Gothic" panose="020B0502020202020204" pitchFamily="34" charset="0"/>
                <a:ea typeface="Calibri" panose="020F0502020204030204" pitchFamily="34" charset="0"/>
                <a:cs typeface="Times New Roman" panose="02020603050405020304" pitchFamily="18" charset="0"/>
              </a:rPr>
              <a:t>ДЕТИ.</a:t>
            </a:r>
          </a:p>
          <a:p>
            <a:pPr>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Не вижу прям глобальных проблем с вынашиванием. Дети будут и не один, двое точно. Больше склонны рожать девочек. Если что, то помочь забеременеть помогут – поездки, отдых, братья\сестры могут дать контакт нужного врача.</a:t>
            </a:r>
          </a:p>
          <a:p>
            <a:pPr>
              <a:lnSpc>
                <a:spcPct val="100000"/>
              </a:lnSpc>
              <a:spcAft>
                <a:spcPts val="800"/>
              </a:spcAft>
            </a:pPr>
            <a:r>
              <a:rPr lang="ru-RU" sz="1300" dirty="0" smtClean="0">
                <a:latin typeface="Century Gothic" panose="020B0502020202020204" pitchFamily="34" charset="0"/>
                <a:ea typeface="Calibri" panose="020F0502020204030204" pitchFamily="34" charset="0"/>
                <a:cs typeface="Times New Roman" panose="02020603050405020304" pitchFamily="18" charset="0"/>
              </a:rPr>
              <a:t>Ближайшие 2 года, есть большая вероятность забеременеть по прогнозу. </a:t>
            </a:r>
            <a:endParaRPr lang="ru-RU" sz="1300" dirty="0">
              <a:latin typeface="Century Gothic" panose="020B0502020202020204" pitchFamily="34" charset="0"/>
              <a:ea typeface="Calibri" panose="020F0502020204030204" pitchFamily="34" charset="0"/>
              <a:cs typeface="Times New Roman" panose="02020603050405020304" pitchFamily="18" charset="0"/>
            </a:endParaRPr>
          </a:p>
          <a:p>
            <a:pPr lvl="0">
              <a:lnSpc>
                <a:spcPct val="100000"/>
              </a:lnSpc>
              <a:spcAft>
                <a:spcPts val="800"/>
              </a:spcAft>
            </a:pPr>
            <a:endParaRPr lang="ru-RU" sz="1300" dirty="0">
              <a:latin typeface="Century Gothic" panose="020B0502020202020204" pitchFamily="34" charset="0"/>
              <a:ea typeface="Calibri" panose="020F0502020204030204" pitchFamily="34" charset="0"/>
              <a:cs typeface="Times New Roman" panose="02020603050405020304" pitchFamily="18" charset="0"/>
            </a:endParaRPr>
          </a:p>
          <a:p>
            <a:pPr lvl="0">
              <a:lnSpc>
                <a:spcPct val="100000"/>
              </a:lnSpc>
              <a:spcAft>
                <a:spcPts val="800"/>
              </a:spcAft>
            </a:pPr>
            <a:endParaRPr lang="ru-RU" sz="1300" b="1" dirty="0">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4630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4816740" y="2270589"/>
            <a:ext cx="7032360" cy="2232662"/>
          </a:xfrm>
          <a:prstGeom prst="rect">
            <a:avLst/>
          </a:prstGeom>
          <a:noFill/>
        </p:spPr>
        <p:txBody>
          <a:bodyPr wrap="square">
            <a:spAutoFit/>
          </a:bodyPr>
          <a:lstStyle/>
          <a:p>
            <a:pPr lvl="0" algn="just">
              <a:lnSpc>
                <a:spcPct val="107000"/>
              </a:lnSpc>
              <a:spcAft>
                <a:spcPts val="800"/>
              </a:spcAft>
            </a:pPr>
            <a:r>
              <a:rPr lang="ru-RU" sz="13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ЛУНА – ЭТО САМАЯ ПЕРВАЯ ПЛАНЕТА, С КОТОРОЙ НУЖНО НАЧИНАТЬ ПРОРАБАТЫВАТЬ СВОЮ КАРТУ. ЕСЛИ У ВАС СЛАБАЯ ЛУНА, НИЧЕГО НЕ ПОЛУЧИТСЯ. ПОТОМУ ЧТО ОНА ОТВЕЧАЕТ ЗА НАШЕ ЭМОЦИОНАЛЬНОЕ СОСТОЯНИЕ, А КОГДА МЫ ИЗНУТРИ ПУСТЫ, БЕЗ РЕСУРСА, ТО И ВСЕ ОСТАЛЬНЫЕ СФЕРЫ ХРОМАЮТ.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Я </a:t>
            </a:r>
            <a:r>
              <a:rPr lang="ru-RU" sz="13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НЕ ДАЮ, КАКИХ-ТО НЕРЕАЛЬНЫХ РЕКОМЕНДАЦИЙ ПО ПРОРАБОТКЕ ПЛАНЕТ, ВСЕ ДОСТАТОЧНО ПРОСТО И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ЭФФЕКТИВНО</a:t>
            </a:r>
            <a:r>
              <a:rPr lang="ru-RU" sz="13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ГЛАВНОЕ – ДЕЛАТЬ.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А ВСЁ ПРОСТО, ТОЛЬКО </a:t>
            </a:r>
            <a:r>
              <a:rPr lang="ru-RU" sz="1300" b="1"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ДЛЯ ТОГО, ЧТОБЫ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КАЖДЫЙ ДЕНЬ ВЫ МОГЛИ ВЫПОЛНЯТЬ СВОЮ ПРОРАБОТКУ. КОГДА ВАМ БУДЕТ ЭМОЦИОНАЛЬНО ГРУСТНО И НЕКОМФОРТНО, ОБРАТИТЕ ВНИМНИЕ НА РЕКОМЕНДАЦИИ В ЭТОМ РАЗДЕЛЕ. ЕЩЁ ЛУНА – МАМА И ОБРАЗ </a:t>
            </a:r>
            <a:r>
              <a:rPr lang="ru-RU" sz="1300" b="1"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МАМЫ.</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a16="http://schemas.microsoft.com/office/drawing/2014/main" xmlns="" id="{E1603635-70F2-4CB4-BF92-F1ECA7A74855}"/>
              </a:ext>
            </a:extLst>
          </p:cNvPr>
          <p:cNvSpPr/>
          <p:nvPr/>
        </p:nvSpPr>
        <p:spPr>
          <a:xfrm>
            <a:off x="4334250" y="1439591"/>
            <a:ext cx="1466849" cy="830997"/>
          </a:xfrm>
          <a:prstGeom prst="rect">
            <a:avLst/>
          </a:prstGeom>
        </p:spPr>
        <p:txBody>
          <a:bodyPr wrap="square" anchor="t" anchorCtr="0">
            <a:spAutoFit/>
          </a:bodyPr>
          <a:lstStyle/>
          <a:p>
            <a:r>
              <a:rPr lang="ru-RU" altLang="ko-KR" sz="4800" dirty="0" smtClean="0">
                <a:solidFill>
                  <a:srgbClr val="F8F7F3"/>
                </a:solidFill>
                <a:latin typeface="+mj-lt"/>
              </a:rPr>
              <a:t>09.</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a16="http://schemas.microsoft.com/office/drawing/2014/main" xmlns="" id="{8F7306E4-C59F-4D9B-920D-3308129D7D1F}"/>
              </a:ext>
            </a:extLst>
          </p:cNvPr>
          <p:cNvSpPr/>
          <p:nvPr/>
        </p:nvSpPr>
        <p:spPr>
          <a:xfrm>
            <a:off x="5318608" y="1439592"/>
            <a:ext cx="6530492"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ЛУНА. ОБРАЗ МАМЫ</a:t>
            </a:r>
            <a:endParaRPr lang="ko-KR" altLang="en-US" sz="4800" dirty="0">
              <a:solidFill>
                <a:srgbClr val="F8F7F3"/>
              </a:solidFill>
              <a:latin typeface="Century Gothic" panose="020B0502020202020204" pitchFamily="34"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9525"/>
            <a:ext cx="5362855" cy="5362855"/>
          </a:xfrm>
          <a:prstGeom prst="rect">
            <a:avLst/>
          </a:prstGeom>
        </p:spPr>
      </p:pic>
    </p:spTree>
    <p:extLst>
      <p:ext uri="{BB962C8B-B14F-4D97-AF65-F5344CB8AC3E}">
        <p14:creationId xmlns:p14="http://schemas.microsoft.com/office/powerpoint/2010/main" val="3071197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3200401" y="917445"/>
            <a:ext cx="8624906" cy="5844677"/>
          </a:xfrm>
          <a:prstGeom prst="rect">
            <a:avLst/>
          </a:prstGeom>
          <a:noFill/>
        </p:spPr>
        <p:txBody>
          <a:bodyPr wrap="square">
            <a:spAutoFit/>
          </a:bodyPr>
          <a:lstStyle/>
          <a:p>
            <a:pPr marL="450215" algn="just">
              <a:lnSpc>
                <a:spcPct val="107000"/>
              </a:lnSpc>
              <a:spcAft>
                <a:spcPts val="800"/>
              </a:spcAft>
            </a:pPr>
            <a:r>
              <a:rPr lang="ru-RU" sz="1300" b="1" dirty="0" err="1"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Ребенок</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с Луной в Козероге</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уже изначально видит мир не самым дружелюбным. Мир для него — это место, где нужно себя ограничивать и преодолевать препятствия. Во время беременности мама, наверняка до последнего очень много работала. Возможно этот период был не самый приятный в </a:t>
            </a:r>
            <a:r>
              <a:rPr lang="ru-RU" sz="1300" dirty="0" err="1"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ее</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жизни, где необходимо было сдерживать себя во всем. Дети ведь всегда эмоционально считывают настроение, поэтому малыш уже с детства привыкает довольствоваться малым в отношениях с мамой.</a:t>
            </a:r>
          </a:p>
          <a:p>
            <a:pPr marL="450215" algn="just">
              <a:lnSpc>
                <a:spcPct val="107000"/>
              </a:lnSpc>
              <a:spcAft>
                <a:spcPts val="800"/>
              </a:spcAft>
            </a:pP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гармоничном проявлении мама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старается создать </a:t>
            </a:r>
            <a:r>
              <a:rPr lang="ru-RU" sz="1300" dirty="0" err="1"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ребенку</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в жизни стабильность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надежность</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Мама для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ребенка</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-это строгая, справедливая,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err="1"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серьезная</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целеустремленная</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и дисциплинированная женщина. Скорее всего она была карьеристкой или просто вынужденно много работала, для того чтобы содержать семью. И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ребенку</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в какой-то момент жизни пришлось забыть о своих детских переживаниях, и стать более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серьезным</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сдержанным и эмоционально закрытым. Такая мама научит ребёнка правильно ставить цели и достигать их, несмотря на любые препятствия</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p>
          <a:p>
            <a:pPr marL="450215"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негармоничном проявлении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мама в глазах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ребенка</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может быть очень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закрытым</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отстранённым,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холодным, строгим, эмоционально сдержанным и деспотичным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человеком. </a:t>
            </a:r>
          </a:p>
          <a:p>
            <a:pPr marL="450215" algn="just">
              <a:lnSpc>
                <a:spcPct val="107000"/>
              </a:lnSpc>
              <a:spcAft>
                <a:spcPts val="800"/>
              </a:spcAft>
            </a:pP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отношениях с </a:t>
            </a:r>
            <a:r>
              <a:rPr lang="ru-RU" sz="1300" b="1"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ребенком</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необходимо</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давать, как можно больше тепла,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несмотря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 то, что он может сам неосознанно держать дистанцию и всем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своим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видом показывать, что он не нуждается в маме. И стараться ставить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меньше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рамок и ограничений. Так как любые даже самые незначительные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правила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рамки, могут восприниматься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ребенком</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как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жесткие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ограничения.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Маме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желательно всегда сдерживать свои обещания и помогать ему во всех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начинаниях</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даже когда он не просит.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очень важно, чтобы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ребенка</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хвалили и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поощряли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 любые его достижения.</a:t>
            </a:r>
          </a:p>
          <a:p>
            <a:pPr marL="450215" algn="just">
              <a:lnSpc>
                <a:spcPct val="107000"/>
              </a:lnSpc>
              <a:spcAft>
                <a:spcPts val="800"/>
              </a:spcAft>
            </a:pP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8026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사각형: 둥근 모서리 22">
            <a:extLst>
              <a:ext uri="{FF2B5EF4-FFF2-40B4-BE49-F238E27FC236}">
                <a16:creationId xmlns:a16="http://schemas.microsoft.com/office/drawing/2014/main" xmlns="" id="{0C28A62E-7D5E-497A-B92D-A543CEC279D8}"/>
              </a:ext>
            </a:extLst>
          </p:cNvPr>
          <p:cNvSpPr/>
          <p:nvPr/>
        </p:nvSpPr>
        <p:spPr>
          <a:xfrm>
            <a:off x="1246776"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dirty="0" smtClean="0">
                <a:solidFill>
                  <a:srgbClr val="222224"/>
                </a:solidFill>
                <a:latin typeface="+mj-lt"/>
              </a:rPr>
              <a:t>1</a:t>
            </a:r>
            <a:endParaRPr lang="ko-KR" altLang="en-US" sz="2000" dirty="0">
              <a:solidFill>
                <a:srgbClr val="222224"/>
              </a:solidFill>
              <a:latin typeface="+mj-lt"/>
            </a:endParaRPr>
          </a:p>
        </p:txBody>
      </p:sp>
      <p:sp>
        <p:nvSpPr>
          <p:cNvPr id="24" name="사각형: 둥근 모서리 23">
            <a:extLst>
              <a:ext uri="{FF2B5EF4-FFF2-40B4-BE49-F238E27FC236}">
                <a16:creationId xmlns:a16="http://schemas.microsoft.com/office/drawing/2014/main" xmlns="" id="{58E80D30-F1CF-4096-BA09-002B5599AAF7}"/>
              </a:ext>
            </a:extLst>
          </p:cNvPr>
          <p:cNvSpPr/>
          <p:nvPr/>
        </p:nvSpPr>
        <p:spPr>
          <a:xfrm>
            <a:off x="4618037"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sz="2000" dirty="0" smtClean="0">
                <a:solidFill>
                  <a:srgbClr val="222224"/>
                </a:solidFill>
                <a:latin typeface="+mj-lt"/>
              </a:rPr>
              <a:t>2</a:t>
            </a:r>
            <a:endParaRPr lang="ko-KR" altLang="en-US" sz="2000" dirty="0">
              <a:solidFill>
                <a:srgbClr val="222224"/>
              </a:solidFill>
              <a:latin typeface="+mj-lt"/>
            </a:endParaRPr>
          </a:p>
        </p:txBody>
      </p:sp>
      <p:sp>
        <p:nvSpPr>
          <p:cNvPr id="25" name="사각형: 둥근 모서리 24">
            <a:extLst>
              <a:ext uri="{FF2B5EF4-FFF2-40B4-BE49-F238E27FC236}">
                <a16:creationId xmlns:a16="http://schemas.microsoft.com/office/drawing/2014/main" xmlns="" id="{D55DD948-67EF-4551-9DFE-CA518753E25E}"/>
              </a:ext>
            </a:extLst>
          </p:cNvPr>
          <p:cNvSpPr/>
          <p:nvPr/>
        </p:nvSpPr>
        <p:spPr>
          <a:xfrm>
            <a:off x="7989298"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dirty="0" smtClean="0">
                <a:solidFill>
                  <a:srgbClr val="222224"/>
                </a:solidFill>
                <a:latin typeface="+mj-lt"/>
              </a:rPr>
              <a:t>3</a:t>
            </a:r>
            <a:endParaRPr lang="ko-KR" altLang="en-US" sz="2000" dirty="0">
              <a:solidFill>
                <a:srgbClr val="222224"/>
              </a:solidFill>
              <a:latin typeface="+mj-lt"/>
            </a:endParaRPr>
          </a:p>
        </p:txBody>
      </p:sp>
      <p:sp>
        <p:nvSpPr>
          <p:cNvPr id="26" name="사각형: 둥근 모서리 25">
            <a:extLst>
              <a:ext uri="{FF2B5EF4-FFF2-40B4-BE49-F238E27FC236}">
                <a16:creationId xmlns:a16="http://schemas.microsoft.com/office/drawing/2014/main" xmlns="" id="{AD57CA1D-F8FA-425E-9472-CCC0F33F58F5}"/>
              </a:ext>
            </a:extLst>
          </p:cNvPr>
          <p:cNvSpPr/>
          <p:nvPr/>
        </p:nvSpPr>
        <p:spPr>
          <a:xfrm>
            <a:off x="1389856"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ru-RU" altLang="ko-KR" sz="1300" dirty="0" smtClean="0">
                <a:solidFill>
                  <a:srgbClr val="222224"/>
                </a:solidFill>
              </a:rPr>
              <a:t>Посмотрите фантастический фильм или </a:t>
            </a:r>
            <a:r>
              <a:rPr lang="ru-RU" altLang="ko-KR" sz="1300" dirty="0" err="1" smtClean="0">
                <a:solidFill>
                  <a:srgbClr val="222224"/>
                </a:solidFill>
              </a:rPr>
              <a:t>почитатйте</a:t>
            </a:r>
            <a:r>
              <a:rPr lang="ru-RU" altLang="ko-KR" sz="1300" dirty="0" smtClean="0">
                <a:solidFill>
                  <a:srgbClr val="222224"/>
                </a:solidFill>
              </a:rPr>
              <a:t> такую книгу</a:t>
            </a:r>
            <a:endParaRPr lang="ru-RU" altLang="ko-KR" sz="1300" dirty="0">
              <a:solidFill>
                <a:srgbClr val="222224"/>
              </a:solidFill>
            </a:endParaRPr>
          </a:p>
          <a:p>
            <a:pPr marL="171450" indent="-171450" algn="just">
              <a:buFont typeface="Arial" panose="020B0604020202020204" pitchFamily="34" charset="0"/>
              <a:buChar char="•"/>
            </a:pPr>
            <a:r>
              <a:rPr lang="ru-RU" altLang="ko-KR" sz="1300" dirty="0">
                <a:solidFill>
                  <a:srgbClr val="222224"/>
                </a:solidFill>
              </a:rPr>
              <a:t>Посетите </a:t>
            </a:r>
            <a:r>
              <a:rPr lang="ru-RU" altLang="ko-KR" sz="1300" dirty="0" err="1">
                <a:solidFill>
                  <a:srgbClr val="222224"/>
                </a:solidFill>
              </a:rPr>
              <a:t>спа</a:t>
            </a:r>
            <a:r>
              <a:rPr lang="ru-RU" altLang="ko-KR" sz="1300" dirty="0">
                <a:solidFill>
                  <a:srgbClr val="222224"/>
                </a:solidFill>
              </a:rPr>
              <a:t>-центр, баню или </a:t>
            </a:r>
            <a:r>
              <a:rPr lang="ru-RU" altLang="ko-KR" sz="1300" dirty="0" smtClean="0">
                <a:solidFill>
                  <a:srgbClr val="222224"/>
                </a:solidFill>
              </a:rPr>
              <a:t>в идеале море. Вас успокаивает вода, хотя бы примите ванную. </a:t>
            </a:r>
          </a:p>
          <a:p>
            <a:pPr marL="171450" indent="-171450" algn="just">
              <a:buFont typeface="Arial" panose="020B0604020202020204" pitchFamily="34" charset="0"/>
              <a:buChar char="•"/>
            </a:pPr>
            <a:r>
              <a:rPr lang="ru-RU" altLang="ko-KR" sz="1300" dirty="0" smtClean="0">
                <a:solidFill>
                  <a:srgbClr val="222224"/>
                </a:solidFill>
              </a:rPr>
              <a:t>займитесь благотворительностью. Тут речь не только о деньгах, но и в целом о помощи другим.</a:t>
            </a:r>
            <a:endParaRPr lang="ru-RU" altLang="ko-KR" sz="1300" dirty="0">
              <a:solidFill>
                <a:srgbClr val="222224"/>
              </a:solidFill>
            </a:endParaRPr>
          </a:p>
        </p:txBody>
      </p:sp>
      <p:sp>
        <p:nvSpPr>
          <p:cNvPr id="27" name="사각형: 둥근 모서리 26">
            <a:extLst>
              <a:ext uri="{FF2B5EF4-FFF2-40B4-BE49-F238E27FC236}">
                <a16:creationId xmlns:a16="http://schemas.microsoft.com/office/drawing/2014/main" xmlns="" id="{1CB58EA4-A151-4E09-BB69-0A5A8D66AD13}"/>
              </a:ext>
            </a:extLst>
          </p:cNvPr>
          <p:cNvSpPr/>
          <p:nvPr/>
        </p:nvSpPr>
        <p:spPr>
          <a:xfrm>
            <a:off x="4761117"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ru-RU" altLang="ko-KR" sz="1300" dirty="0">
                <a:solidFill>
                  <a:srgbClr val="222224"/>
                </a:solidFill>
              </a:rPr>
              <a:t>Отправляйтесь в </a:t>
            </a:r>
            <a:r>
              <a:rPr lang="ru-RU" altLang="ko-KR" sz="1300" dirty="0" smtClean="0">
                <a:solidFill>
                  <a:srgbClr val="222224"/>
                </a:solidFill>
              </a:rPr>
              <a:t>путешествие, пусть даже это будет ближайший город, но вам нужно вкусить новые впечатления, улицы, места, смысл в этом.</a:t>
            </a:r>
          </a:p>
          <a:p>
            <a:pPr marL="171450" indent="-171450" algn="just">
              <a:buFont typeface="Arial" panose="020B0604020202020204" pitchFamily="34" charset="0"/>
              <a:buChar char="•"/>
            </a:pPr>
            <a:r>
              <a:rPr lang="ru-RU" altLang="ko-KR" sz="1300" dirty="0" smtClean="0">
                <a:solidFill>
                  <a:srgbClr val="222224"/>
                </a:solidFill>
              </a:rPr>
              <a:t>Если вам грустно, найдите себе собеседника, чтобы обменяться информацией. Но при этом вы хорошо считываете настроение других, общение должно быть с позитивными людьми.</a:t>
            </a:r>
            <a:endParaRPr lang="ko-KR" altLang="en-US" sz="1300" dirty="0">
              <a:solidFill>
                <a:srgbClr val="222224"/>
              </a:solidFill>
            </a:endParaRPr>
          </a:p>
        </p:txBody>
      </p:sp>
      <p:sp>
        <p:nvSpPr>
          <p:cNvPr id="28" name="사각형: 둥근 모서리 27">
            <a:extLst>
              <a:ext uri="{FF2B5EF4-FFF2-40B4-BE49-F238E27FC236}">
                <a16:creationId xmlns:a16="http://schemas.microsoft.com/office/drawing/2014/main" xmlns="" id="{F926B8C1-0FBA-4589-BDBC-8036239F3275}"/>
              </a:ext>
            </a:extLst>
          </p:cNvPr>
          <p:cNvSpPr/>
          <p:nvPr/>
        </p:nvSpPr>
        <p:spPr>
          <a:xfrm>
            <a:off x="8132378"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ru-RU" altLang="ko-KR" sz="1300" dirty="0">
                <a:solidFill>
                  <a:srgbClr val="222224"/>
                </a:solidFill>
              </a:rPr>
              <a:t>И </a:t>
            </a:r>
            <a:r>
              <a:rPr lang="ru-RU" altLang="ko-KR" sz="1300" dirty="0" smtClean="0">
                <a:solidFill>
                  <a:srgbClr val="222224"/>
                </a:solidFill>
              </a:rPr>
              <a:t>посетите ваше место силы. Это могут быть и религиозные заведения, так и уголки дикой природы, где можно помедитировать. </a:t>
            </a:r>
            <a:endParaRPr lang="ko-KR" altLang="en-US" sz="1300" dirty="0">
              <a:solidFill>
                <a:srgbClr val="222224"/>
              </a:solidFill>
            </a:endParaRPr>
          </a:p>
        </p:txBody>
      </p:sp>
      <p:sp>
        <p:nvSpPr>
          <p:cNvPr id="9" name="TextBox 8">
            <a:extLst>
              <a:ext uri="{FF2B5EF4-FFF2-40B4-BE49-F238E27FC236}">
                <a16:creationId xmlns:a16="http://schemas.microsoft.com/office/drawing/2014/main" xmlns="" id="{A6BA5D87-B9A2-4A78-8378-28CEE4918F7C}"/>
              </a:ext>
            </a:extLst>
          </p:cNvPr>
          <p:cNvSpPr txBox="1"/>
          <p:nvPr/>
        </p:nvSpPr>
        <p:spPr>
          <a:xfrm>
            <a:off x="1923868" y="891353"/>
            <a:ext cx="8344264" cy="396199"/>
          </a:xfrm>
          <a:prstGeom prst="rect">
            <a:avLst/>
          </a:prstGeom>
          <a:noFill/>
        </p:spPr>
        <p:txBody>
          <a:bodyPr wrap="square">
            <a:spAutoFit/>
          </a:bodyPr>
          <a:lstStyle/>
          <a:p>
            <a:pPr marL="450215" algn="just">
              <a:lnSpc>
                <a:spcPct val="107000"/>
              </a:lnSpc>
              <a:spcAft>
                <a:spcPts val="800"/>
              </a:spcAft>
            </a:pPr>
            <a:r>
              <a:rPr lang="ru-RU" sz="20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РЕКОМЕНДАЦИИ ДЛЯ ГАРМОНИЗАЦИИ </a:t>
            </a:r>
            <a:r>
              <a:rPr lang="ru-RU" sz="2000"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ЛУНЫ</a:t>
            </a:r>
            <a:r>
              <a:rPr lang="ru-RU" sz="20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4715795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9F34D770-A592-4E21-A6B9-201406CC3989}"/>
              </a:ext>
            </a:extLst>
          </p:cNvPr>
          <p:cNvSpPr txBox="1"/>
          <p:nvPr/>
        </p:nvSpPr>
        <p:spPr>
          <a:xfrm>
            <a:off x="1963635" y="1207670"/>
            <a:ext cx="8754844" cy="4539704"/>
          </a:xfrm>
          <a:prstGeom prst="rect">
            <a:avLst/>
          </a:prstGeom>
          <a:noFill/>
        </p:spPr>
        <p:txBody>
          <a:bodyPr wrap="square" rtlCol="0">
            <a:spAutoFit/>
          </a:bodyPr>
          <a:lstStyle/>
          <a:p>
            <a:pPr algn="just"/>
            <a:r>
              <a:rPr lang="ru-RU" altLang="ko-KR" sz="1500" dirty="0" smtClean="0">
                <a:solidFill>
                  <a:srgbClr val="222224"/>
                </a:solidFill>
                <a:latin typeface="Century Gothic" panose="020B0502020202020204" pitchFamily="34" charset="0"/>
                <a:cs typeface="Arial" panose="020B0604020202020204" pitchFamily="34" charset="0"/>
              </a:rPr>
              <a:t>важно понимать, где стоит солнышко у вас в натальной карте. оно также, как и луна является первоочередной планетой для прокачки. солнце – энергия, умение достигать цели и самооценка. это комфортная тема вашей жизни. дом стояния солнца, описывает ту сферу, в которой вам необходимо проявлять себя, сфера в которой </a:t>
            </a:r>
            <a:r>
              <a:rPr lang="ru-RU" altLang="ko-KR" sz="1500" dirty="0" err="1" smtClean="0">
                <a:solidFill>
                  <a:srgbClr val="222224"/>
                </a:solidFill>
                <a:latin typeface="Century Gothic" panose="020B0502020202020204" pitchFamily="34" charset="0"/>
                <a:cs typeface="Arial" panose="020B0604020202020204" pitchFamily="34" charset="0"/>
              </a:rPr>
              <a:t>придется</a:t>
            </a:r>
            <a:r>
              <a:rPr lang="ru-RU" altLang="ko-KR" sz="1500" dirty="0" smtClean="0">
                <a:solidFill>
                  <a:srgbClr val="222224"/>
                </a:solidFill>
                <a:latin typeface="Century Gothic" panose="020B0502020202020204" pitchFamily="34" charset="0"/>
                <a:cs typeface="Arial" panose="020B0604020202020204" pitchFamily="34" charset="0"/>
              </a:rPr>
              <a:t> потрудится, но и из которой можно черпать много энергии и радость в том числе. нет энергии и не можете понять в чем радость жизни? загляните сюда. </a:t>
            </a:r>
          </a:p>
          <a:p>
            <a:pPr algn="just"/>
            <a:endParaRPr lang="ru-RU" sz="1500" dirty="0">
              <a:solidFill>
                <a:srgbClr val="222224"/>
              </a:solidFill>
              <a:effectLst/>
              <a:latin typeface="Century Gothic" panose="020B0502020202020204" pitchFamily="34" charset="0"/>
              <a:ea typeface="Calibri" panose="020F0502020204030204" pitchFamily="34" charset="0"/>
              <a:cs typeface="Arial" panose="020B0604020202020204" pitchFamily="34" charset="0"/>
            </a:endParaRPr>
          </a:p>
          <a:p>
            <a:pPr algn="just"/>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Тема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вашей жизни-долг, обязанности, служение, забота и рационализм. Вы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 головой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погружаетесь в ежедневную рутину, вам жизненно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необходимо чувствовать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себя нужным и востребованным человеком, приносить пользу.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t>
            </a:r>
            <a:r>
              <a:rPr lang="ru-RU" sz="1300" dirty="0" err="1"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Солцне</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 Шестом - это откровенные </a:t>
            </a:r>
            <a:r>
              <a:rPr lang="ru-RU" sz="1300" dirty="0" err="1">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трудоголики</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Тут про работу ради работы. Обладатели такого показателя буквально должны работать, иначе могут болеть. Так как VI Дом </a:t>
            </a:r>
            <a:r>
              <a:rPr lang="ru-RU" sz="1300" dirty="0" err="1">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еще</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и Дом болезней. А оно нам надо, болеть? Оно нам не надо.</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Солнце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это источник жизненных сил. И если прекратить трудиться можно буквально зачахнуть. </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VI  Дом - Дом домашних животных.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И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 целом обладателям Солнца в Шестом классно иметь собственное уникальное домашнее животное. Солнечная Энергия - Энергия собаки. Либо например титулованного кота (эксклюзив - Солнечная тема).</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Дж</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Роулинг (автор Гарри Поттера) и Е. </a:t>
            </a:r>
            <a:r>
              <a:rPr lang="ru-RU" sz="1300" dirty="0" err="1">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Блиновская</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(автор марафонов личностного роста) обладатели такого положения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Солнца. Обе очень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много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работают и достаточно хорошо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живут.</a:t>
            </a:r>
            <a:b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Так что,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все в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наших собственных руках, ну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и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астрология</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t>
            </a:r>
            <a:r>
              <a:rPr lang="ru-RU" sz="1300" dirty="0" smtClean="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нам в </a:t>
            </a:r>
            <a:r>
              <a:rPr lang="ru-RU" sz="13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помощь.</a:t>
            </a:r>
            <a:r>
              <a:rPr lang="ru-RU" sz="15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t/>
            </a:r>
            <a:br>
              <a:rPr lang="ru-RU" sz="15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rPr>
            </a:br>
            <a:endParaRPr lang="ru-RU" altLang="ko-KR" sz="1500" dirty="0">
              <a:solidFill>
                <a:schemeClr val="tx1">
                  <a:lumMod val="75000"/>
                  <a:lumOff val="25000"/>
                </a:schemeClr>
              </a:solidFill>
              <a:latin typeface="Calibri" panose="020F0502020204030204" pitchFamily="34" charset="0"/>
              <a:ea typeface="Calibri" panose="020F0502020204030204" pitchFamily="34" charset="0"/>
              <a:cs typeface="Segoe UI Symbol" panose="020B0502040204020203" pitchFamily="34" charset="0"/>
            </a:endParaRPr>
          </a:p>
        </p:txBody>
      </p:sp>
      <p:sp>
        <p:nvSpPr>
          <p:cNvPr id="12" name="직사각형 2">
            <a:extLst>
              <a:ext uri="{FF2B5EF4-FFF2-40B4-BE49-F238E27FC236}">
                <a16:creationId xmlns:a16="http://schemas.microsoft.com/office/drawing/2014/main" xmlns="" id="{124499E1-4DCB-4A6D-A435-6E28A3902165}"/>
              </a:ext>
            </a:extLst>
          </p:cNvPr>
          <p:cNvSpPr/>
          <p:nvPr/>
        </p:nvSpPr>
        <p:spPr>
          <a:xfrm>
            <a:off x="4537657" y="405610"/>
            <a:ext cx="1466849" cy="830997"/>
          </a:xfrm>
          <a:prstGeom prst="rect">
            <a:avLst/>
          </a:prstGeom>
        </p:spPr>
        <p:txBody>
          <a:bodyPr wrap="square" anchor="t" anchorCtr="0">
            <a:spAutoFit/>
          </a:bodyPr>
          <a:lstStyle/>
          <a:p>
            <a:r>
              <a:rPr lang="ru-RU" altLang="ko-KR" sz="4800" dirty="0" smtClean="0">
                <a:solidFill>
                  <a:srgbClr val="F8F7F3"/>
                </a:solidFill>
                <a:latin typeface="+mj-lt"/>
              </a:rPr>
              <a:t>10.</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3" name="직사각형 3">
            <a:extLst>
              <a:ext uri="{FF2B5EF4-FFF2-40B4-BE49-F238E27FC236}">
                <a16:creationId xmlns:a16="http://schemas.microsoft.com/office/drawing/2014/main" xmlns="" id="{38F01666-D19D-49D2-A422-49943764DDF7}"/>
              </a:ext>
            </a:extLst>
          </p:cNvPr>
          <p:cNvSpPr/>
          <p:nvPr/>
        </p:nvSpPr>
        <p:spPr>
          <a:xfrm>
            <a:off x="5824055" y="376673"/>
            <a:ext cx="6530492"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СОЛНЦЕ. ПАПА</a:t>
            </a:r>
            <a:endParaRPr lang="ko-KR" altLang="en-US" sz="4800" dirty="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3107669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9F34D770-A592-4E21-A6B9-201406CC3989}"/>
              </a:ext>
            </a:extLst>
          </p:cNvPr>
          <p:cNvSpPr txBox="1"/>
          <p:nvPr/>
        </p:nvSpPr>
        <p:spPr>
          <a:xfrm>
            <a:off x="1770358" y="1621362"/>
            <a:ext cx="8754844" cy="707886"/>
          </a:xfrm>
          <a:prstGeom prst="rect">
            <a:avLst/>
          </a:prstGeom>
          <a:noFill/>
        </p:spPr>
        <p:txBody>
          <a:bodyPr wrap="square" rtlCol="0">
            <a:spAutoFit/>
          </a:bodyPr>
          <a:lstStyle/>
          <a:p>
            <a:pPr algn="just"/>
            <a:r>
              <a:rPr lang="ru-RU" altLang="ko-KR" sz="2000" dirty="0">
                <a:solidFill>
                  <a:srgbClr val="F8F7F3"/>
                </a:solidFill>
                <a:latin typeface="Century Gothic" panose="020B0502020202020204" pitchFamily="34" charset="0"/>
                <a:cs typeface="Arial" panose="020B0604020202020204" pitchFamily="34" charset="0"/>
              </a:rPr>
              <a:t>РЕКОМЕНДАЦИИ ПО ПРОКАЧКЕ СОЛНЦА. ЧТОБЫ ГОРЕТЬ, УКРЕПЛЯТЬ СВОЁ СОЛНЦЕ И САМООЦЕНКУ НЕОБХОДИМО:</a:t>
            </a:r>
          </a:p>
        </p:txBody>
      </p:sp>
      <p:sp>
        <p:nvSpPr>
          <p:cNvPr id="18" name="TextBox 17">
            <a:extLst>
              <a:ext uri="{FF2B5EF4-FFF2-40B4-BE49-F238E27FC236}">
                <a16:creationId xmlns:a16="http://schemas.microsoft.com/office/drawing/2014/main" xmlns="" id="{1682FF5C-507C-41F1-848F-E97624DAB35F}"/>
              </a:ext>
            </a:extLst>
          </p:cNvPr>
          <p:cNvSpPr txBox="1"/>
          <p:nvPr/>
        </p:nvSpPr>
        <p:spPr>
          <a:xfrm>
            <a:off x="1770358" y="3667593"/>
            <a:ext cx="2537439" cy="1092607"/>
          </a:xfrm>
          <a:prstGeom prst="rect">
            <a:avLst/>
          </a:prstGeom>
          <a:noFill/>
        </p:spPr>
        <p:txBody>
          <a:bodyPr wrap="square" rtlCol="0">
            <a:spAutoFit/>
          </a:bodyPr>
          <a:lstStyle/>
          <a:p>
            <a:pPr marL="285750" indent="-285750">
              <a:buFont typeface="Wingdings" panose="05000000000000000000" pitchFamily="2" charset="2"/>
              <a:buChar char="§"/>
            </a:pPr>
            <a:r>
              <a:rPr lang="ru-RU" altLang="ko-KR" sz="1300" dirty="0" smtClean="0">
                <a:solidFill>
                  <a:srgbClr val="222224"/>
                </a:solidFill>
                <a:latin typeface="Century Gothic" panose="020B0502020202020204" pitchFamily="34" charset="0"/>
              </a:rPr>
              <a:t>активная </a:t>
            </a:r>
            <a:r>
              <a:rPr lang="ru-RU" altLang="ko-KR" sz="1300" dirty="0">
                <a:solidFill>
                  <a:srgbClr val="222224"/>
                </a:solidFill>
                <a:latin typeface="Century Gothic" panose="020B0502020202020204" pitchFamily="34" charset="0"/>
              </a:rPr>
              <a:t>деятельность, приносящая пользу окружающим, будь то работа </a:t>
            </a:r>
            <a:r>
              <a:rPr lang="ru-RU" altLang="ko-KR" sz="1300" dirty="0" smtClean="0">
                <a:solidFill>
                  <a:srgbClr val="222224"/>
                </a:solidFill>
                <a:latin typeface="Century Gothic" panose="020B0502020202020204" pitchFamily="34" charset="0"/>
              </a:rPr>
              <a:t>или организация </a:t>
            </a:r>
            <a:r>
              <a:rPr lang="ru-RU" altLang="ko-KR" sz="1300" dirty="0">
                <a:solidFill>
                  <a:srgbClr val="222224"/>
                </a:solidFill>
                <a:latin typeface="Century Gothic" panose="020B0502020202020204" pitchFamily="34" charset="0"/>
              </a:rPr>
              <a:t>быта своей семьи;</a:t>
            </a:r>
            <a:endParaRPr lang="ko-KR" altLang="en-US" sz="1300" dirty="0">
              <a:solidFill>
                <a:srgbClr val="222224"/>
              </a:solidFill>
              <a:latin typeface="Century Gothic" panose="020B0502020202020204" pitchFamily="34" charset="0"/>
            </a:endParaRPr>
          </a:p>
        </p:txBody>
      </p:sp>
      <p:sp>
        <p:nvSpPr>
          <p:cNvPr id="14" name="TextBox 13">
            <a:extLst>
              <a:ext uri="{FF2B5EF4-FFF2-40B4-BE49-F238E27FC236}">
                <a16:creationId xmlns:a16="http://schemas.microsoft.com/office/drawing/2014/main" xmlns="" id="{A75CA4C7-5185-41D3-A69D-CFFA8B23904F}"/>
              </a:ext>
            </a:extLst>
          </p:cNvPr>
          <p:cNvSpPr txBox="1"/>
          <p:nvPr/>
        </p:nvSpPr>
        <p:spPr>
          <a:xfrm>
            <a:off x="4853171" y="3667593"/>
            <a:ext cx="2537439" cy="692497"/>
          </a:xfrm>
          <a:prstGeom prst="rect">
            <a:avLst/>
          </a:prstGeom>
          <a:noFill/>
        </p:spPr>
        <p:txBody>
          <a:bodyPr wrap="square" rtlCol="0">
            <a:spAutoFit/>
          </a:bodyPr>
          <a:lstStyle/>
          <a:p>
            <a:pPr marL="285750" indent="-285750">
              <a:buFont typeface="Wingdings" panose="05000000000000000000" pitchFamily="2" charset="2"/>
              <a:buChar char="§"/>
            </a:pPr>
            <a:r>
              <a:rPr lang="ru-RU" altLang="ko-KR" sz="1300" dirty="0">
                <a:solidFill>
                  <a:srgbClr val="222224"/>
                </a:solidFill>
                <a:latin typeface="Century Gothic" panose="020B0502020202020204" pitchFamily="34" charset="0"/>
              </a:rPr>
              <a:t>з</a:t>
            </a:r>
            <a:r>
              <a:rPr lang="ru-RU" altLang="ko-KR" sz="1300" dirty="0" smtClean="0">
                <a:solidFill>
                  <a:srgbClr val="222224"/>
                </a:solidFill>
                <a:latin typeface="Century Gothic" panose="020B0502020202020204" pitchFamily="34" charset="0"/>
              </a:rPr>
              <a:t>аботиться </a:t>
            </a:r>
            <a:r>
              <a:rPr lang="ru-RU" altLang="ko-KR" sz="1300" dirty="0">
                <a:solidFill>
                  <a:srgbClr val="222224"/>
                </a:solidFill>
                <a:latin typeface="Century Gothic" panose="020B0502020202020204" pitchFamily="34" charset="0"/>
              </a:rPr>
              <a:t>о своём здоровье и здоровье своих близких;</a:t>
            </a:r>
            <a:endParaRPr lang="ko-KR" altLang="en-US" sz="1300" dirty="0">
              <a:solidFill>
                <a:srgbClr val="222224"/>
              </a:solidFill>
              <a:latin typeface="Century Gothic" panose="020B0502020202020204" pitchFamily="34" charset="0"/>
            </a:endParaRPr>
          </a:p>
        </p:txBody>
      </p:sp>
      <p:sp>
        <p:nvSpPr>
          <p:cNvPr id="20" name="TextBox 19">
            <a:extLst>
              <a:ext uri="{FF2B5EF4-FFF2-40B4-BE49-F238E27FC236}">
                <a16:creationId xmlns:a16="http://schemas.microsoft.com/office/drawing/2014/main" xmlns="" id="{A986BEC5-63DC-43BE-9CBC-EF4CC02079E4}"/>
              </a:ext>
            </a:extLst>
          </p:cNvPr>
          <p:cNvSpPr txBox="1"/>
          <p:nvPr/>
        </p:nvSpPr>
        <p:spPr>
          <a:xfrm>
            <a:off x="7935984" y="3667593"/>
            <a:ext cx="2537439" cy="1292662"/>
          </a:xfrm>
          <a:prstGeom prst="rect">
            <a:avLst/>
          </a:prstGeom>
          <a:noFill/>
        </p:spPr>
        <p:txBody>
          <a:bodyPr wrap="square" rtlCol="0">
            <a:spAutoFit/>
          </a:bodyPr>
          <a:lstStyle/>
          <a:p>
            <a:pPr marL="171450" indent="-171450">
              <a:buFont typeface="Wingdings" panose="05000000000000000000" pitchFamily="2" charset="2"/>
              <a:buChar char="§"/>
            </a:pPr>
            <a:r>
              <a:rPr lang="ru-RU" altLang="ko-KR" sz="1300" dirty="0" smtClean="0">
                <a:solidFill>
                  <a:srgbClr val="222224"/>
                </a:solidFill>
                <a:latin typeface="Century Gothic" panose="020B0502020202020204" pitchFamily="34" charset="0"/>
              </a:rPr>
              <a:t>завести </a:t>
            </a:r>
            <a:r>
              <a:rPr lang="ru-RU" altLang="ko-KR" sz="1300" dirty="0">
                <a:solidFill>
                  <a:srgbClr val="222224"/>
                </a:solidFill>
                <a:latin typeface="Century Gothic" panose="020B0502020202020204" pitchFamily="34" charset="0"/>
              </a:rPr>
              <a:t>домашнее </a:t>
            </a:r>
            <a:r>
              <a:rPr lang="ru-RU" altLang="ko-KR" sz="1300" dirty="0" smtClean="0">
                <a:solidFill>
                  <a:srgbClr val="222224"/>
                </a:solidFill>
                <a:latin typeface="Century Gothic" panose="020B0502020202020204" pitchFamily="34" charset="0"/>
              </a:rPr>
              <a:t>животное </a:t>
            </a:r>
            <a:r>
              <a:rPr lang="ru-RU" altLang="ko-KR" sz="1300" dirty="0">
                <a:solidFill>
                  <a:srgbClr val="222224"/>
                </a:solidFill>
                <a:latin typeface="Century Gothic" panose="020B0502020202020204" pitchFamily="34" charset="0"/>
              </a:rPr>
              <a:t>и возиться с ним</a:t>
            </a:r>
            <a:r>
              <a:rPr lang="ru-RU" altLang="ko-KR" sz="1300" dirty="0" smtClean="0">
                <a:solidFill>
                  <a:srgbClr val="222224"/>
                </a:solidFill>
                <a:latin typeface="Century Gothic" panose="020B0502020202020204" pitchFamily="34" charset="0"/>
              </a:rPr>
              <a:t>;</a:t>
            </a:r>
          </a:p>
          <a:p>
            <a:pPr marL="171450" indent="-171450">
              <a:buFont typeface="Wingdings" panose="05000000000000000000" pitchFamily="2" charset="2"/>
              <a:buChar char="§"/>
            </a:pPr>
            <a:r>
              <a:rPr lang="ru-RU" altLang="ko-KR" sz="1300" dirty="0" smtClean="0">
                <a:solidFill>
                  <a:srgbClr val="222224"/>
                </a:solidFill>
                <a:latin typeface="Century Gothic" panose="020B0502020202020204" pitchFamily="34" charset="0"/>
              </a:rPr>
              <a:t>видеть </a:t>
            </a:r>
            <a:r>
              <a:rPr lang="ru-RU" altLang="ko-KR" sz="1300" dirty="0">
                <a:solidFill>
                  <a:srgbClr val="222224"/>
                </a:solidFill>
                <a:latin typeface="Century Gothic" panose="020B0502020202020204" pitchFamily="34" charset="0"/>
              </a:rPr>
              <a:t>несовершенства вокруг себя и устранять их.</a:t>
            </a:r>
            <a:endParaRPr lang="ko-KR" altLang="en-US" sz="1300" dirty="0">
              <a:solidFill>
                <a:srgbClr val="222224"/>
              </a:solidFill>
              <a:latin typeface="Century Gothic" panose="020B0502020202020204" pitchFamily="34" charset="0"/>
            </a:endParaRPr>
          </a:p>
        </p:txBody>
      </p:sp>
      <p:sp>
        <p:nvSpPr>
          <p:cNvPr id="3" name="Солнце 2">
            <a:extLst>
              <a:ext uri="{FF2B5EF4-FFF2-40B4-BE49-F238E27FC236}">
                <a16:creationId xmlns:a16="http://schemas.microsoft.com/office/drawing/2014/main" xmlns="" id="{D1823D11-D9D5-409A-ADB0-20F80F1A1E16}"/>
              </a:ext>
            </a:extLst>
          </p:cNvPr>
          <p:cNvSpPr/>
          <p:nvPr/>
        </p:nvSpPr>
        <p:spPr>
          <a:xfrm>
            <a:off x="1770358"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19" name="Солнце 18">
            <a:extLst>
              <a:ext uri="{FF2B5EF4-FFF2-40B4-BE49-F238E27FC236}">
                <a16:creationId xmlns:a16="http://schemas.microsoft.com/office/drawing/2014/main" xmlns="" id="{93F167B7-0B30-44F0-9E3A-270073729E5E}"/>
              </a:ext>
            </a:extLst>
          </p:cNvPr>
          <p:cNvSpPr/>
          <p:nvPr/>
        </p:nvSpPr>
        <p:spPr>
          <a:xfrm>
            <a:off x="4853171"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4" name="Солнце 23">
            <a:extLst>
              <a:ext uri="{FF2B5EF4-FFF2-40B4-BE49-F238E27FC236}">
                <a16:creationId xmlns:a16="http://schemas.microsoft.com/office/drawing/2014/main" xmlns="" id="{668877AA-F21D-4CC8-A9E1-FB7DA722C00B}"/>
              </a:ext>
            </a:extLst>
          </p:cNvPr>
          <p:cNvSpPr/>
          <p:nvPr/>
        </p:nvSpPr>
        <p:spPr>
          <a:xfrm>
            <a:off x="7935984"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5" name="TextBox 24">
            <a:extLst>
              <a:ext uri="{FF2B5EF4-FFF2-40B4-BE49-F238E27FC236}">
                <a16:creationId xmlns:a16="http://schemas.microsoft.com/office/drawing/2014/main" xmlns="" id="{238E1021-488B-4C5C-BA77-119335259CCA}"/>
              </a:ext>
            </a:extLst>
          </p:cNvPr>
          <p:cNvSpPr txBox="1"/>
          <p:nvPr/>
        </p:nvSpPr>
        <p:spPr>
          <a:xfrm>
            <a:off x="1770358" y="5632552"/>
            <a:ext cx="8703065" cy="734432"/>
          </a:xfrm>
          <a:prstGeom prst="rect">
            <a:avLst/>
          </a:prstGeom>
          <a:solidFill>
            <a:schemeClr val="bg2">
              <a:lumMod val="90000"/>
            </a:schemeClr>
          </a:solidFill>
        </p:spPr>
        <p:txBody>
          <a:bodyPr wrap="square">
            <a:spAutoFit/>
          </a:bodyPr>
          <a:lstStyle/>
          <a:p>
            <a:pPr marL="450215" algn="just">
              <a:lnSpc>
                <a:spcPct val="107000"/>
              </a:lnSpc>
              <a:spcAft>
                <a:spcPts val="800"/>
              </a:spcAft>
            </a:pPr>
            <a:r>
              <a:rPr lang="ru-RU" sz="1300" dirty="0" smtClean="0">
                <a:solidFill>
                  <a:schemeClr val="tx1">
                    <a:lumMod val="95000"/>
                    <a:lumOff val="5000"/>
                  </a:schemeClr>
                </a:solidFill>
                <a:latin typeface="Century Gothic" panose="020B0502020202020204" pitchFamily="34" charset="0"/>
                <a:ea typeface="Calibri" panose="020F0502020204030204" pitchFamily="34" charset="0"/>
                <a:cs typeface="Segoe UI Symbol" panose="020B0502040204020203" pitchFamily="34" charset="0"/>
              </a:rPr>
              <a:t>Резюмирую</a:t>
            </a:r>
            <a:r>
              <a:rPr lang="ru-RU" sz="1300" dirty="0">
                <a:solidFill>
                  <a:schemeClr val="tx1">
                    <a:lumMod val="95000"/>
                    <a:lumOff val="5000"/>
                  </a:schemeClr>
                </a:solidFill>
                <a:latin typeface="Century Gothic" panose="020B0502020202020204" pitchFamily="34" charset="0"/>
                <a:ea typeface="Calibri" panose="020F0502020204030204" pitchFamily="34" charset="0"/>
                <a:cs typeface="Segoe UI Symbol" panose="020B0502040204020203" pitchFamily="34" charset="0"/>
              </a:rPr>
              <a:t>, ведите здоровый образ жизни, заведите собаку, трудитесь и работайте даже на пенсии и жизненные силы и ощущение реализации Вам </a:t>
            </a:r>
            <a:r>
              <a:rPr lang="ru-RU" sz="1300" dirty="0" smtClean="0">
                <a:solidFill>
                  <a:schemeClr val="tx1">
                    <a:lumMod val="95000"/>
                    <a:lumOff val="5000"/>
                  </a:schemeClr>
                </a:solidFill>
                <a:latin typeface="Century Gothic" panose="020B0502020202020204" pitchFamily="34" charset="0"/>
                <a:ea typeface="Calibri" panose="020F0502020204030204" pitchFamily="34" charset="0"/>
                <a:cs typeface="Segoe UI Symbol" panose="020B0502040204020203" pitchFamily="34" charset="0"/>
              </a:rPr>
              <a:t>обеспечены. </a:t>
            </a:r>
            <a:r>
              <a:rPr lang="ru-RU" sz="1300" dirty="0" smtClean="0">
                <a:solidFill>
                  <a:schemeClr val="tx1">
                    <a:lumMod val="95000"/>
                    <a:lumOff val="5000"/>
                  </a:schemeClr>
                </a:solidFill>
                <a:effectLst/>
                <a:latin typeface="Century Gothic" panose="020B0502020202020204" pitchFamily="34" charset="0"/>
                <a:ea typeface="Calibri" panose="020F0502020204030204" pitchFamily="34" charset="0"/>
                <a:cs typeface="Segoe UI Symbol" panose="020B0502040204020203" pitchFamily="34" charset="0"/>
              </a:rPr>
              <a:t>Я не призываю вас быть карьеристом, но жить без достижений, хотя бы маленьких вам нельзя.</a:t>
            </a:r>
            <a:endParaRPr lang="ru-RU" sz="1300" dirty="0">
              <a:solidFill>
                <a:schemeClr val="tx1">
                  <a:lumMod val="95000"/>
                  <a:lumOff val="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36264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8D38598B-BCF9-40C1-983F-31997EE04176}"/>
              </a:ext>
            </a:extLst>
          </p:cNvPr>
          <p:cNvSpPr txBox="1"/>
          <p:nvPr/>
        </p:nvSpPr>
        <p:spPr>
          <a:xfrm>
            <a:off x="1997476" y="3743368"/>
            <a:ext cx="9232500" cy="3284489"/>
          </a:xfrm>
          <a:prstGeom prst="rect">
            <a:avLst/>
          </a:prstGeom>
          <a:noFill/>
        </p:spPr>
        <p:txBody>
          <a:bodyPr wrap="square" rtlCol="0">
            <a:spAutoFit/>
          </a:bodyPr>
          <a:lstStyle/>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ГЛАВНЫЙ ПРИНЦИП В </a:t>
            </a:r>
            <a:r>
              <a:rPr lang="ru-RU" sz="1300" dirty="0">
                <a:solidFill>
                  <a:schemeClr val="bg1"/>
                </a:solidFill>
                <a:latin typeface="Calibri" panose="020F0502020204030204" pitchFamily="34" charset="0"/>
                <a:ea typeface="Calibri" panose="020F0502020204030204" pitchFamily="34" charset="0"/>
                <a:cs typeface="Times New Roman" panose="02020603050405020304" pitchFamily="18" charset="0"/>
              </a:rPr>
              <a:t>ВАШЕЙ </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РАБОТЕ: Используйте Отличное чувство вкуса, эстетики, а также свою дипломатичность, обаяние, харизму. Располагайте к себе людей, чем бы вы не занимались. Привлекайте единомышленников и помощников в свои дела. Решайте конфликты мирно, дипломатично, будьте хитрее. Работать лучше больше с женской аудиторией. Используйте в работе все свои знания, мудрость. То есть все то, чему вы обучались не должны быть пассивным грузом, это нужно использовать, как минимум для повышения качества своей жизни, как максиму для помощи людям. Не учитесь «просто так». Также используйте в профессии свою значимость, индивидуальность, позицию «выше» большинства. Поэтому можно ориентироваться на узкоспециализированные рынки, либо на ценителей, любителей, тех, кто готов платить за высокое качество, либо за причастность к статусу «</a:t>
            </a:r>
            <a:r>
              <a:rPr lang="ru-RU" sz="13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vip</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Но свое место в профессии нужно условно подтвердить, быть достойным его, заслуживать. Иначе удовлетворение профессиональных амбиций будет лишь иллюзией. Используйте принцип расширения в профессии. То есть, если чувствуете, что где то уперлись в потолок, ищите возможности «видеть шире». Расширить сеть территориально, расширить ассортимент услуг, товаров, изменить концепцию, ориентироваться на работу с другими территориями. </a:t>
            </a:r>
            <a:r>
              <a:rPr lang="ru-RU" sz="13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Т.е</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всегда старайтесь выходить за рамки узкого круга. Работать лучше с женщинами.</a:t>
            </a:r>
          </a:p>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직사각형 2">
            <a:extLst>
              <a:ext uri="{FF2B5EF4-FFF2-40B4-BE49-F238E27FC236}">
                <a16:creationId xmlns:a16="http://schemas.microsoft.com/office/drawing/2014/main" xmlns="" id="{542AF97F-447D-4EEF-A66F-2BDD8260B65B}"/>
              </a:ext>
            </a:extLst>
          </p:cNvPr>
          <p:cNvSpPr/>
          <p:nvPr/>
        </p:nvSpPr>
        <p:spPr>
          <a:xfrm>
            <a:off x="5829129" y="2866070"/>
            <a:ext cx="1466849" cy="830997"/>
          </a:xfrm>
          <a:prstGeom prst="rect">
            <a:avLst/>
          </a:prstGeom>
        </p:spPr>
        <p:txBody>
          <a:bodyPr wrap="square" anchor="t" anchorCtr="0">
            <a:spAutoFit/>
          </a:bodyPr>
          <a:lstStyle/>
          <a:p>
            <a:r>
              <a:rPr lang="ru-RU" altLang="ko-KR" sz="4800" dirty="0" smtClean="0">
                <a:solidFill>
                  <a:srgbClr val="F8F7F3"/>
                </a:solidFill>
                <a:latin typeface="+mj-lt"/>
              </a:rPr>
              <a:t>11.</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8" name="직사각형 3">
            <a:extLst>
              <a:ext uri="{FF2B5EF4-FFF2-40B4-BE49-F238E27FC236}">
                <a16:creationId xmlns:a16="http://schemas.microsoft.com/office/drawing/2014/main" xmlns="" id="{D8674CB2-FA3F-446F-8EDF-CCBF60E68FD2}"/>
              </a:ext>
            </a:extLst>
          </p:cNvPr>
          <p:cNvSpPr/>
          <p:nvPr/>
        </p:nvSpPr>
        <p:spPr>
          <a:xfrm>
            <a:off x="7115527" y="2866071"/>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ПРОФЕССИЯ</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5601052" y="468621"/>
            <a:ext cx="2285648" cy="2285648"/>
          </a:xfrm>
          <a:prstGeom prst="rect">
            <a:avLst/>
          </a:prstGeom>
        </p:spPr>
      </p:pic>
    </p:spTree>
    <p:extLst>
      <p:ext uri="{BB962C8B-B14F-4D97-AF65-F5344CB8AC3E}">
        <p14:creationId xmlns:p14="http://schemas.microsoft.com/office/powerpoint/2010/main" val="21709093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8D38598B-BCF9-40C1-983F-31997EE04176}"/>
              </a:ext>
            </a:extLst>
          </p:cNvPr>
          <p:cNvSpPr txBox="1"/>
          <p:nvPr/>
        </p:nvSpPr>
        <p:spPr>
          <a:xfrm>
            <a:off x="3924300" y="1774767"/>
            <a:ext cx="7279994" cy="4440190"/>
          </a:xfrm>
          <a:prstGeom prst="rect">
            <a:avLst/>
          </a:prstGeom>
          <a:noFill/>
        </p:spPr>
        <p:txBody>
          <a:bodyPr wrap="square" rtlCol="0">
            <a:spAutoFit/>
          </a:bodyPr>
          <a:lstStyle/>
          <a:p>
            <a:pPr marL="450215" algn="just">
              <a:lnSpc>
                <a:spcPct val="107000"/>
              </a:lnSpc>
              <a:spcAft>
                <a:spcPts val="800"/>
              </a:spcAft>
            </a:pPr>
            <a:r>
              <a:rPr lang="ru-RU" sz="13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У ЛЮБОГО ЧЕЛОВЕКА, ЕСТЬ КАК МИНИМУМ ТРИ НАПРАВЛЕНИЯ, В КОТОРЫХ ОН МОЖЕТ СЕБЯ ПРОЯВИТЬ, ВЫБИРАТЬ НУЖНО ТО, ЧТО БЛИЖЕ СЕРДЦУ. </a:t>
            </a:r>
            <a:endPar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Профессии, которые подходят вам:</a:t>
            </a:r>
            <a:endPar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-Организация экскурсий, поездок, туров.</a:t>
            </a:r>
          </a:p>
          <a:p>
            <a:pPr marL="450215" algn="just">
              <a:lnSpc>
                <a:spcPct val="107000"/>
              </a:lnSpc>
              <a:spcAft>
                <a:spcPts val="800"/>
              </a:spcAft>
            </a:pPr>
            <a:r>
              <a:rPr lang="ru-RU" sz="1300" dirty="0">
                <a:solidFill>
                  <a:schemeClr val="bg1"/>
                </a:solidFill>
                <a:latin typeface="Century Gothic" panose="020B0502020202020204" pitchFamily="34" charset="0"/>
                <a:cs typeface="Times New Roman" panose="02020603050405020304" pitchFamily="18" charset="0"/>
              </a:rPr>
              <a:t>-Изготовление или продажа товаров, символизирующих определённый регион (сувениров, национальных, традиционных предметов быта или одежды). Экспортная/импортная торговля. Интернет магазины, с закупкой товаров из-за рубежа. </a:t>
            </a:r>
          </a:p>
          <a:p>
            <a:pPr marL="450215" algn="just">
              <a:lnSpc>
                <a:spcPct val="107000"/>
              </a:lnSpc>
              <a:spcAft>
                <a:spcPts val="800"/>
              </a:spcAft>
            </a:pPr>
            <a:r>
              <a:rPr lang="ru-RU" sz="1300" dirty="0">
                <a:solidFill>
                  <a:schemeClr val="bg1"/>
                </a:solidFill>
                <a:latin typeface="Century Gothic" panose="020B0502020202020204" pitchFamily="34" charset="0"/>
                <a:cs typeface="Times New Roman" panose="02020603050405020304" pitchFamily="18" charset="0"/>
              </a:rPr>
              <a:t>-Публицистика, издание книг, научных журналов.</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-Сфера красоты и эстетики. Женские услуги. Макияж, косметология. Производство косметики, кремов, масел, мыла. Работа с телом. Формирование тела. Танцы. Массажи. Женские практики.</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-Культурология, воспитание, религиовед. Духовные практики. Йог</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-Заработок на предметах роскоши и коллекционирование.</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-Юридическая тематика (юристы, адвокаты, судьи, оценщики, дипломатия).</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12" name="그림 11">
            <a:extLst>
              <a:ext uri="{FF2B5EF4-FFF2-40B4-BE49-F238E27FC236}">
                <a16:creationId xmlns:a16="http://schemas.microsoft.com/office/drawing/2014/main" xmlns="" id="{E3CEBD4F-6907-402F-9A7E-A96954CC0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706" y="509358"/>
            <a:ext cx="3124556" cy="5943600"/>
          </a:xfrm>
          <a:prstGeom prst="rect">
            <a:avLst/>
          </a:prstGeom>
        </p:spPr>
      </p:pic>
      <p:pic>
        <p:nvPicPr>
          <p:cNvPr id="4" name="Рисунок 3"/>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28750" y="777862"/>
            <a:ext cx="2422525" cy="5280038"/>
          </a:xfrm>
        </p:spPr>
      </p:pic>
      <p:pic>
        <p:nvPicPr>
          <p:cNvPr id="13" name="그림 12">
            <a:extLst>
              <a:ext uri="{FF2B5EF4-FFF2-40B4-BE49-F238E27FC236}">
                <a16:creationId xmlns:a16="http://schemas.microsoft.com/office/drawing/2014/main" xmlns="" id="{7C8AFDF1-23BF-453F-921D-4E25D2D58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8296" y="777862"/>
            <a:ext cx="1223580" cy="200474"/>
          </a:xfrm>
          <a:prstGeom prst="rect">
            <a:avLst/>
          </a:prstGeom>
        </p:spPr>
      </p:pic>
    </p:spTree>
    <p:extLst>
      <p:ext uri="{BB962C8B-B14F-4D97-AF65-F5344CB8AC3E}">
        <p14:creationId xmlns:p14="http://schemas.microsoft.com/office/powerpoint/2010/main" val="1225041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D142F346-FC6A-493B-995E-DB2FC357CBE3}"/>
              </a:ext>
            </a:extLst>
          </p:cNvPr>
          <p:cNvSpPr txBox="1"/>
          <p:nvPr/>
        </p:nvSpPr>
        <p:spPr>
          <a:xfrm>
            <a:off x="1509200" y="2209800"/>
            <a:ext cx="9173599" cy="2723823"/>
          </a:xfrm>
          <a:prstGeom prst="rect">
            <a:avLst/>
          </a:prstGeom>
          <a:noFill/>
        </p:spPr>
        <p:txBody>
          <a:bodyPr wrap="square" rtlCol="0">
            <a:spAutoFit/>
          </a:bodyPr>
          <a:lstStyle/>
          <a:p>
            <a:pPr algn="just"/>
            <a:r>
              <a:rPr lang="ru-RU" sz="2000" b="1" dirty="0">
                <a:latin typeface="Century Gothic" panose="020B0502020202020204" pitchFamily="34" charset="0"/>
              </a:rPr>
              <a:t>П.С. </a:t>
            </a:r>
            <a:r>
              <a:rPr lang="ru-RU" sz="1300" dirty="0">
                <a:latin typeface="Century Gothic" panose="020B0502020202020204" pitchFamily="34" charset="0"/>
              </a:rPr>
              <a:t>Порядок прописанных профессий не влияет на рекомендацию наиболее подходящей профессии для Вас, по силе они все равны. </a:t>
            </a:r>
            <a:r>
              <a:rPr lang="ru-RU" sz="1300" dirty="0" smtClean="0">
                <a:latin typeface="Century Gothic" panose="020B0502020202020204" pitchFamily="34" charset="0"/>
              </a:rPr>
              <a:t>Классно - когда </a:t>
            </a:r>
            <a:r>
              <a:rPr lang="ru-RU" sz="1300" dirty="0">
                <a:latin typeface="Century Gothic" panose="020B0502020202020204" pitchFamily="34" charset="0"/>
              </a:rPr>
              <a:t>вы совмещаете несколько пунктов в одном деле\профессии. А также, прошу учитывать разновидность ветвей от профессии, которые я чисто физически не могу прописать тут. Например – </a:t>
            </a:r>
            <a:r>
              <a:rPr lang="ru-RU" sz="1300" dirty="0" smtClean="0">
                <a:latin typeface="Century Gothic" panose="020B0502020202020204" pitchFamily="34" charset="0"/>
              </a:rPr>
              <a:t>Архитектор, </a:t>
            </a:r>
            <a:r>
              <a:rPr lang="ru-RU" sz="1300" dirty="0">
                <a:latin typeface="Century Gothic" panose="020B0502020202020204" pitchFamily="34" charset="0"/>
              </a:rPr>
              <a:t>а</a:t>
            </a:r>
            <a:r>
              <a:rPr lang="ru-RU" sz="1300" dirty="0" smtClean="0">
                <a:latin typeface="Century Gothic" panose="020B0502020202020204" pitchFamily="34" charset="0"/>
              </a:rPr>
              <a:t>рхитектор </a:t>
            </a:r>
            <a:r>
              <a:rPr lang="ru-RU" sz="1300" dirty="0">
                <a:latin typeface="Century Gothic" panose="020B0502020202020204" pitchFamily="34" charset="0"/>
              </a:rPr>
              <a:t>бывает градостроитель, дизайнер-архитектор, может пойти в сферу инженерии или стать конструктором</a:t>
            </a:r>
            <a:r>
              <a:rPr lang="ru-RU" sz="1300" dirty="0" smtClean="0">
                <a:latin typeface="Century Gothic" panose="020B0502020202020204" pitchFamily="34" charset="0"/>
              </a:rPr>
              <a:t>.</a:t>
            </a:r>
          </a:p>
          <a:p>
            <a:pPr algn="just"/>
            <a:endParaRPr lang="ru-RU" sz="1300" dirty="0">
              <a:latin typeface="Century Gothic" panose="020B0502020202020204" pitchFamily="34" charset="0"/>
            </a:endParaRPr>
          </a:p>
          <a:p>
            <a:pPr algn="just"/>
            <a:r>
              <a:rPr lang="ru-RU" sz="2000" b="1" dirty="0" smtClean="0">
                <a:latin typeface="Century Gothic" panose="020B0502020202020204" pitchFamily="34" charset="0"/>
              </a:rPr>
              <a:t>Про профессию вообще у меня система такая:</a:t>
            </a:r>
            <a:r>
              <a:rPr lang="ru-RU" sz="1300" dirty="0" smtClean="0">
                <a:latin typeface="Century Gothic" panose="020B0502020202020204" pitchFamily="34" charset="0"/>
              </a:rPr>
              <a:t> я </a:t>
            </a:r>
            <a:r>
              <a:rPr lang="ru-RU" sz="1300" dirty="0">
                <a:latin typeface="Century Gothic" panose="020B0502020202020204" pitchFamily="34" charset="0"/>
              </a:rPr>
              <a:t>пишу сферы, а вы выбираете то, что душе ближе. Потом пробуете </a:t>
            </a:r>
            <a:r>
              <a:rPr lang="ru-RU" sz="1300" dirty="0" smtClean="0">
                <a:latin typeface="Century Gothic" panose="020B0502020202020204" pitchFamily="34" charset="0"/>
              </a:rPr>
              <a:t>себя </a:t>
            </a:r>
            <a:r>
              <a:rPr lang="ru-RU" sz="1300" dirty="0">
                <a:latin typeface="Century Gothic" panose="020B0502020202020204" pitchFamily="34" charset="0"/>
              </a:rPr>
              <a:t>в этой сфере, понимаете, что у этой сферы есть ещё миллион более глубоких </a:t>
            </a:r>
            <a:r>
              <a:rPr lang="ru-RU" sz="1300" dirty="0" err="1">
                <a:latin typeface="Century Gothic" panose="020B0502020202020204" pitchFamily="34" charset="0"/>
              </a:rPr>
              <a:t>подсфер</a:t>
            </a:r>
            <a:r>
              <a:rPr lang="ru-RU" sz="1300" dirty="0">
                <a:latin typeface="Century Gothic" panose="020B0502020202020204" pitchFamily="34" charset="0"/>
              </a:rPr>
              <a:t> и пишете мне (неважно через сколько дней/недель/лет), вот, выбираю то-то, что мне будет лучше это или это? И я БЕСПЛАТНО смотрю по вариантам. Это входит в разбор! Самое главное и важное в этом вопросе – это не только прочитать мой разбор, но и пробовать менять свою жизнь.</a:t>
            </a:r>
          </a:p>
          <a:p>
            <a:pPr algn="just"/>
            <a:endParaRPr lang="ru-RU" sz="1400" dirty="0"/>
          </a:p>
        </p:txBody>
      </p:sp>
    </p:spTree>
    <p:extLst>
      <p:ext uri="{BB962C8B-B14F-4D97-AF65-F5344CB8AC3E}">
        <p14:creationId xmlns:p14="http://schemas.microsoft.com/office/powerpoint/2010/main" val="17592704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D142F346-FC6A-493B-995E-DB2FC357CBE3}"/>
              </a:ext>
            </a:extLst>
          </p:cNvPr>
          <p:cNvSpPr txBox="1"/>
          <p:nvPr/>
        </p:nvSpPr>
        <p:spPr>
          <a:xfrm>
            <a:off x="2370701" y="4902200"/>
            <a:ext cx="7450598" cy="1492716"/>
          </a:xfrm>
          <a:prstGeom prst="rect">
            <a:avLst/>
          </a:prstGeom>
          <a:noFill/>
        </p:spPr>
        <p:txBody>
          <a:bodyPr wrap="square" rtlCol="0">
            <a:spAutoFit/>
          </a:bodyPr>
          <a:lstStyle/>
          <a:p>
            <a:pPr algn="ctr"/>
            <a:r>
              <a:rPr lang="ru-RU" sz="1300" dirty="0">
                <a:latin typeface="Century Gothic" panose="020B0502020202020204" pitchFamily="34" charset="0"/>
              </a:rPr>
              <a:t>ПОМНИТЕ, ЧТО ЗА СПИНОЙ ПОЧТИ ВСЕХ ЗНАМЕНИТЫХ И УСПЕШНЫХ ЛЮДЕЙ,</a:t>
            </a:r>
          </a:p>
          <a:p>
            <a:pPr algn="ctr"/>
            <a:r>
              <a:rPr lang="ru-RU" sz="1300" b="1" dirty="0">
                <a:latin typeface="Century Gothic" panose="020B0502020202020204" pitchFamily="34" charset="0"/>
              </a:rPr>
              <a:t>ЕСТЬ ТЯЖЕЛАЯ ИСТОРИЯ О ТОМ</a:t>
            </a:r>
            <a:r>
              <a:rPr lang="ru-RU" sz="1300" dirty="0">
                <a:latin typeface="Century Gothic" panose="020B0502020202020204" pitchFamily="34" charset="0"/>
              </a:rPr>
              <a:t>, КАК ОНИ ЗАВОЕВАЛИ СВОЮ </a:t>
            </a:r>
            <a:r>
              <a:rPr lang="ru-RU" sz="1300" b="1" dirty="0">
                <a:latin typeface="Century Gothic" panose="020B0502020202020204" pitchFamily="34" charset="0"/>
              </a:rPr>
              <a:t>СЛАВУ И МИЛЛИОНЫ. </a:t>
            </a:r>
            <a:r>
              <a:rPr lang="ru-RU" sz="1300" dirty="0">
                <a:latin typeface="Century Gothic" panose="020B0502020202020204" pitchFamily="34" charset="0"/>
              </a:rPr>
              <a:t>НО ДОБИЛИСЬ ОНИ  СВОЕГО, ПОТОМУ ЧТО ПОШЛИ ПО ПУТИ СВОЕЙ </a:t>
            </a:r>
          </a:p>
          <a:p>
            <a:pPr algn="ctr"/>
            <a:r>
              <a:rPr lang="ru-RU" sz="1300" b="1" dirty="0">
                <a:latin typeface="Century Gothic" panose="020B0502020202020204" pitchFamily="34" charset="0"/>
              </a:rPr>
              <a:t>ПРОФЕССИИ- ПРЕДНАЗНАЧЕНИЕ.</a:t>
            </a:r>
          </a:p>
          <a:p>
            <a:pPr algn="ctr"/>
            <a:endParaRPr lang="ru-RU" sz="1300" b="1" dirty="0">
              <a:latin typeface="Century Gothic" panose="020B0502020202020204" pitchFamily="34" charset="0"/>
            </a:endParaRPr>
          </a:p>
          <a:p>
            <a:pPr algn="ctr"/>
            <a:r>
              <a:rPr lang="ru-RU" sz="1300" b="1" dirty="0">
                <a:latin typeface="Century Gothic" panose="020B0502020202020204" pitchFamily="34" charset="0"/>
              </a:rPr>
              <a:t>ДАЙТЕ ВРЕМЯ СЕБЕ И СУДЬБЕ НА РЕАЛИЗАЦИЮ, НО ЕСЛИ ВЫ ХОТИТЕ ПОМЕНЯТЬ СВОЮ ЖИЗНЬ, ДЕЙСТВУЙТЕ В НАПРАВЛЕНИЯХ, ЧТО Я НАПИСАЛА </a:t>
            </a:r>
            <a:endParaRPr lang="ru-RU" sz="1300" dirty="0">
              <a:latin typeface="Century Gothic" panose="020B0502020202020204" pitchFamily="34" charset="0"/>
            </a:endParaRPr>
          </a:p>
        </p:txBody>
      </p:sp>
      <p:grpSp>
        <p:nvGrpSpPr>
          <p:cNvPr id="4" name="그룹 3">
            <a:extLst>
              <a:ext uri="{FF2B5EF4-FFF2-40B4-BE49-F238E27FC236}">
                <a16:creationId xmlns:a16="http://schemas.microsoft.com/office/drawing/2014/main" xmlns="" id="{75F84F6A-05DF-4F70-A0CF-C751A5284C16}"/>
              </a:ext>
            </a:extLst>
          </p:cNvPr>
          <p:cNvGrpSpPr/>
          <p:nvPr/>
        </p:nvGrpSpPr>
        <p:grpSpPr>
          <a:xfrm>
            <a:off x="5582308" y="3616758"/>
            <a:ext cx="1027384" cy="1170074"/>
            <a:chOff x="6830083" y="5571172"/>
            <a:chExt cx="342900" cy="390525"/>
          </a:xfrm>
          <a:solidFill>
            <a:srgbClr val="222224"/>
          </a:solidFill>
        </p:grpSpPr>
        <p:sp>
          <p:nvSpPr>
            <p:cNvPr id="5" name="자유형: 도형 4">
              <a:extLst>
                <a:ext uri="{FF2B5EF4-FFF2-40B4-BE49-F238E27FC236}">
                  <a16:creationId xmlns:a16="http://schemas.microsoft.com/office/drawing/2014/main" xmlns="" id="{F681D18E-5640-43A2-81C7-2D7C281A3BB2}"/>
                </a:ext>
              </a:extLst>
            </p:cNvPr>
            <p:cNvSpPr/>
            <p:nvPr/>
          </p:nvSpPr>
          <p:spPr>
            <a:xfrm>
              <a:off x="6830083" y="5571172"/>
              <a:ext cx="342900" cy="390525"/>
            </a:xfrm>
            <a:custGeom>
              <a:avLst/>
              <a:gdLst>
                <a:gd name="connsiteX0" fmla="*/ 329375 w 342900"/>
                <a:gd name="connsiteY0" fmla="*/ 318802 h 390525"/>
                <a:gd name="connsiteX1" fmla="*/ 307181 w 342900"/>
                <a:gd name="connsiteY1" fmla="*/ 318802 h 390525"/>
                <a:gd name="connsiteX2" fmla="*/ 340423 w 342900"/>
                <a:gd name="connsiteY2" fmla="*/ 218885 h 390525"/>
                <a:gd name="connsiteX3" fmla="*/ 204121 w 342900"/>
                <a:gd name="connsiteY3" fmla="*/ 54388 h 390525"/>
                <a:gd name="connsiteX4" fmla="*/ 207169 w 342900"/>
                <a:gd name="connsiteY4" fmla="*/ 40481 h 390525"/>
                <a:gd name="connsiteX5" fmla="*/ 173831 w 342900"/>
                <a:gd name="connsiteY5" fmla="*/ 7144 h 390525"/>
                <a:gd name="connsiteX6" fmla="*/ 140494 w 342900"/>
                <a:gd name="connsiteY6" fmla="*/ 40481 h 390525"/>
                <a:gd name="connsiteX7" fmla="*/ 143542 w 342900"/>
                <a:gd name="connsiteY7" fmla="*/ 54388 h 390525"/>
                <a:gd name="connsiteX8" fmla="*/ 7239 w 342900"/>
                <a:gd name="connsiteY8" fmla="*/ 218885 h 390525"/>
                <a:gd name="connsiteX9" fmla="*/ 40481 w 342900"/>
                <a:gd name="connsiteY9" fmla="*/ 318802 h 390525"/>
                <a:gd name="connsiteX10" fmla="*/ 18288 w 342900"/>
                <a:gd name="connsiteY10" fmla="*/ 318802 h 390525"/>
                <a:gd name="connsiteX11" fmla="*/ 7144 w 342900"/>
                <a:gd name="connsiteY11" fmla="*/ 329946 h 390525"/>
                <a:gd name="connsiteX12" fmla="*/ 23336 w 342900"/>
                <a:gd name="connsiteY12" fmla="*/ 369475 h 390525"/>
                <a:gd name="connsiteX13" fmla="*/ 62675 w 342900"/>
                <a:gd name="connsiteY13" fmla="*/ 386239 h 390525"/>
                <a:gd name="connsiteX14" fmla="*/ 284702 w 342900"/>
                <a:gd name="connsiteY14" fmla="*/ 386239 h 390525"/>
                <a:gd name="connsiteX15" fmla="*/ 324040 w 342900"/>
                <a:gd name="connsiteY15" fmla="*/ 369475 h 390525"/>
                <a:gd name="connsiteX16" fmla="*/ 340233 w 342900"/>
                <a:gd name="connsiteY16" fmla="*/ 329946 h 390525"/>
                <a:gd name="connsiteX17" fmla="*/ 329375 w 342900"/>
                <a:gd name="connsiteY17" fmla="*/ 318802 h 390525"/>
                <a:gd name="connsiteX18" fmla="*/ 162782 w 342900"/>
                <a:gd name="connsiteY18" fmla="*/ 40481 h 390525"/>
                <a:gd name="connsiteX19" fmla="*/ 173927 w 342900"/>
                <a:gd name="connsiteY19" fmla="*/ 29337 h 390525"/>
                <a:gd name="connsiteX20" fmla="*/ 185071 w 342900"/>
                <a:gd name="connsiteY20" fmla="*/ 40481 h 390525"/>
                <a:gd name="connsiteX21" fmla="*/ 173927 w 342900"/>
                <a:gd name="connsiteY21" fmla="*/ 51626 h 390525"/>
                <a:gd name="connsiteX22" fmla="*/ 162782 w 342900"/>
                <a:gd name="connsiteY22" fmla="*/ 40481 h 390525"/>
                <a:gd name="connsiteX23" fmla="*/ 29623 w 342900"/>
                <a:gd name="connsiteY23" fmla="*/ 218885 h 390525"/>
                <a:gd name="connsiteX24" fmla="*/ 173927 w 342900"/>
                <a:gd name="connsiteY24" fmla="*/ 73819 h 390525"/>
                <a:gd name="connsiteX25" fmla="*/ 318230 w 342900"/>
                <a:gd name="connsiteY25" fmla="*/ 218885 h 390525"/>
                <a:gd name="connsiteX26" fmla="*/ 278035 w 342900"/>
                <a:gd name="connsiteY26" fmla="*/ 318802 h 390525"/>
                <a:gd name="connsiteX27" fmla="*/ 244030 w 342900"/>
                <a:gd name="connsiteY27" fmla="*/ 318802 h 390525"/>
                <a:gd name="connsiteX28" fmla="*/ 296037 w 342900"/>
                <a:gd name="connsiteY28" fmla="*/ 218885 h 390525"/>
                <a:gd name="connsiteX29" fmla="*/ 173927 w 342900"/>
                <a:gd name="connsiteY29" fmla="*/ 96774 h 390525"/>
                <a:gd name="connsiteX30" fmla="*/ 51816 w 342900"/>
                <a:gd name="connsiteY30" fmla="*/ 218885 h 390525"/>
                <a:gd name="connsiteX31" fmla="*/ 103822 w 342900"/>
                <a:gd name="connsiteY31" fmla="*/ 318802 h 390525"/>
                <a:gd name="connsiteX32" fmla="*/ 69818 w 342900"/>
                <a:gd name="connsiteY32" fmla="*/ 318802 h 390525"/>
                <a:gd name="connsiteX33" fmla="*/ 29623 w 342900"/>
                <a:gd name="connsiteY33" fmla="*/ 218885 h 390525"/>
                <a:gd name="connsiteX34" fmla="*/ 119348 w 342900"/>
                <a:gd name="connsiteY34" fmla="*/ 273844 h 390525"/>
                <a:gd name="connsiteX35" fmla="*/ 103632 w 342900"/>
                <a:gd name="connsiteY35" fmla="*/ 273844 h 390525"/>
                <a:gd name="connsiteX36" fmla="*/ 96298 w 342900"/>
                <a:gd name="connsiteY36" fmla="*/ 281178 h 390525"/>
                <a:gd name="connsiteX37" fmla="*/ 75057 w 342900"/>
                <a:gd name="connsiteY37" fmla="*/ 229933 h 390525"/>
                <a:gd name="connsiteX38" fmla="*/ 85249 w 342900"/>
                <a:gd name="connsiteY38" fmla="*/ 229933 h 390525"/>
                <a:gd name="connsiteX39" fmla="*/ 96584 w 342900"/>
                <a:gd name="connsiteY39" fmla="*/ 220123 h 390525"/>
                <a:gd name="connsiteX40" fmla="*/ 85534 w 342900"/>
                <a:gd name="connsiteY40" fmla="*/ 207741 h 390525"/>
                <a:gd name="connsiteX41" fmla="*/ 75057 w 342900"/>
                <a:gd name="connsiteY41" fmla="*/ 207741 h 390525"/>
                <a:gd name="connsiteX42" fmla="*/ 96298 w 342900"/>
                <a:gd name="connsiteY42" fmla="*/ 156496 h 390525"/>
                <a:gd name="connsiteX43" fmla="*/ 103632 w 342900"/>
                <a:gd name="connsiteY43" fmla="*/ 163830 h 390525"/>
                <a:gd name="connsiteX44" fmla="*/ 119348 w 342900"/>
                <a:gd name="connsiteY44" fmla="*/ 163830 h 390525"/>
                <a:gd name="connsiteX45" fmla="*/ 119348 w 342900"/>
                <a:gd name="connsiteY45" fmla="*/ 148114 h 390525"/>
                <a:gd name="connsiteX46" fmla="*/ 112014 w 342900"/>
                <a:gd name="connsiteY46" fmla="*/ 140779 h 390525"/>
                <a:gd name="connsiteX47" fmla="*/ 163259 w 342900"/>
                <a:gd name="connsiteY47" fmla="*/ 119539 h 390525"/>
                <a:gd name="connsiteX48" fmla="*/ 163259 w 342900"/>
                <a:gd name="connsiteY48" fmla="*/ 129730 h 390525"/>
                <a:gd name="connsiteX49" fmla="*/ 173069 w 342900"/>
                <a:gd name="connsiteY49" fmla="*/ 141065 h 390525"/>
                <a:gd name="connsiteX50" fmla="*/ 185451 w 342900"/>
                <a:gd name="connsiteY50" fmla="*/ 130016 h 390525"/>
                <a:gd name="connsiteX51" fmla="*/ 185451 w 342900"/>
                <a:gd name="connsiteY51" fmla="*/ 119539 h 390525"/>
                <a:gd name="connsiteX52" fmla="*/ 236696 w 342900"/>
                <a:gd name="connsiteY52" fmla="*/ 140779 h 390525"/>
                <a:gd name="connsiteX53" fmla="*/ 229362 w 342900"/>
                <a:gd name="connsiteY53" fmla="*/ 148114 h 390525"/>
                <a:gd name="connsiteX54" fmla="*/ 229362 w 342900"/>
                <a:gd name="connsiteY54" fmla="*/ 163830 h 390525"/>
                <a:gd name="connsiteX55" fmla="*/ 245078 w 342900"/>
                <a:gd name="connsiteY55" fmla="*/ 163830 h 390525"/>
                <a:gd name="connsiteX56" fmla="*/ 252413 w 342900"/>
                <a:gd name="connsiteY56" fmla="*/ 156496 h 390525"/>
                <a:gd name="connsiteX57" fmla="*/ 273653 w 342900"/>
                <a:gd name="connsiteY57" fmla="*/ 207741 h 390525"/>
                <a:gd name="connsiteX58" fmla="*/ 263461 w 342900"/>
                <a:gd name="connsiteY58" fmla="*/ 207741 h 390525"/>
                <a:gd name="connsiteX59" fmla="*/ 252126 w 342900"/>
                <a:gd name="connsiteY59" fmla="*/ 217551 h 390525"/>
                <a:gd name="connsiteX60" fmla="*/ 263176 w 342900"/>
                <a:gd name="connsiteY60" fmla="*/ 229933 h 390525"/>
                <a:gd name="connsiteX61" fmla="*/ 273653 w 342900"/>
                <a:gd name="connsiteY61" fmla="*/ 229933 h 390525"/>
                <a:gd name="connsiteX62" fmla="*/ 252413 w 342900"/>
                <a:gd name="connsiteY62" fmla="*/ 281178 h 390525"/>
                <a:gd name="connsiteX63" fmla="*/ 245078 w 342900"/>
                <a:gd name="connsiteY63" fmla="*/ 273844 h 390525"/>
                <a:gd name="connsiteX64" fmla="*/ 229362 w 342900"/>
                <a:gd name="connsiteY64" fmla="*/ 273844 h 390525"/>
                <a:gd name="connsiteX65" fmla="*/ 229362 w 342900"/>
                <a:gd name="connsiteY65" fmla="*/ 289560 h 390525"/>
                <a:gd name="connsiteX66" fmla="*/ 236696 w 342900"/>
                <a:gd name="connsiteY66" fmla="*/ 296894 h 390525"/>
                <a:gd name="connsiteX67" fmla="*/ 185451 w 342900"/>
                <a:gd name="connsiteY67" fmla="*/ 318135 h 390525"/>
                <a:gd name="connsiteX68" fmla="*/ 185451 w 342900"/>
                <a:gd name="connsiteY68" fmla="*/ 307943 h 390525"/>
                <a:gd name="connsiteX69" fmla="*/ 175641 w 342900"/>
                <a:gd name="connsiteY69" fmla="*/ 296608 h 390525"/>
                <a:gd name="connsiteX70" fmla="*/ 163259 w 342900"/>
                <a:gd name="connsiteY70" fmla="*/ 307658 h 390525"/>
                <a:gd name="connsiteX71" fmla="*/ 163259 w 342900"/>
                <a:gd name="connsiteY71" fmla="*/ 318135 h 390525"/>
                <a:gd name="connsiteX72" fmla="*/ 112014 w 342900"/>
                <a:gd name="connsiteY72" fmla="*/ 296894 h 390525"/>
                <a:gd name="connsiteX73" fmla="*/ 119348 w 342900"/>
                <a:gd name="connsiteY73" fmla="*/ 289560 h 390525"/>
                <a:gd name="connsiteX74" fmla="*/ 119348 w 342900"/>
                <a:gd name="connsiteY74" fmla="*/ 273844 h 390525"/>
                <a:gd name="connsiteX75" fmla="*/ 284226 w 342900"/>
                <a:gd name="connsiteY75" fmla="*/ 363950 h 390525"/>
                <a:gd name="connsiteX76" fmla="*/ 63627 w 342900"/>
                <a:gd name="connsiteY76" fmla="*/ 363950 h 390525"/>
                <a:gd name="connsiteX77" fmla="*/ 32385 w 342900"/>
                <a:gd name="connsiteY77" fmla="*/ 340995 h 390525"/>
                <a:gd name="connsiteX78" fmla="*/ 315373 w 342900"/>
                <a:gd name="connsiteY78" fmla="*/ 340995 h 390525"/>
                <a:gd name="connsiteX79" fmla="*/ 284226 w 342900"/>
                <a:gd name="connsiteY79" fmla="*/ 36395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42900" h="390525">
                  <a:moveTo>
                    <a:pt x="329375" y="318802"/>
                  </a:moveTo>
                  <a:lnTo>
                    <a:pt x="307181" y="318802"/>
                  </a:lnTo>
                  <a:cubicBezTo>
                    <a:pt x="328803" y="290131"/>
                    <a:pt x="340423" y="255460"/>
                    <a:pt x="340423" y="218885"/>
                  </a:cubicBezTo>
                  <a:cubicBezTo>
                    <a:pt x="340423" y="137065"/>
                    <a:pt x="281559" y="68771"/>
                    <a:pt x="204121" y="54388"/>
                  </a:cubicBezTo>
                  <a:cubicBezTo>
                    <a:pt x="206026" y="50197"/>
                    <a:pt x="207169" y="45434"/>
                    <a:pt x="207169" y="40481"/>
                  </a:cubicBezTo>
                  <a:cubicBezTo>
                    <a:pt x="207169" y="22098"/>
                    <a:pt x="192214" y="7144"/>
                    <a:pt x="173831" y="7144"/>
                  </a:cubicBezTo>
                  <a:cubicBezTo>
                    <a:pt x="155448" y="7144"/>
                    <a:pt x="140494" y="22098"/>
                    <a:pt x="140494" y="40481"/>
                  </a:cubicBezTo>
                  <a:cubicBezTo>
                    <a:pt x="140494" y="45434"/>
                    <a:pt x="141637" y="50102"/>
                    <a:pt x="143542" y="54388"/>
                  </a:cubicBezTo>
                  <a:cubicBezTo>
                    <a:pt x="66104" y="68771"/>
                    <a:pt x="7239" y="137065"/>
                    <a:pt x="7239" y="218885"/>
                  </a:cubicBezTo>
                  <a:cubicBezTo>
                    <a:pt x="7239" y="255460"/>
                    <a:pt x="18955" y="290131"/>
                    <a:pt x="40481" y="318802"/>
                  </a:cubicBezTo>
                  <a:lnTo>
                    <a:pt x="18288" y="318802"/>
                  </a:lnTo>
                  <a:cubicBezTo>
                    <a:pt x="12192" y="318802"/>
                    <a:pt x="7144" y="323755"/>
                    <a:pt x="7144" y="329946"/>
                  </a:cubicBezTo>
                  <a:cubicBezTo>
                    <a:pt x="7144" y="344805"/>
                    <a:pt x="12859" y="358807"/>
                    <a:pt x="23336" y="369475"/>
                  </a:cubicBezTo>
                  <a:cubicBezTo>
                    <a:pt x="33909" y="380238"/>
                    <a:pt x="47815" y="386239"/>
                    <a:pt x="62675" y="386239"/>
                  </a:cubicBezTo>
                  <a:lnTo>
                    <a:pt x="284702" y="386239"/>
                  </a:lnTo>
                  <a:cubicBezTo>
                    <a:pt x="299561" y="386239"/>
                    <a:pt x="313468" y="380333"/>
                    <a:pt x="324040" y="369475"/>
                  </a:cubicBezTo>
                  <a:cubicBezTo>
                    <a:pt x="334423" y="358807"/>
                    <a:pt x="340233" y="344805"/>
                    <a:pt x="340233" y="329946"/>
                  </a:cubicBezTo>
                  <a:cubicBezTo>
                    <a:pt x="340423" y="323755"/>
                    <a:pt x="335470" y="318802"/>
                    <a:pt x="329375" y="318802"/>
                  </a:cubicBezTo>
                  <a:close/>
                  <a:moveTo>
                    <a:pt x="162782" y="40481"/>
                  </a:moveTo>
                  <a:cubicBezTo>
                    <a:pt x="162782" y="34385"/>
                    <a:pt x="167735" y="29337"/>
                    <a:pt x="173927" y="29337"/>
                  </a:cubicBezTo>
                  <a:cubicBezTo>
                    <a:pt x="180022" y="29337"/>
                    <a:pt x="185071" y="34290"/>
                    <a:pt x="185071" y="40481"/>
                  </a:cubicBezTo>
                  <a:cubicBezTo>
                    <a:pt x="185071" y="46577"/>
                    <a:pt x="180118" y="51626"/>
                    <a:pt x="173927" y="51626"/>
                  </a:cubicBezTo>
                  <a:cubicBezTo>
                    <a:pt x="167830" y="51626"/>
                    <a:pt x="162782" y="46577"/>
                    <a:pt x="162782" y="40481"/>
                  </a:cubicBezTo>
                  <a:close/>
                  <a:moveTo>
                    <a:pt x="29623" y="218885"/>
                  </a:moveTo>
                  <a:cubicBezTo>
                    <a:pt x="29623" y="138875"/>
                    <a:pt x="94392" y="73819"/>
                    <a:pt x="173927" y="73819"/>
                  </a:cubicBezTo>
                  <a:cubicBezTo>
                    <a:pt x="253460" y="73819"/>
                    <a:pt x="318230" y="138875"/>
                    <a:pt x="318230" y="218885"/>
                  </a:cubicBezTo>
                  <a:cubicBezTo>
                    <a:pt x="318230" y="256508"/>
                    <a:pt x="303943" y="291846"/>
                    <a:pt x="278035" y="318802"/>
                  </a:cubicBezTo>
                  <a:lnTo>
                    <a:pt x="244030" y="318802"/>
                  </a:lnTo>
                  <a:cubicBezTo>
                    <a:pt x="276510" y="295942"/>
                    <a:pt x="296037" y="258985"/>
                    <a:pt x="296037" y="218885"/>
                  </a:cubicBezTo>
                  <a:cubicBezTo>
                    <a:pt x="296037" y="151543"/>
                    <a:pt x="241268" y="96774"/>
                    <a:pt x="173927" y="96774"/>
                  </a:cubicBezTo>
                  <a:cubicBezTo>
                    <a:pt x="106585" y="96774"/>
                    <a:pt x="51816" y="151543"/>
                    <a:pt x="51816" y="218885"/>
                  </a:cubicBezTo>
                  <a:cubicBezTo>
                    <a:pt x="51816" y="258890"/>
                    <a:pt x="71342" y="295942"/>
                    <a:pt x="103822" y="318802"/>
                  </a:cubicBezTo>
                  <a:lnTo>
                    <a:pt x="69818" y="318802"/>
                  </a:lnTo>
                  <a:cubicBezTo>
                    <a:pt x="43815" y="291751"/>
                    <a:pt x="29623" y="256508"/>
                    <a:pt x="29623" y="218885"/>
                  </a:cubicBezTo>
                  <a:close/>
                  <a:moveTo>
                    <a:pt x="119348" y="273844"/>
                  </a:moveTo>
                  <a:cubicBezTo>
                    <a:pt x="114967" y="269558"/>
                    <a:pt x="108013" y="269558"/>
                    <a:pt x="103632" y="273844"/>
                  </a:cubicBezTo>
                  <a:lnTo>
                    <a:pt x="96298" y="281178"/>
                  </a:lnTo>
                  <a:cubicBezTo>
                    <a:pt x="84772" y="266795"/>
                    <a:pt x="77152" y="249174"/>
                    <a:pt x="75057" y="229933"/>
                  </a:cubicBezTo>
                  <a:lnTo>
                    <a:pt x="85249" y="229933"/>
                  </a:lnTo>
                  <a:cubicBezTo>
                    <a:pt x="90964" y="229933"/>
                    <a:pt x="95917" y="225742"/>
                    <a:pt x="96584" y="220123"/>
                  </a:cubicBezTo>
                  <a:cubicBezTo>
                    <a:pt x="97345" y="213455"/>
                    <a:pt x="92107" y="207741"/>
                    <a:pt x="85534" y="207741"/>
                  </a:cubicBezTo>
                  <a:lnTo>
                    <a:pt x="75057" y="207741"/>
                  </a:lnTo>
                  <a:cubicBezTo>
                    <a:pt x="77152" y="188500"/>
                    <a:pt x="84772" y="170879"/>
                    <a:pt x="96298" y="156496"/>
                  </a:cubicBezTo>
                  <a:lnTo>
                    <a:pt x="103632" y="163830"/>
                  </a:lnTo>
                  <a:cubicBezTo>
                    <a:pt x="108013" y="168116"/>
                    <a:pt x="114967" y="168212"/>
                    <a:pt x="119348" y="163830"/>
                  </a:cubicBezTo>
                  <a:cubicBezTo>
                    <a:pt x="123730" y="159449"/>
                    <a:pt x="123634" y="152495"/>
                    <a:pt x="119348" y="148114"/>
                  </a:cubicBezTo>
                  <a:lnTo>
                    <a:pt x="112014" y="140779"/>
                  </a:lnTo>
                  <a:cubicBezTo>
                    <a:pt x="126396" y="129254"/>
                    <a:pt x="144018" y="121634"/>
                    <a:pt x="163259" y="119539"/>
                  </a:cubicBezTo>
                  <a:lnTo>
                    <a:pt x="163259" y="129730"/>
                  </a:lnTo>
                  <a:cubicBezTo>
                    <a:pt x="163259" y="135446"/>
                    <a:pt x="167450" y="140399"/>
                    <a:pt x="173069" y="141065"/>
                  </a:cubicBezTo>
                  <a:cubicBezTo>
                    <a:pt x="179737" y="141827"/>
                    <a:pt x="185451" y="136588"/>
                    <a:pt x="185451" y="130016"/>
                  </a:cubicBezTo>
                  <a:lnTo>
                    <a:pt x="185451" y="119539"/>
                  </a:lnTo>
                  <a:cubicBezTo>
                    <a:pt x="204692" y="121634"/>
                    <a:pt x="222313" y="129254"/>
                    <a:pt x="236696" y="140779"/>
                  </a:cubicBezTo>
                  <a:lnTo>
                    <a:pt x="229362" y="148114"/>
                  </a:lnTo>
                  <a:cubicBezTo>
                    <a:pt x="225076" y="152495"/>
                    <a:pt x="224980" y="159449"/>
                    <a:pt x="229362" y="163830"/>
                  </a:cubicBezTo>
                  <a:cubicBezTo>
                    <a:pt x="233743" y="168116"/>
                    <a:pt x="240696" y="168116"/>
                    <a:pt x="245078" y="163830"/>
                  </a:cubicBezTo>
                  <a:lnTo>
                    <a:pt x="252413" y="156496"/>
                  </a:lnTo>
                  <a:cubicBezTo>
                    <a:pt x="263937" y="170879"/>
                    <a:pt x="271558" y="188500"/>
                    <a:pt x="273653" y="207741"/>
                  </a:cubicBezTo>
                  <a:lnTo>
                    <a:pt x="263461" y="207741"/>
                  </a:lnTo>
                  <a:cubicBezTo>
                    <a:pt x="257746" y="207741"/>
                    <a:pt x="252793" y="211932"/>
                    <a:pt x="252126" y="217551"/>
                  </a:cubicBezTo>
                  <a:cubicBezTo>
                    <a:pt x="251365" y="224219"/>
                    <a:pt x="256604" y="229933"/>
                    <a:pt x="263176" y="229933"/>
                  </a:cubicBezTo>
                  <a:lnTo>
                    <a:pt x="273653" y="229933"/>
                  </a:lnTo>
                  <a:cubicBezTo>
                    <a:pt x="271558" y="249174"/>
                    <a:pt x="263937" y="266795"/>
                    <a:pt x="252413" y="281178"/>
                  </a:cubicBezTo>
                  <a:lnTo>
                    <a:pt x="245078" y="273844"/>
                  </a:lnTo>
                  <a:cubicBezTo>
                    <a:pt x="240696" y="269558"/>
                    <a:pt x="233743" y="269558"/>
                    <a:pt x="229362" y="273844"/>
                  </a:cubicBezTo>
                  <a:cubicBezTo>
                    <a:pt x="224980" y="278225"/>
                    <a:pt x="225076" y="285179"/>
                    <a:pt x="229362" y="289560"/>
                  </a:cubicBezTo>
                  <a:lnTo>
                    <a:pt x="236696" y="296894"/>
                  </a:lnTo>
                  <a:cubicBezTo>
                    <a:pt x="222313" y="308420"/>
                    <a:pt x="204692" y="316040"/>
                    <a:pt x="185451" y="318135"/>
                  </a:cubicBezTo>
                  <a:lnTo>
                    <a:pt x="185451" y="307943"/>
                  </a:lnTo>
                  <a:cubicBezTo>
                    <a:pt x="185451" y="302228"/>
                    <a:pt x="181260" y="297275"/>
                    <a:pt x="175641" y="296608"/>
                  </a:cubicBezTo>
                  <a:cubicBezTo>
                    <a:pt x="168973" y="295847"/>
                    <a:pt x="163259" y="301085"/>
                    <a:pt x="163259" y="307658"/>
                  </a:cubicBezTo>
                  <a:lnTo>
                    <a:pt x="163259" y="318135"/>
                  </a:lnTo>
                  <a:cubicBezTo>
                    <a:pt x="144018" y="316040"/>
                    <a:pt x="126396" y="308420"/>
                    <a:pt x="112014" y="296894"/>
                  </a:cubicBezTo>
                  <a:lnTo>
                    <a:pt x="119348" y="289560"/>
                  </a:lnTo>
                  <a:cubicBezTo>
                    <a:pt x="123634" y="285179"/>
                    <a:pt x="123634" y="278130"/>
                    <a:pt x="119348" y="273844"/>
                  </a:cubicBezTo>
                  <a:close/>
                  <a:moveTo>
                    <a:pt x="284226" y="363950"/>
                  </a:moveTo>
                  <a:lnTo>
                    <a:pt x="63627" y="363950"/>
                  </a:lnTo>
                  <a:cubicBezTo>
                    <a:pt x="49435" y="363950"/>
                    <a:pt x="37052" y="354140"/>
                    <a:pt x="32385" y="340995"/>
                  </a:cubicBezTo>
                  <a:lnTo>
                    <a:pt x="315373" y="340995"/>
                  </a:lnTo>
                  <a:cubicBezTo>
                    <a:pt x="310801" y="354044"/>
                    <a:pt x="298418" y="363950"/>
                    <a:pt x="284226" y="363950"/>
                  </a:cubicBezTo>
                  <a:close/>
                </a:path>
              </a:pathLst>
            </a:custGeom>
            <a:grpFill/>
            <a:ln w="9525" cap="flat">
              <a:noFill/>
              <a:prstDash val="solid"/>
              <a:miter/>
            </a:ln>
          </p:spPr>
          <p:txBody>
            <a:bodyPr rtlCol="0" anchor="ctr"/>
            <a:lstStyle/>
            <a:p>
              <a:endParaRPr lang="ko-KR" altLang="en-US"/>
            </a:p>
          </p:txBody>
        </p:sp>
        <p:sp>
          <p:nvSpPr>
            <p:cNvPr id="6" name="자유형: 도형 5">
              <a:extLst>
                <a:ext uri="{FF2B5EF4-FFF2-40B4-BE49-F238E27FC236}">
                  <a16:creationId xmlns:a16="http://schemas.microsoft.com/office/drawing/2014/main" xmlns="" id="{83A13074-8864-46BD-91AA-C81C43820B76}"/>
                </a:ext>
              </a:extLst>
            </p:cNvPr>
            <p:cNvSpPr/>
            <p:nvPr/>
          </p:nvSpPr>
          <p:spPr>
            <a:xfrm>
              <a:off x="6986102" y="5727308"/>
              <a:ext cx="76200" cy="76200"/>
            </a:xfrm>
            <a:custGeom>
              <a:avLst/>
              <a:gdLst>
                <a:gd name="connsiteX0" fmla="*/ 18288 w 76200"/>
                <a:gd name="connsiteY0" fmla="*/ 73797 h 76200"/>
                <a:gd name="connsiteX1" fmla="*/ 62389 w 76200"/>
                <a:gd name="connsiteY1" fmla="*/ 73797 h 76200"/>
                <a:gd name="connsiteX2" fmla="*/ 73723 w 76200"/>
                <a:gd name="connsiteY2" fmla="*/ 63987 h 76200"/>
                <a:gd name="connsiteX3" fmla="*/ 62674 w 76200"/>
                <a:gd name="connsiteY3" fmla="*/ 51604 h 76200"/>
                <a:gd name="connsiteX4" fmla="*/ 29337 w 76200"/>
                <a:gd name="connsiteY4" fmla="*/ 51604 h 76200"/>
                <a:gd name="connsiteX5" fmla="*/ 29337 w 76200"/>
                <a:gd name="connsiteY5" fmla="*/ 18552 h 76200"/>
                <a:gd name="connsiteX6" fmla="*/ 19526 w 76200"/>
                <a:gd name="connsiteY6" fmla="*/ 7218 h 76200"/>
                <a:gd name="connsiteX7" fmla="*/ 7144 w 76200"/>
                <a:gd name="connsiteY7" fmla="*/ 18267 h 76200"/>
                <a:gd name="connsiteX8" fmla="*/ 7144 w 76200"/>
                <a:gd name="connsiteY8" fmla="*/ 62653 h 76200"/>
                <a:gd name="connsiteX9" fmla="*/ 18288 w 76200"/>
                <a:gd name="connsiteY9" fmla="*/ 737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18288" y="73797"/>
                  </a:moveTo>
                  <a:lnTo>
                    <a:pt x="62389" y="73797"/>
                  </a:lnTo>
                  <a:cubicBezTo>
                    <a:pt x="68103" y="73797"/>
                    <a:pt x="73057" y="69606"/>
                    <a:pt x="73723" y="63987"/>
                  </a:cubicBezTo>
                  <a:cubicBezTo>
                    <a:pt x="74486" y="57319"/>
                    <a:pt x="69246" y="51604"/>
                    <a:pt x="62674" y="51604"/>
                  </a:cubicBezTo>
                  <a:lnTo>
                    <a:pt x="29337" y="51604"/>
                  </a:lnTo>
                  <a:lnTo>
                    <a:pt x="29337" y="18552"/>
                  </a:lnTo>
                  <a:cubicBezTo>
                    <a:pt x="29337" y="12838"/>
                    <a:pt x="25146" y="7884"/>
                    <a:pt x="19526" y="7218"/>
                  </a:cubicBezTo>
                  <a:cubicBezTo>
                    <a:pt x="12859" y="6456"/>
                    <a:pt x="7144" y="11694"/>
                    <a:pt x="7144" y="18267"/>
                  </a:cubicBezTo>
                  <a:lnTo>
                    <a:pt x="7144" y="62653"/>
                  </a:lnTo>
                  <a:cubicBezTo>
                    <a:pt x="7144" y="68845"/>
                    <a:pt x="12096" y="73797"/>
                    <a:pt x="18288" y="73797"/>
                  </a:cubicBezTo>
                  <a:close/>
                </a:path>
              </a:pathLst>
            </a:custGeom>
            <a:grpFill/>
            <a:ln w="9525" cap="flat">
              <a:noFill/>
              <a:prstDash val="solid"/>
              <a:miter/>
            </a:ln>
          </p:spPr>
          <p:txBody>
            <a:bodyPr rtlCol="0" anchor="ctr"/>
            <a:lstStyle/>
            <a:p>
              <a:endParaRPr lang="ko-KR" altLang="en-US"/>
            </a:p>
          </p:txBody>
        </p:sp>
      </p:grpSp>
    </p:spTree>
    <p:extLst>
      <p:ext uri="{BB962C8B-B14F-4D97-AF65-F5344CB8AC3E}">
        <p14:creationId xmlns:p14="http://schemas.microsoft.com/office/powerpoint/2010/main" val="5667827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2752725" y="1470489"/>
            <a:ext cx="8832153" cy="2977354"/>
          </a:xfrm>
          <a:prstGeom prst="rect">
            <a:avLst/>
          </a:prstGeom>
          <a:noFill/>
        </p:spPr>
        <p:txBody>
          <a:bodyPr wrap="square">
            <a:spAutoFit/>
          </a:bodyPr>
          <a:lstStyle/>
          <a:p>
            <a:pPr lvl="0" algn="just">
              <a:lnSpc>
                <a:spcPct val="107000"/>
              </a:lnSpc>
              <a:spcAft>
                <a:spcPts val="800"/>
              </a:spcAft>
            </a:pPr>
            <a:r>
              <a:rPr lang="ru-RU" sz="1300" dirty="0" smtClean="0">
                <a:solidFill>
                  <a:schemeClr val="bg1">
                    <a:lumMod val="65000"/>
                  </a:schemeClr>
                </a:solidFill>
                <a:latin typeface="Century Gothic" panose="020B0502020202020204" pitchFamily="34" charset="0"/>
                <a:ea typeface="Calibri" panose="020F0502020204030204" pitchFamily="34" charset="0"/>
                <a:cs typeface="Times New Roman" panose="02020603050405020304" pitchFamily="18" charset="0"/>
              </a:rPr>
              <a:t>Все мы испытываем эмоции, а ребёнок не всегда понимает, как с ними справится, поэтому с детства нужно его направлять. </a:t>
            </a:r>
            <a:endParaRPr lang="ru-RU" sz="1300" dirty="0">
              <a:solidFill>
                <a:schemeClr val="bg1">
                  <a:lumMod val="65000"/>
                </a:schemeClr>
              </a:solidFill>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первые годы своей жизни, такие дети, как Андрей, требуют больше любви и внимания, чем их сверстники. Только постоянная забота родителей может дать им ощущение безопасности и уверенности в себе. Иначе неудовлетворённая потребность приведёт к сильным эмоциональным потрясениям, которые оставят след на всю жизнь. На эмоциональном уровне эти дети боятся  неадекватности, которую им могут приписать. Чем бы они ни занимались, они стремятся достигнуть успеха, признания и уважения. Они любят руководить людьми и держать под контролем ситуацию, и в будущем будут неплохо смотреться на месте начальника. Частенько они становятся "серыми кардиналами". Работа для него может стать своего рода навязчивой идеей и самоцелью. А самооценка напрямую зависит от того, насколько они чувствуют себя полезными и необходимыми. Детство, любовь и забота, которыми вы их окружаете, будут определять их отношение к себе в течение всей жизни. У них ярко выражена потребность чувствовать себя важными и нужными</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a16="http://schemas.microsoft.com/office/drawing/2014/main" xmlns="" id="{E1603635-70F2-4CB4-BF92-F1ECA7A74855}"/>
              </a:ext>
            </a:extLst>
          </p:cNvPr>
          <p:cNvSpPr/>
          <p:nvPr/>
        </p:nvSpPr>
        <p:spPr>
          <a:xfrm>
            <a:off x="882557" y="639492"/>
            <a:ext cx="1970596" cy="830997"/>
          </a:xfrm>
          <a:prstGeom prst="rect">
            <a:avLst/>
          </a:prstGeom>
        </p:spPr>
        <p:txBody>
          <a:bodyPr wrap="square" anchor="t" anchorCtr="0">
            <a:spAutoFit/>
          </a:bodyPr>
          <a:lstStyle/>
          <a:p>
            <a:r>
              <a:rPr lang="ru-RU" altLang="ko-KR" sz="4800" dirty="0" smtClean="0">
                <a:solidFill>
                  <a:srgbClr val="F8F7F3"/>
                </a:solidFill>
                <a:latin typeface="+mj-lt"/>
              </a:rPr>
              <a:t>12.</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a16="http://schemas.microsoft.com/office/drawing/2014/main" xmlns="" id="{8F7306E4-C59F-4D9B-920D-3308129D7D1F}"/>
              </a:ext>
            </a:extLst>
          </p:cNvPr>
          <p:cNvSpPr/>
          <p:nvPr/>
        </p:nvSpPr>
        <p:spPr>
          <a:xfrm>
            <a:off x="2168955" y="639492"/>
            <a:ext cx="8773200"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ЭМОЦИИ. СТРАХИ</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656260" y="1470489"/>
            <a:ext cx="2196893" cy="2196893"/>
          </a:xfrm>
          <a:prstGeom prst="rect">
            <a:avLst/>
          </a:prstGeom>
        </p:spPr>
      </p:pic>
      <p:sp>
        <p:nvSpPr>
          <p:cNvPr id="6" name="TextBox 5">
            <a:extLst>
              <a:ext uri="{FF2B5EF4-FFF2-40B4-BE49-F238E27FC236}">
                <a16:creationId xmlns:a16="http://schemas.microsoft.com/office/drawing/2014/main" xmlns="" id="{0ECDAA2D-CC3E-45A9-AFB0-B3372906EEDF}"/>
              </a:ext>
            </a:extLst>
          </p:cNvPr>
          <p:cNvSpPr txBox="1"/>
          <p:nvPr/>
        </p:nvSpPr>
        <p:spPr>
          <a:xfrm>
            <a:off x="737172" y="4439800"/>
            <a:ext cx="10847705" cy="2121222"/>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От родителей и тех, кто заботится о детях в раннем возрасте, во многом зависит наличие чувства эмоциональной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защищенности</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столь важное для детей с Луной в Козероге. Счастливы те дети, которым действительно уделяется должное внимание. А вот если родители сами-то не очень довольны жизнью или просто слишком заняты, тогда и дети будут чувствовать себя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обделенными</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и ненужными</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Не забывайте повторять своему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ребёнку,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что вы цените и любите его, он ведь так нуждается в этом. Само ваше поведение должно быть таким, чтобы он чувствовал себя уверенно, чувствовал себя желанным и необходимым. Скажите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ребенку</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что вы любите его таким, какой он есть, и научите его любить себя. Помогите отбросить ненужные страхи и сомнения, перестать постоянно защищаться. Для вашего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ребенка</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очень важно научиться любить себя, иначе он всю жизнь будет требовать любви от окружающих. Просто внимания и уважения ему будет мало, ему нужно большее...</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41902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444137" y="594005"/>
            <a:ext cx="11286309" cy="1907189"/>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Помогите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ребенку</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понять, что его требования к окружающим настолько высоки, что просто не могут быть удовлетворены. Поэтому в первую очередь ему нужно научиться любить себя, а потом и других (но только бескорыстно). Помогите ему открыто выражать свои чувства. Если он хотя бы один раз почувствует, что безопасность можно черпать из этого источника любви, отдача будет невероятной</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Научите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Андрея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быть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счастливым,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принимая ту любовь, которую дают им окружающие, а не требуя невозможного. Таким детям стоит понять, что не следует приставать к своим близким "с ножом к горлу", добиваясь соответствия высоким критериям и ожиданиям. Быть принятыми и быть любимыми - вот две основные психологические потребности, необходимые для чувства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защищенности</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и нормального эмоционального развития тех, чья Луна в Козероге. </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xmlns="" id="{0ECDAA2D-CC3E-45A9-AFB0-B3372906EEDF}"/>
              </a:ext>
            </a:extLst>
          </p:cNvPr>
          <p:cNvSpPr txBox="1"/>
          <p:nvPr/>
        </p:nvSpPr>
        <p:spPr>
          <a:xfrm>
            <a:off x="444137" y="4263768"/>
            <a:ext cx="11286309" cy="1479123"/>
          </a:xfrm>
          <a:prstGeom prst="rect">
            <a:avLst/>
          </a:prstGeom>
          <a:solidFill>
            <a:schemeClr val="bg1">
              <a:lumMod val="75000"/>
            </a:schemeClr>
          </a:solidFill>
        </p:spPr>
        <p:txBody>
          <a:bodyPr wrap="square">
            <a:spAutoFit/>
          </a:bodyPr>
          <a:lstStyle/>
          <a:p>
            <a:pPr lvl="0" algn="just">
              <a:lnSpc>
                <a:spcPct val="107000"/>
              </a:lnSpc>
              <a:spcAft>
                <a:spcPts val="800"/>
              </a:spcAft>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СТРАХИ.</a:t>
            </a:r>
          </a:p>
          <a:p>
            <a:pPr lvl="0" algn="just">
              <a:lnSpc>
                <a:spcPct val="107000"/>
              </a:lnSpc>
              <a:spcAft>
                <a:spcPts val="800"/>
              </a:spcAft>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будущем будет большой страх нереализованности</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остаться без профессии, дела, или просто не найти своего места в жизни. Он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может потом боится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провести жизнь впустую и обречь себя на бедную старость.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Дело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том, что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он может бояться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потерять контроль над своими чувствами и редко может себе позволить вести себя так же. Особенно сильно он боится что кто-то заметит его слабость, чувства,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ранимость. Он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теперь не может когда, все </a:t>
            </a:r>
            <a:r>
              <a:rPr lang="ru-RU" sz="1300" dirty="0" err="1"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идет</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не по плану, потому что боится спонтанности и что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придется</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импровизировать. А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еще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он переживает, что будет плохим родителем, поэтому может вообще отказаться от затеи иметь детей.</a:t>
            </a:r>
          </a:p>
        </p:txBody>
      </p:sp>
    </p:spTree>
    <p:extLst>
      <p:ext uri="{BB962C8B-B14F-4D97-AF65-F5344CB8AC3E}">
        <p14:creationId xmlns:p14="http://schemas.microsoft.com/office/powerpoint/2010/main" val="846395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xmlns="" id="{BD77782C-1773-4319-8BAB-5362D6210BEA}"/>
              </a:ext>
            </a:extLst>
          </p:cNvPr>
          <p:cNvSpPr/>
          <p:nvPr/>
        </p:nvSpPr>
        <p:spPr>
          <a:xfrm>
            <a:off x="7846226" y="2782389"/>
            <a:ext cx="3845006" cy="38450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ko-KR" sz="2400" dirty="0" smtClean="0">
              <a:solidFill>
                <a:srgbClr val="FD9A7A"/>
              </a:solidFill>
              <a:latin typeface="+mj-lt"/>
            </a:endParaRPr>
          </a:p>
          <a:p>
            <a:pPr algn="ctr"/>
            <a:r>
              <a:rPr lang="ru-RU" altLang="ko-KR" sz="2400" b="1" dirty="0" smtClean="0">
                <a:solidFill>
                  <a:srgbClr val="FC7404"/>
                </a:solidFill>
                <a:latin typeface="+mj-lt"/>
              </a:rPr>
              <a:t>КАК ЗАМОТИВИРОВАТЬ РЕБЁНКА? </a:t>
            </a:r>
            <a:endParaRPr lang="ru-RU" altLang="ko-KR" sz="2400" b="1" dirty="0">
              <a:solidFill>
                <a:srgbClr val="FC7404"/>
              </a:solidFill>
              <a:latin typeface="+mj-lt"/>
            </a:endParaRPr>
          </a:p>
          <a:p>
            <a:pPr algn="ctr"/>
            <a:endParaRPr lang="ko-KR" altLang="en-US" sz="3000" dirty="0">
              <a:solidFill>
                <a:srgbClr val="FD9A7A"/>
              </a:solidFill>
              <a:latin typeface="+mj-lt"/>
            </a:endParaRPr>
          </a:p>
        </p:txBody>
      </p:sp>
      <p:sp>
        <p:nvSpPr>
          <p:cNvPr id="67" name="TextBox 66">
            <a:extLst>
              <a:ext uri="{FF2B5EF4-FFF2-40B4-BE49-F238E27FC236}">
                <a16:creationId xmlns:a16="http://schemas.microsoft.com/office/drawing/2014/main" xmlns="" id="{C537CD44-D0AF-46BB-A5AC-67641F8290C2}"/>
              </a:ext>
            </a:extLst>
          </p:cNvPr>
          <p:cNvSpPr txBox="1"/>
          <p:nvPr/>
        </p:nvSpPr>
        <p:spPr>
          <a:xfrm>
            <a:off x="1544357" y="1574635"/>
            <a:ext cx="5177608" cy="3493264"/>
          </a:xfrm>
          <a:prstGeom prst="rect">
            <a:avLst/>
          </a:prstGeom>
          <a:noFill/>
        </p:spPr>
        <p:txBody>
          <a:bodyPr wrap="square" rtlCol="0">
            <a:spAutoFit/>
          </a:bodyPr>
          <a:lstStyle>
            <a:defPPr>
              <a:defRPr lang="ko-KR"/>
            </a:defPPr>
            <a:lvl1pPr>
              <a:defRPr sz="1100"/>
            </a:lvl1pPr>
          </a:lstStyle>
          <a:p>
            <a:pPr algn="just"/>
            <a:r>
              <a:rPr lang="ru-RU" altLang="ko-KR" sz="1300" dirty="0" smtClean="0">
                <a:solidFill>
                  <a:schemeClr val="bg1"/>
                </a:solidFill>
                <a:latin typeface="Century Gothic" panose="020B0502020202020204" pitchFamily="34" charset="0"/>
              </a:rPr>
              <a:t>У всех бывает, что работать, что-то делать, совсем не хочется и тогда родителям нужно, как-то замотивировать </a:t>
            </a:r>
            <a:r>
              <a:rPr lang="ru-RU" altLang="ko-KR" sz="1300" dirty="0" err="1" smtClean="0">
                <a:solidFill>
                  <a:schemeClr val="bg1"/>
                </a:solidFill>
                <a:latin typeface="Century Gothic" panose="020B0502020202020204" pitchFamily="34" charset="0"/>
              </a:rPr>
              <a:t>ребенка</a:t>
            </a:r>
            <a:r>
              <a:rPr lang="ru-RU" altLang="ko-KR" sz="1300" dirty="0">
                <a:solidFill>
                  <a:schemeClr val="bg1"/>
                </a:solidFill>
                <a:latin typeface="Century Gothic" panose="020B0502020202020204" pitchFamily="34" charset="0"/>
              </a:rPr>
              <a:t> </a:t>
            </a:r>
            <a:r>
              <a:rPr lang="ru-RU" altLang="ko-KR" sz="1300" dirty="0" smtClean="0">
                <a:solidFill>
                  <a:schemeClr val="bg1"/>
                </a:solidFill>
                <a:latin typeface="Century Gothic" panose="020B0502020202020204" pitchFamily="34" charset="0"/>
              </a:rPr>
              <a:t>к действиям. </a:t>
            </a:r>
          </a:p>
          <a:p>
            <a:pPr algn="just"/>
            <a:endParaRPr lang="ru-RU" altLang="ko-KR" sz="1300" dirty="0" smtClean="0">
              <a:solidFill>
                <a:schemeClr val="bg1"/>
              </a:solidFill>
              <a:latin typeface="Century Gothic" panose="020B0502020202020204" pitchFamily="34" charset="0"/>
            </a:endParaRPr>
          </a:p>
          <a:p>
            <a:pPr algn="just"/>
            <a:r>
              <a:rPr lang="ru-RU" altLang="ko-KR" sz="1300" b="1" dirty="0">
                <a:solidFill>
                  <a:schemeClr val="bg1"/>
                </a:solidFill>
                <a:latin typeface="Century Gothic" panose="020B0502020202020204" pitchFamily="34" charset="0"/>
              </a:rPr>
              <a:t>Создайте вокруг </a:t>
            </a:r>
            <a:r>
              <a:rPr lang="ru-RU" altLang="ko-KR" sz="1300" b="1" dirty="0" smtClean="0">
                <a:solidFill>
                  <a:schemeClr val="bg1"/>
                </a:solidFill>
                <a:latin typeface="Century Gothic" panose="020B0502020202020204" pitchFamily="34" charset="0"/>
              </a:rPr>
              <a:t>ребёнка </a:t>
            </a:r>
            <a:r>
              <a:rPr lang="ru-RU" altLang="ko-KR" sz="1300" b="1" dirty="0">
                <a:solidFill>
                  <a:schemeClr val="bg1"/>
                </a:solidFill>
                <a:latin typeface="Century Gothic" panose="020B0502020202020204" pitchFamily="34" charset="0"/>
              </a:rPr>
              <a:t>рабочую атмосферу: что он любит? Может запахи, которые настраивают его на рабочий процесс, нужный уровень </a:t>
            </a:r>
            <a:r>
              <a:rPr lang="ru-RU" altLang="ko-KR" sz="1300" b="1" dirty="0" smtClean="0">
                <a:solidFill>
                  <a:schemeClr val="bg1"/>
                </a:solidFill>
                <a:latin typeface="Century Gothic" panose="020B0502020202020204" pitchFamily="34" charset="0"/>
              </a:rPr>
              <a:t>освещённости, </a:t>
            </a:r>
            <a:r>
              <a:rPr lang="ru-RU" altLang="ko-KR" sz="1300" b="1" dirty="0">
                <a:solidFill>
                  <a:schemeClr val="bg1"/>
                </a:solidFill>
                <a:latin typeface="Century Gothic" panose="020B0502020202020204" pitchFamily="34" charset="0"/>
              </a:rPr>
              <a:t>мелочи, которые ему нравятся, музыку на фон только приветствуется. Перед выполнением задачи важно успокоиться и откинуть лишние мысли, можно </a:t>
            </a:r>
            <a:r>
              <a:rPr lang="ru-RU" altLang="ko-KR" sz="1300" b="1" dirty="0" err="1">
                <a:solidFill>
                  <a:schemeClr val="bg1"/>
                </a:solidFill>
                <a:latin typeface="Century Gothic" panose="020B0502020202020204" pitchFamily="34" charset="0"/>
              </a:rPr>
              <a:t>пообниматься</a:t>
            </a:r>
            <a:r>
              <a:rPr lang="ru-RU" altLang="ko-KR" sz="1300" b="1" dirty="0">
                <a:solidFill>
                  <a:schemeClr val="bg1"/>
                </a:solidFill>
                <a:latin typeface="Century Gothic" panose="020B0502020202020204" pitchFamily="34" charset="0"/>
              </a:rPr>
              <a:t> и сделать массаж </a:t>
            </a:r>
            <a:r>
              <a:rPr lang="ru-RU" altLang="ko-KR" sz="1300" b="1" dirty="0" err="1">
                <a:solidFill>
                  <a:schemeClr val="bg1"/>
                </a:solidFill>
                <a:latin typeface="Century Gothic" panose="020B0502020202020204" pitchFamily="34" charset="0"/>
              </a:rPr>
              <a:t>ребенку</a:t>
            </a:r>
            <a:r>
              <a:rPr lang="ru-RU" altLang="ko-KR" sz="1300" b="1" dirty="0">
                <a:solidFill>
                  <a:schemeClr val="bg1"/>
                </a:solidFill>
                <a:latin typeface="Century Gothic" panose="020B0502020202020204" pitchFamily="34" charset="0"/>
              </a:rPr>
              <a:t>, </a:t>
            </a:r>
            <a:r>
              <a:rPr lang="ru-RU" altLang="ko-KR" sz="1300" b="1" dirty="0" err="1">
                <a:solidFill>
                  <a:schemeClr val="bg1"/>
                </a:solidFill>
                <a:latin typeface="Century Gothic" panose="020B0502020202020204" pitchFamily="34" charset="0"/>
              </a:rPr>
              <a:t>тактильность</a:t>
            </a:r>
            <a:r>
              <a:rPr lang="ru-RU" altLang="ko-KR" sz="1300" b="1" dirty="0">
                <a:solidFill>
                  <a:schemeClr val="bg1"/>
                </a:solidFill>
                <a:latin typeface="Century Gothic" panose="020B0502020202020204" pitchFamily="34" charset="0"/>
              </a:rPr>
              <a:t> его </a:t>
            </a:r>
            <a:r>
              <a:rPr lang="ru-RU" altLang="ko-KR" sz="1300" b="1" dirty="0" smtClean="0">
                <a:solidFill>
                  <a:schemeClr val="bg1"/>
                </a:solidFill>
                <a:latin typeface="Century Gothic" panose="020B0502020202020204" pitchFamily="34" charset="0"/>
              </a:rPr>
              <a:t>настроит </a:t>
            </a:r>
            <a:r>
              <a:rPr lang="ru-RU" altLang="ko-KR" sz="1300" b="1" dirty="0">
                <a:solidFill>
                  <a:schemeClr val="bg1"/>
                </a:solidFill>
                <a:latin typeface="Century Gothic" panose="020B0502020202020204" pitchFamily="34" charset="0"/>
              </a:rPr>
              <a:t>на нужный лад . Визуализируйте, все в деталях, представляйте, как он </a:t>
            </a:r>
            <a:r>
              <a:rPr lang="ru-RU" altLang="ko-KR" sz="1300" b="1" dirty="0" err="1">
                <a:solidFill>
                  <a:schemeClr val="bg1"/>
                </a:solidFill>
                <a:latin typeface="Century Gothic" panose="020B0502020202020204" pitchFamily="34" charset="0"/>
              </a:rPr>
              <a:t>подойдет</a:t>
            </a:r>
            <a:r>
              <a:rPr lang="ru-RU" altLang="ko-KR" sz="1300" b="1" dirty="0">
                <a:solidFill>
                  <a:schemeClr val="bg1"/>
                </a:solidFill>
                <a:latin typeface="Century Gothic" panose="020B0502020202020204" pitchFamily="34" charset="0"/>
              </a:rPr>
              <a:t> к своей цели. Верьте в него обязательно</a:t>
            </a:r>
            <a:r>
              <a:rPr lang="ru-RU" altLang="ko-KR" sz="1300" b="1" dirty="0" smtClean="0">
                <a:solidFill>
                  <a:schemeClr val="bg1"/>
                </a:solidFill>
                <a:latin typeface="Century Gothic" panose="020B0502020202020204" pitchFamily="34" charset="0"/>
              </a:rPr>
              <a:t>.</a:t>
            </a:r>
          </a:p>
          <a:p>
            <a:pPr algn="just"/>
            <a:endParaRPr lang="ru-RU" altLang="ko-KR" sz="1300" b="1" dirty="0" smtClean="0">
              <a:solidFill>
                <a:schemeClr val="bg1"/>
              </a:solidFill>
              <a:latin typeface="Century Gothic" panose="020B0502020202020204" pitchFamily="34" charset="0"/>
            </a:endParaRPr>
          </a:p>
          <a:p>
            <a:pPr algn="just"/>
            <a:r>
              <a:rPr lang="ru-RU" altLang="ko-KR" sz="1300" b="1" dirty="0" smtClean="0">
                <a:solidFill>
                  <a:schemeClr val="bg1"/>
                </a:solidFill>
                <a:latin typeface="Century Gothic" panose="020B0502020202020204" pitchFamily="34" charset="0"/>
              </a:rPr>
              <a:t>ГЛАВНОЕ-ДРУЖЕЛЮБНАЯ,ХОРОШАЯ,КОМФОРТНАЯ АТМОСФЕРА</a:t>
            </a:r>
            <a:endParaRPr lang="ru-RU" altLang="ko-KR" sz="1300" b="1" dirty="0">
              <a:solidFill>
                <a:schemeClr val="bg1"/>
              </a:solidFill>
              <a:latin typeface="Century Gothic" panose="020B0502020202020204" pitchFamily="34" charset="0"/>
            </a:endParaRPr>
          </a:p>
        </p:txBody>
      </p:sp>
      <p:sp>
        <p:nvSpPr>
          <p:cNvPr id="5" name="직사각형 2">
            <a:extLst>
              <a:ext uri="{FF2B5EF4-FFF2-40B4-BE49-F238E27FC236}">
                <a16:creationId xmlns:a16="http://schemas.microsoft.com/office/drawing/2014/main" xmlns="" id="{E1603635-70F2-4CB4-BF92-F1ECA7A74855}"/>
              </a:ext>
            </a:extLst>
          </p:cNvPr>
          <p:cNvSpPr/>
          <p:nvPr/>
        </p:nvSpPr>
        <p:spPr>
          <a:xfrm>
            <a:off x="1544356" y="519685"/>
            <a:ext cx="1466849" cy="830997"/>
          </a:xfrm>
          <a:prstGeom prst="rect">
            <a:avLst/>
          </a:prstGeom>
        </p:spPr>
        <p:txBody>
          <a:bodyPr wrap="square" anchor="t" anchorCtr="0">
            <a:spAutoFit/>
          </a:bodyPr>
          <a:lstStyle/>
          <a:p>
            <a:r>
              <a:rPr lang="ru-RU" altLang="ko-KR" sz="4800" dirty="0" smtClean="0">
                <a:solidFill>
                  <a:srgbClr val="F8F7F3"/>
                </a:solidFill>
                <a:latin typeface="+mj-lt"/>
              </a:rPr>
              <a:t>13.</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6" name="직사각형 3">
            <a:extLst>
              <a:ext uri="{FF2B5EF4-FFF2-40B4-BE49-F238E27FC236}">
                <a16:creationId xmlns:a16="http://schemas.microsoft.com/office/drawing/2014/main" xmlns="" id="{8F7306E4-C59F-4D9B-920D-3308129D7D1F}"/>
              </a:ext>
            </a:extLst>
          </p:cNvPr>
          <p:cNvSpPr/>
          <p:nvPr/>
        </p:nvSpPr>
        <p:spPr>
          <a:xfrm>
            <a:off x="2830754" y="519685"/>
            <a:ext cx="6530492"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МОТИВАЦИЯ</a:t>
            </a:r>
            <a:endParaRPr lang="ko-KR" altLang="en-US" sz="4800" dirty="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17134709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4BBC72AB-CCA1-4D21-AEB6-4C713A9ABBE0}"/>
              </a:ext>
            </a:extLst>
          </p:cNvPr>
          <p:cNvSpPr txBox="1"/>
          <p:nvPr/>
        </p:nvSpPr>
        <p:spPr>
          <a:xfrm>
            <a:off x="1047750" y="1684296"/>
            <a:ext cx="10096500" cy="3170099"/>
          </a:xfrm>
          <a:prstGeom prst="rect">
            <a:avLst/>
          </a:prstGeom>
          <a:noFill/>
        </p:spPr>
        <p:txBody>
          <a:bodyPr wrap="square" rtlCol="0" anchor="ctr" anchorCtr="0">
            <a:spAutoFit/>
          </a:bodyPr>
          <a:lstStyle>
            <a:defPPr>
              <a:defRPr lang="ko-KR"/>
            </a:defPPr>
            <a:lvl1pPr>
              <a:defRPr sz="4000" b="1">
                <a:latin typeface="+mj-lt"/>
                <a:cs typeface="Arial" panose="020B0604020202020204" pitchFamily="34" charset="0"/>
              </a:defRPr>
            </a:lvl1pPr>
          </a:lstStyle>
          <a:p>
            <a:pPr algn="ctr"/>
            <a:r>
              <a:rPr lang="ru-RU" sz="1500" i="1" dirty="0">
                <a:latin typeface="Century Gothic" panose="020B0502020202020204" pitchFamily="34" charset="0"/>
              </a:rPr>
              <a:t>ПОЗДРАВЛЯЮ, ВЫ ДОЧИТАЛИ МИНИ-КНИГУ О СЕБЕ И ВАШ РАЗБОР ЗАКОНЧЕН! </a:t>
            </a:r>
          </a:p>
          <a:p>
            <a:pPr algn="ctr"/>
            <a:endParaRPr lang="ru-RU" sz="1500" b="0" i="1" dirty="0">
              <a:latin typeface="Century Gothic" panose="020B0502020202020204" pitchFamily="34" charset="0"/>
            </a:endParaRPr>
          </a:p>
          <a:p>
            <a:pPr algn="ctr"/>
            <a:r>
              <a:rPr lang="ru-RU" sz="1500" b="0" i="1" dirty="0">
                <a:latin typeface="Century Gothic" panose="020B0502020202020204" pitchFamily="34" charset="0"/>
              </a:rPr>
              <a:t>Я дала очень много рекомендаций для улучшения вашей жизни. Конечно, сразу приступить ко всем  будет не то, что тяжело, а не совсем реально и не нужно так</a:t>
            </a:r>
            <a:r>
              <a:rPr lang="ru-RU" sz="1500" b="0" dirty="0">
                <a:latin typeface="Century Gothic" panose="020B0502020202020204" pitchFamily="34" charset="0"/>
              </a:rPr>
              <a:t> </a:t>
            </a:r>
            <a:r>
              <a:rPr lang="ru-RU" sz="1500" b="0" i="1" dirty="0">
                <a:latin typeface="Century Gothic" panose="020B0502020202020204" pitchFamily="34" charset="0"/>
              </a:rPr>
              <a:t>распылять. </a:t>
            </a:r>
          </a:p>
          <a:p>
            <a:pPr algn="ctr"/>
            <a:endParaRPr lang="ru-RU" sz="1500" b="0" i="1" dirty="0">
              <a:latin typeface="Century Gothic" panose="020B0502020202020204" pitchFamily="34" charset="0"/>
            </a:endParaRPr>
          </a:p>
          <a:p>
            <a:pPr algn="ctr"/>
            <a:r>
              <a:rPr lang="ru-RU" sz="1500" b="0" i="1" dirty="0">
                <a:latin typeface="Century Gothic" panose="020B0502020202020204" pitchFamily="34" charset="0"/>
              </a:rPr>
              <a:t>Нужно понимать, что натальная карта – это огромный объем работы над собой. Составьте список по приоритетным темам проработки своей карты и выполняйте мои рекомендации поэтапно.</a:t>
            </a: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r>
              <a:rPr lang="ru-RU" sz="1500" i="1" dirty="0"/>
              <a:t>Жду ваши вопросы в письменном формате или аудиосообщениях.</a:t>
            </a:r>
            <a:endParaRPr lang="ru-RU" sz="1500" b="0" dirty="0"/>
          </a:p>
        </p:txBody>
      </p:sp>
      <p:sp>
        <p:nvSpPr>
          <p:cNvPr id="3" name="TextBox 2">
            <a:extLst>
              <a:ext uri="{FF2B5EF4-FFF2-40B4-BE49-F238E27FC236}">
                <a16:creationId xmlns:a16="http://schemas.microsoft.com/office/drawing/2014/main" xmlns="" id="{EF182921-227A-4D4E-AE42-25624AF5819A}"/>
              </a:ext>
            </a:extLst>
          </p:cNvPr>
          <p:cNvSpPr txBox="1"/>
          <p:nvPr/>
        </p:nvSpPr>
        <p:spPr>
          <a:xfrm>
            <a:off x="7094479" y="5890938"/>
            <a:ext cx="4049771" cy="646331"/>
          </a:xfrm>
          <a:prstGeom prst="rect">
            <a:avLst/>
          </a:prstGeom>
          <a:noFill/>
        </p:spPr>
        <p:txBody>
          <a:bodyPr wrap="square" rtlCol="0">
            <a:spAutoFit/>
          </a:bodyPr>
          <a:lstStyle/>
          <a:p>
            <a:pPr algn="r"/>
            <a:r>
              <a:rPr lang="ru-RU" altLang="ko-KR" sz="1200" dirty="0">
                <a:solidFill>
                  <a:schemeClr val="bg2">
                    <a:lumMod val="50000"/>
                  </a:schemeClr>
                </a:solidFill>
                <a:latin typeface="Century Gothic" panose="020B0502020202020204" pitchFamily="34" charset="0"/>
                <a:cs typeface="Arial" panose="020B0604020202020204" pitchFamily="34" charset="0"/>
              </a:rPr>
              <a:t>разбор от Насти </a:t>
            </a:r>
            <a:r>
              <a:rPr lang="ru-RU" altLang="ko-KR" sz="1200" dirty="0" err="1">
                <a:solidFill>
                  <a:schemeClr val="bg2">
                    <a:lumMod val="50000"/>
                  </a:schemeClr>
                </a:solidFill>
                <a:latin typeface="Century Gothic" panose="020B0502020202020204" pitchFamily="34" charset="0"/>
                <a:cs typeface="Arial" panose="020B0604020202020204" pitchFamily="34" charset="0"/>
              </a:rPr>
              <a:t>Лёниной</a:t>
            </a:r>
            <a:endParaRPr lang="ru-RU" altLang="ko-KR" sz="1200" dirty="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a:solidFill>
                  <a:schemeClr val="bg2">
                    <a:lumMod val="50000"/>
                  </a:schemeClr>
                </a:solidFill>
                <a:latin typeface="Century Gothic" panose="020B0502020202020204" pitchFamily="34" charset="0"/>
                <a:cs typeface="Arial" panose="020B0604020202020204" pitchFamily="34" charset="0"/>
              </a:rPr>
              <a:t>@</a:t>
            </a:r>
            <a:r>
              <a:rPr lang="en-US" altLang="ko-KR" sz="1200" dirty="0" err="1">
                <a:solidFill>
                  <a:schemeClr val="bg2">
                    <a:lumMod val="50000"/>
                  </a:schemeClr>
                </a:solidFill>
                <a:latin typeface="Century Gothic" panose="020B0502020202020204" pitchFamily="34" charset="0"/>
                <a:cs typeface="Arial" panose="020B0604020202020204" pitchFamily="34" charset="0"/>
              </a:rPr>
              <a:t>nl.astro</a:t>
            </a:r>
            <a:endParaRPr lang="en-US" altLang="ko-KR" sz="1200" dirty="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a:solidFill>
                  <a:schemeClr val="bg2">
                    <a:lumMod val="50000"/>
                  </a:schemeClr>
                </a:solidFill>
                <a:latin typeface="Century Gothic" panose="020B0502020202020204" pitchFamily="34" charset="0"/>
                <a:cs typeface="Arial" panose="020B0604020202020204" pitchFamily="34" charset="0"/>
              </a:rPr>
              <a:t>8-925-944-37-64</a:t>
            </a:r>
            <a:endParaRPr lang="ko-KR" altLang="en-US" sz="1200" dirty="0">
              <a:solidFill>
                <a:schemeClr val="bg2">
                  <a:lumMod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4022401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52451</TotalTime>
  <Words>4387</Words>
  <Application>Microsoft Office PowerPoint</Application>
  <PresentationFormat>Широкоэкранный</PresentationFormat>
  <Paragraphs>203</Paragraphs>
  <Slides>29</Slides>
  <Notes>2</Notes>
  <HiddenSlides>2</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29</vt:i4>
      </vt:variant>
    </vt:vector>
  </HeadingPairs>
  <TitlesOfParts>
    <vt:vector size="39" baseType="lpstr">
      <vt:lpstr>맑은 고딕</vt:lpstr>
      <vt:lpstr>Arial</vt:lpstr>
      <vt:lpstr>Calibri</vt:lpstr>
      <vt:lpstr>Calibri Light</vt:lpstr>
      <vt:lpstr>Century Gothic</vt:lpstr>
      <vt:lpstr>Segoe UI Symbol</vt:lpstr>
      <vt:lpstr>Times New Roman</vt:lpstr>
      <vt:lpstr>Wingdings</vt:lpstr>
      <vt:lpstr>Тема Office</vt:lpstr>
      <vt:lpstr>Документ Wordpad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User</cp:lastModifiedBy>
  <cp:revision>98</cp:revision>
  <dcterms:created xsi:type="dcterms:W3CDTF">2021-09-16T18:03:56Z</dcterms:created>
  <dcterms:modified xsi:type="dcterms:W3CDTF">2023-08-11T13:57:08Z</dcterms:modified>
</cp:coreProperties>
</file>