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4" r:id="rId3"/>
    <p:sldId id="265" r:id="rId4"/>
    <p:sldId id="267" r:id="rId5"/>
    <p:sldId id="266" r:id="rId6"/>
    <p:sldId id="278" r:id="rId7"/>
    <p:sldId id="286" r:id="rId8"/>
    <p:sldId id="275" r:id="rId9"/>
    <p:sldId id="287" r:id="rId10"/>
    <p:sldId id="281" r:id="rId11"/>
    <p:sldId id="288" r:id="rId12"/>
    <p:sldId id="279" r:id="rId13"/>
    <p:sldId id="289" r:id="rId14"/>
    <p:sldId id="276" r:id="rId15"/>
    <p:sldId id="290" r:id="rId16"/>
    <p:sldId id="282" r:id="rId17"/>
    <p:sldId id="292" r:id="rId18"/>
    <p:sldId id="277" r:id="rId19"/>
    <p:sldId id="293" r:id="rId20"/>
    <p:sldId id="283" r:id="rId21"/>
    <p:sldId id="294" r:id="rId22"/>
    <p:sldId id="273" r:id="rId23"/>
    <p:sldId id="295" r:id="rId24"/>
    <p:sldId id="285" r:id="rId25"/>
    <p:sldId id="296" r:id="rId26"/>
    <p:sldId id="284" r:id="rId27"/>
    <p:sldId id="298" r:id="rId28"/>
    <p:sldId id="280" r:id="rId29"/>
    <p:sldId id="297" r:id="rId30"/>
    <p:sldId id="299" r:id="rId31"/>
    <p:sldId id="311" r:id="rId32"/>
    <p:sldId id="300" r:id="rId33"/>
    <p:sldId id="301" r:id="rId34"/>
    <p:sldId id="309" r:id="rId35"/>
    <p:sldId id="310" r:id="rId36"/>
    <p:sldId id="302" r:id="rId37"/>
    <p:sldId id="303" r:id="rId38"/>
    <p:sldId id="304" r:id="rId39"/>
    <p:sldId id="305" r:id="rId40"/>
    <p:sldId id="307" r:id="rId41"/>
    <p:sldId id="306" r:id="rId42"/>
    <p:sldId id="308" r:id="rId43"/>
    <p:sldId id="312" r:id="rId44"/>
    <p:sldId id="313" r:id="rId45"/>
    <p:sldId id="314" r:id="rId46"/>
    <p:sldId id="315" r:id="rId47"/>
    <p:sldId id="316" r:id="rId48"/>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681" autoAdjust="0"/>
    <p:restoredTop sz="94660"/>
  </p:normalViewPr>
  <p:slideViewPr>
    <p:cSldViewPr snapToGrid="0">
      <p:cViewPr varScale="1">
        <p:scale>
          <a:sx n="78" d="100"/>
          <a:sy n="78" d="100"/>
        </p:scale>
        <p:origin x="654"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21AADAA-8267-446F-A524-3D8C192BAA91}" type="datetimeFigureOut">
              <a:rPr lang="ru-RU" smtClean="0"/>
              <a:t>07.09.2023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1164394-2D2C-4C87-9D99-6AFF970F6337}" type="slidenum">
              <a:rPr lang="ru-RU" smtClean="0"/>
              <a:t>‹#›</a:t>
            </a:fld>
            <a:endParaRPr lang="ru-RU"/>
          </a:p>
        </p:txBody>
      </p:sp>
    </p:spTree>
    <p:extLst>
      <p:ext uri="{BB962C8B-B14F-4D97-AF65-F5344CB8AC3E}">
        <p14:creationId xmlns:p14="http://schemas.microsoft.com/office/powerpoint/2010/main" val="5954138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21AADAA-8267-446F-A524-3D8C192BAA91}" type="datetimeFigureOut">
              <a:rPr lang="ru-RU" smtClean="0"/>
              <a:t>07.09.2023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1164394-2D2C-4C87-9D99-6AFF970F6337}" type="slidenum">
              <a:rPr lang="ru-RU" smtClean="0"/>
              <a:t>‹#›</a:t>
            </a:fld>
            <a:endParaRPr lang="ru-RU"/>
          </a:p>
        </p:txBody>
      </p:sp>
    </p:spTree>
    <p:extLst>
      <p:ext uri="{BB962C8B-B14F-4D97-AF65-F5344CB8AC3E}">
        <p14:creationId xmlns:p14="http://schemas.microsoft.com/office/powerpoint/2010/main" val="16989070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21AADAA-8267-446F-A524-3D8C192BAA91}" type="datetimeFigureOut">
              <a:rPr lang="ru-RU" smtClean="0"/>
              <a:t>07.09.2023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1164394-2D2C-4C87-9D99-6AFF970F6337}" type="slidenum">
              <a:rPr lang="ru-RU" smtClean="0"/>
              <a:t>‹#›</a:t>
            </a:fld>
            <a:endParaRPr lang="ru-RU"/>
          </a:p>
        </p:txBody>
      </p:sp>
    </p:spTree>
    <p:extLst>
      <p:ext uri="{BB962C8B-B14F-4D97-AF65-F5344CB8AC3E}">
        <p14:creationId xmlns:p14="http://schemas.microsoft.com/office/powerpoint/2010/main" val="4186607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21AADAA-8267-446F-A524-3D8C192BAA91}" type="datetimeFigureOut">
              <a:rPr lang="ru-RU" smtClean="0"/>
              <a:t>07.09.2023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1164394-2D2C-4C87-9D99-6AFF970F6337}" type="slidenum">
              <a:rPr lang="ru-RU" smtClean="0"/>
              <a:t>‹#›</a:t>
            </a:fld>
            <a:endParaRPr lang="ru-RU"/>
          </a:p>
        </p:txBody>
      </p:sp>
    </p:spTree>
    <p:extLst>
      <p:ext uri="{BB962C8B-B14F-4D97-AF65-F5344CB8AC3E}">
        <p14:creationId xmlns:p14="http://schemas.microsoft.com/office/powerpoint/2010/main" val="22442104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21AADAA-8267-446F-A524-3D8C192BAA91}" type="datetimeFigureOut">
              <a:rPr lang="ru-RU" smtClean="0"/>
              <a:t>07.09.2023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21164394-2D2C-4C87-9D99-6AFF970F6337}" type="slidenum">
              <a:rPr lang="ru-RU" smtClean="0"/>
              <a:t>‹#›</a:t>
            </a:fld>
            <a:endParaRPr lang="ru-RU"/>
          </a:p>
        </p:txBody>
      </p:sp>
    </p:spTree>
    <p:extLst>
      <p:ext uri="{BB962C8B-B14F-4D97-AF65-F5344CB8AC3E}">
        <p14:creationId xmlns:p14="http://schemas.microsoft.com/office/powerpoint/2010/main" val="6512691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21AADAA-8267-446F-A524-3D8C192BAA91}" type="datetimeFigureOut">
              <a:rPr lang="ru-RU" smtClean="0"/>
              <a:t>07.09.2023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21164394-2D2C-4C87-9D99-6AFF970F6337}" type="slidenum">
              <a:rPr lang="ru-RU" smtClean="0"/>
              <a:t>‹#›</a:t>
            </a:fld>
            <a:endParaRPr lang="ru-RU"/>
          </a:p>
        </p:txBody>
      </p:sp>
    </p:spTree>
    <p:extLst>
      <p:ext uri="{BB962C8B-B14F-4D97-AF65-F5344CB8AC3E}">
        <p14:creationId xmlns:p14="http://schemas.microsoft.com/office/powerpoint/2010/main" val="26052236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21AADAA-8267-446F-A524-3D8C192BAA91}" type="datetimeFigureOut">
              <a:rPr lang="ru-RU" smtClean="0"/>
              <a:t>07.09.2023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21164394-2D2C-4C87-9D99-6AFF970F6337}" type="slidenum">
              <a:rPr lang="ru-RU" smtClean="0"/>
              <a:t>‹#›</a:t>
            </a:fld>
            <a:endParaRPr lang="ru-RU"/>
          </a:p>
        </p:txBody>
      </p:sp>
    </p:spTree>
    <p:extLst>
      <p:ext uri="{BB962C8B-B14F-4D97-AF65-F5344CB8AC3E}">
        <p14:creationId xmlns:p14="http://schemas.microsoft.com/office/powerpoint/2010/main" val="1562547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521AADAA-8267-446F-A524-3D8C192BAA91}" type="datetimeFigureOut">
              <a:rPr lang="ru-RU" smtClean="0"/>
              <a:t>07.09.2023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1164394-2D2C-4C87-9D99-6AFF970F6337}" type="slidenum">
              <a:rPr lang="ru-RU" smtClean="0"/>
              <a:t>‹#›</a:t>
            </a:fld>
            <a:endParaRPr lang="ru-RU"/>
          </a:p>
        </p:txBody>
      </p:sp>
    </p:spTree>
    <p:extLst>
      <p:ext uri="{BB962C8B-B14F-4D97-AF65-F5344CB8AC3E}">
        <p14:creationId xmlns:p14="http://schemas.microsoft.com/office/powerpoint/2010/main" val="15726686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521AADAA-8267-446F-A524-3D8C192BAA91}" type="datetimeFigureOut">
              <a:rPr lang="ru-RU" smtClean="0"/>
              <a:t>07.09.2023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1164394-2D2C-4C87-9D99-6AFF970F6337}" type="slidenum">
              <a:rPr lang="ru-RU" smtClean="0"/>
              <a:t>‹#›</a:t>
            </a:fld>
            <a:endParaRPr lang="ru-RU"/>
          </a:p>
        </p:txBody>
      </p:sp>
    </p:spTree>
    <p:extLst>
      <p:ext uri="{BB962C8B-B14F-4D97-AF65-F5344CB8AC3E}">
        <p14:creationId xmlns:p14="http://schemas.microsoft.com/office/powerpoint/2010/main" val="32483710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21AADAA-8267-446F-A524-3D8C192BAA91}" type="datetimeFigureOut">
              <a:rPr lang="ru-RU" smtClean="0"/>
              <a:t>07.09.2023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1164394-2D2C-4C87-9D99-6AFF970F6337}" type="slidenum">
              <a:rPr lang="ru-RU" smtClean="0"/>
              <a:t>‹#›</a:t>
            </a:fld>
            <a:endParaRPr lang="ru-RU"/>
          </a:p>
        </p:txBody>
      </p:sp>
    </p:spTree>
    <p:extLst>
      <p:ext uri="{BB962C8B-B14F-4D97-AF65-F5344CB8AC3E}">
        <p14:creationId xmlns:p14="http://schemas.microsoft.com/office/powerpoint/2010/main" val="296540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21AADAA-8267-446F-A524-3D8C192BAA91}" type="datetimeFigureOut">
              <a:rPr lang="ru-RU" smtClean="0"/>
              <a:t>07.09.2023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1164394-2D2C-4C87-9D99-6AFF970F6337}" type="slidenum">
              <a:rPr lang="ru-RU" smtClean="0"/>
              <a:t>‹#›</a:t>
            </a:fld>
            <a:endParaRPr lang="ru-RU"/>
          </a:p>
        </p:txBody>
      </p:sp>
    </p:spTree>
    <p:extLst>
      <p:ext uri="{BB962C8B-B14F-4D97-AF65-F5344CB8AC3E}">
        <p14:creationId xmlns:p14="http://schemas.microsoft.com/office/powerpoint/2010/main" val="35861713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1AADAA-8267-446F-A524-3D8C192BAA91}" type="datetimeFigureOut">
              <a:rPr lang="ru-RU" smtClean="0"/>
              <a:t>07.09.2023</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164394-2D2C-4C87-9D99-6AFF970F6337}" type="slidenum">
              <a:rPr lang="ru-RU" smtClean="0"/>
              <a:t>‹#›</a:t>
            </a:fld>
            <a:endParaRPr lang="ru-RU"/>
          </a:p>
        </p:txBody>
      </p:sp>
    </p:spTree>
    <p:extLst>
      <p:ext uri="{BB962C8B-B14F-4D97-AF65-F5344CB8AC3E}">
        <p14:creationId xmlns:p14="http://schemas.microsoft.com/office/powerpoint/2010/main" val="22049169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3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3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15.png"/></Relationships>
</file>

<file path=ppt/slides/_rels/slide3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3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3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3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4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4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4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4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BEBA8EAE-BF5A-486C-A8C5-ECC9F3942E4B}">
                <a14:imgProps xmlns:a14="http://schemas.microsoft.com/office/drawing/2010/main">
                  <a14:imgLayer r:embed="rId3">
                    <a14:imgEffect>
                      <a14:artisticGlowDiffused/>
                    </a14:imgEffect>
                  </a14:imgLayer>
                </a14:imgProps>
              </a:ext>
              <a:ext uri="{28A0092B-C50C-407E-A947-70E740481C1C}">
                <a14:useLocalDpi xmlns:a14="http://schemas.microsoft.com/office/drawing/2010/main" val="0"/>
              </a:ext>
            </a:extLst>
          </a:blip>
          <a:stretch>
            <a:fillRect/>
          </a:stretch>
        </p:blipFill>
        <p:spPr>
          <a:xfrm rot="16200000">
            <a:off x="3662703" y="-1602287"/>
            <a:ext cx="6773033" cy="10147540"/>
          </a:xfrm>
          <a:prstGeom prst="rect">
            <a:avLst/>
          </a:prstGeom>
        </p:spPr>
      </p:pic>
      <p:sp>
        <p:nvSpPr>
          <p:cNvPr id="17" name="TextBox 16"/>
          <p:cNvSpPr txBox="1"/>
          <p:nvPr/>
        </p:nvSpPr>
        <p:spPr>
          <a:xfrm>
            <a:off x="784184" y="4963592"/>
            <a:ext cx="9170699" cy="923330"/>
          </a:xfrm>
          <a:prstGeom prst="rect">
            <a:avLst/>
          </a:prstGeom>
          <a:noFill/>
        </p:spPr>
        <p:txBody>
          <a:bodyPr wrap="square" rtlCol="0">
            <a:spAutoFit/>
          </a:bodyPr>
          <a:lstStyle/>
          <a:p>
            <a:r>
              <a:rPr lang="ru-RU" sz="5400" b="1" smtClean="0">
                <a:effectLst>
                  <a:outerShdw blurRad="38100" dist="38100" dir="2700000" algn="tl">
                    <a:srgbClr val="000000">
                      <a:alpha val="43137"/>
                    </a:srgbClr>
                  </a:outerShdw>
                </a:effectLst>
              </a:rPr>
              <a:t>КЛЮЧ К РЕБЁНКУ</a:t>
            </a:r>
            <a:endParaRPr lang="ru-RU" sz="5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76316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BEBA8EAE-BF5A-486C-A8C5-ECC9F3942E4B}">
                <a14:imgProps xmlns:a14="http://schemas.microsoft.com/office/drawing/2010/main">
                  <a14:imgLayer r:embed="rId3">
                    <a14:imgEffect>
                      <a14:artisticGlowDiffused/>
                    </a14:imgEffect>
                  </a14:imgLayer>
                </a14:imgProps>
              </a:ext>
              <a:ext uri="{28A0092B-C50C-407E-A947-70E740481C1C}">
                <a14:useLocalDpi xmlns:a14="http://schemas.microsoft.com/office/drawing/2010/main" val="0"/>
              </a:ext>
            </a:extLst>
          </a:blip>
          <a:stretch>
            <a:fillRect/>
          </a:stretch>
        </p:blipFill>
        <p:spPr>
          <a:xfrm rot="16200000">
            <a:off x="3731713" y="-1602287"/>
            <a:ext cx="6773033" cy="10147540"/>
          </a:xfrm>
          <a:prstGeom prst="rect">
            <a:avLst/>
          </a:prstGeom>
        </p:spPr>
      </p:pic>
      <p:sp>
        <p:nvSpPr>
          <p:cNvPr id="5" name="TextBox 4"/>
          <p:cNvSpPr txBox="1"/>
          <p:nvPr/>
        </p:nvSpPr>
        <p:spPr>
          <a:xfrm>
            <a:off x="7548115" y="240242"/>
            <a:ext cx="6791146" cy="553998"/>
          </a:xfrm>
          <a:prstGeom prst="rect">
            <a:avLst/>
          </a:prstGeom>
          <a:noFill/>
        </p:spPr>
        <p:txBody>
          <a:bodyPr wrap="square" rtlCol="0">
            <a:spAutoFit/>
          </a:bodyPr>
          <a:lstStyle/>
          <a:p>
            <a:r>
              <a:rPr lang="ru-RU" sz="3000" b="1" dirty="0" smtClean="0">
                <a:effectLst>
                  <a:outerShdw blurRad="38100" dist="38100" dir="2700000" algn="tl">
                    <a:srgbClr val="000000">
                      <a:alpha val="43137"/>
                    </a:srgbClr>
                  </a:outerShdw>
                </a:effectLst>
              </a:rPr>
              <a:t>ОПРЕДЕЛЯЕМ </a:t>
            </a:r>
            <a:r>
              <a:rPr lang="ru-RU" sz="3000" b="1" smtClean="0">
                <a:effectLst>
                  <a:outerShdw blurRad="38100" dist="38100" dir="2700000" algn="tl">
                    <a:srgbClr val="000000">
                      <a:alpha val="43137"/>
                    </a:srgbClr>
                  </a:outerShdw>
                </a:effectLst>
              </a:rPr>
              <a:t>ЗНАК ЛУНЫ</a:t>
            </a:r>
            <a:endParaRPr lang="ru-RU" sz="3000" b="1" dirty="0">
              <a:effectLst>
                <a:outerShdw blurRad="38100" dist="38100" dir="2700000" algn="tl">
                  <a:srgbClr val="000000">
                    <a:alpha val="43137"/>
                  </a:srgbClr>
                </a:outerShdw>
              </a:effectLst>
            </a:endParaRPr>
          </a:p>
        </p:txBody>
      </p:sp>
      <p:sp>
        <p:nvSpPr>
          <p:cNvPr id="6" name="TextBox 5"/>
          <p:cNvSpPr txBox="1"/>
          <p:nvPr/>
        </p:nvSpPr>
        <p:spPr>
          <a:xfrm>
            <a:off x="327083" y="1485170"/>
            <a:ext cx="6064925" cy="4524315"/>
          </a:xfrm>
          <a:prstGeom prst="rect">
            <a:avLst/>
          </a:prstGeom>
          <a:noFill/>
        </p:spPr>
        <p:txBody>
          <a:bodyPr wrap="square" rtlCol="0">
            <a:spAutoFit/>
          </a:bodyPr>
          <a:lstStyle/>
          <a:p>
            <a:r>
              <a:rPr lang="ru-RU" sz="2300" b="1" smtClean="0">
                <a:effectLst>
                  <a:outerShdw blurRad="38100" dist="38100" dir="2700000" algn="tl">
                    <a:srgbClr val="000000">
                      <a:alpha val="43137"/>
                    </a:srgbClr>
                  </a:outerShdw>
                </a:effectLst>
              </a:rPr>
              <a:t>ОГНЕННЫЙ ЗНАК (овен, лев, стрелец)</a:t>
            </a:r>
            <a:r>
              <a:rPr lang="ru-RU" sz="2300" smtClean="0">
                <a:effectLst>
                  <a:outerShdw blurRad="38100" dist="38100" dir="2700000" algn="tl">
                    <a:srgbClr val="000000">
                      <a:alpha val="43137"/>
                    </a:srgbClr>
                  </a:outerShdw>
                </a:effectLst>
              </a:rPr>
              <a:t>– </a:t>
            </a:r>
            <a:r>
              <a:rPr lang="ru-RU" sz="2400" smtClean="0"/>
              <a:t>Плюсы: мама активная, яркая, красивая. Такая мама пример в глазах ребенка. В ней есть жизнь. Ее хочется слушать, за ней хочется повторять. Но есть и обратная сторона медали. Перепады маминого настроения. Огонь — максималист. И маме надо, чтобы ребенок вел себя так, как она сложила в своей голове, а когда он себя так не ведет, она психует. Нервы, срывы, психи, крики. Надеюсь, до рукоприкладства в вашей семье не доходит.</a:t>
            </a:r>
          </a:p>
        </p:txBody>
      </p:sp>
      <p:sp>
        <p:nvSpPr>
          <p:cNvPr id="7" name="TextBox 6"/>
          <p:cNvSpPr txBox="1"/>
          <p:nvPr/>
        </p:nvSpPr>
        <p:spPr>
          <a:xfrm>
            <a:off x="327083" y="355935"/>
            <a:ext cx="6791146" cy="784830"/>
          </a:xfrm>
          <a:prstGeom prst="rect">
            <a:avLst/>
          </a:prstGeom>
          <a:noFill/>
        </p:spPr>
        <p:txBody>
          <a:bodyPr wrap="square" rtlCol="0">
            <a:spAutoFit/>
          </a:bodyPr>
          <a:lstStyle/>
          <a:p>
            <a:r>
              <a:rPr lang="ru-RU" sz="1500" i="1" smtClean="0"/>
              <a:t>Луна в карте человека покажет:</a:t>
            </a:r>
          </a:p>
          <a:p>
            <a:r>
              <a:rPr lang="ru-RU" sz="1500" i="1" smtClean="0"/>
              <a:t>Где искать комфортное состояние? Как он проживает эмоции? Какая у человека мама? </a:t>
            </a:r>
            <a:endParaRPr lang="ru-RU" sz="1500" i="1" dirty="0"/>
          </a:p>
        </p:txBody>
      </p:sp>
    </p:spTree>
    <p:extLst>
      <p:ext uri="{BB962C8B-B14F-4D97-AF65-F5344CB8AC3E}">
        <p14:creationId xmlns:p14="http://schemas.microsoft.com/office/powerpoint/2010/main" val="8400370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BEBA8EAE-BF5A-486C-A8C5-ECC9F3942E4B}">
                <a14:imgProps xmlns:a14="http://schemas.microsoft.com/office/drawing/2010/main">
                  <a14:imgLayer r:embed="rId3">
                    <a14:imgEffect>
                      <a14:artisticGlowDiffused/>
                    </a14:imgEffect>
                  </a14:imgLayer>
                </a14:imgProps>
              </a:ext>
              <a:ext uri="{28A0092B-C50C-407E-A947-70E740481C1C}">
                <a14:useLocalDpi xmlns:a14="http://schemas.microsoft.com/office/drawing/2010/main" val="0"/>
              </a:ext>
            </a:extLst>
          </a:blip>
          <a:stretch>
            <a:fillRect/>
          </a:stretch>
        </p:blipFill>
        <p:spPr>
          <a:xfrm rot="16200000">
            <a:off x="3731713" y="-1602287"/>
            <a:ext cx="6773033" cy="10147540"/>
          </a:xfrm>
          <a:prstGeom prst="rect">
            <a:avLst/>
          </a:prstGeom>
        </p:spPr>
      </p:pic>
      <p:sp>
        <p:nvSpPr>
          <p:cNvPr id="5" name="TextBox 4"/>
          <p:cNvSpPr txBox="1"/>
          <p:nvPr/>
        </p:nvSpPr>
        <p:spPr>
          <a:xfrm>
            <a:off x="7548115" y="240242"/>
            <a:ext cx="6791146" cy="553998"/>
          </a:xfrm>
          <a:prstGeom prst="rect">
            <a:avLst/>
          </a:prstGeom>
          <a:noFill/>
        </p:spPr>
        <p:txBody>
          <a:bodyPr wrap="square" rtlCol="0">
            <a:spAutoFit/>
          </a:bodyPr>
          <a:lstStyle/>
          <a:p>
            <a:r>
              <a:rPr lang="ru-RU" sz="3000" b="1" dirty="0" smtClean="0">
                <a:effectLst>
                  <a:outerShdw blurRad="38100" dist="38100" dir="2700000" algn="tl">
                    <a:srgbClr val="000000">
                      <a:alpha val="43137"/>
                    </a:srgbClr>
                  </a:outerShdw>
                </a:effectLst>
              </a:rPr>
              <a:t>ОПРЕДЕЛЯЕМ </a:t>
            </a:r>
            <a:r>
              <a:rPr lang="ru-RU" sz="3000" b="1" smtClean="0">
                <a:effectLst>
                  <a:outerShdw blurRad="38100" dist="38100" dir="2700000" algn="tl">
                    <a:srgbClr val="000000">
                      <a:alpha val="43137"/>
                    </a:srgbClr>
                  </a:outerShdw>
                </a:effectLst>
              </a:rPr>
              <a:t>ЗНАК ЛУНЫ</a:t>
            </a:r>
            <a:endParaRPr lang="ru-RU" sz="3000" b="1" dirty="0">
              <a:effectLst>
                <a:outerShdw blurRad="38100" dist="38100" dir="2700000" algn="tl">
                  <a:srgbClr val="000000">
                    <a:alpha val="43137"/>
                  </a:srgbClr>
                </a:outerShdw>
              </a:effectLst>
            </a:endParaRPr>
          </a:p>
        </p:txBody>
      </p:sp>
      <p:sp>
        <p:nvSpPr>
          <p:cNvPr id="6" name="TextBox 5"/>
          <p:cNvSpPr txBox="1"/>
          <p:nvPr/>
        </p:nvSpPr>
        <p:spPr>
          <a:xfrm>
            <a:off x="327084" y="1485170"/>
            <a:ext cx="5308786" cy="3770263"/>
          </a:xfrm>
          <a:prstGeom prst="rect">
            <a:avLst/>
          </a:prstGeom>
          <a:noFill/>
        </p:spPr>
        <p:txBody>
          <a:bodyPr wrap="square" rtlCol="0">
            <a:spAutoFit/>
          </a:bodyPr>
          <a:lstStyle/>
          <a:p>
            <a:r>
              <a:rPr lang="ru-RU" sz="2300" b="1" smtClean="0">
                <a:effectLst>
                  <a:outerShdw blurRad="38100" dist="38100" dir="2700000" algn="tl">
                    <a:srgbClr val="000000">
                      <a:alpha val="43137"/>
                    </a:srgbClr>
                  </a:outerShdw>
                </a:effectLst>
              </a:rPr>
              <a:t>ЗЕМНОЙ ЗНАК (телец, дева, козерог)</a:t>
            </a:r>
            <a:r>
              <a:rPr lang="ru-RU" sz="2300" smtClean="0">
                <a:effectLst>
                  <a:outerShdw blurRad="38100" dist="38100" dir="2700000" algn="tl">
                    <a:srgbClr val="000000">
                      <a:alpha val="43137"/>
                    </a:srgbClr>
                  </a:outerShdw>
                </a:effectLst>
              </a:rPr>
              <a:t>– </a:t>
            </a:r>
            <a:r>
              <a:rPr lang="ru-RU" sz="2400"/>
              <a:t>Огромный плюс Луны в земной стихии, что здесь точно будут закрыты базовые потребности ребенка. Земля про практичность. Такие дети обуты, одеты, накормлены, причесаны. А минусы — отсутствие эмоционального контакта, некая отстраненность от эмоций ребенка. Из серии: если ты сыт, то чего плачешь?</a:t>
            </a:r>
            <a:endParaRPr lang="ru-RU" sz="2400" smtClean="0"/>
          </a:p>
        </p:txBody>
      </p:sp>
    </p:spTree>
    <p:extLst>
      <p:ext uri="{BB962C8B-B14F-4D97-AF65-F5344CB8AC3E}">
        <p14:creationId xmlns:p14="http://schemas.microsoft.com/office/powerpoint/2010/main" val="11843068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BEBA8EAE-BF5A-486C-A8C5-ECC9F3942E4B}">
                <a14:imgProps xmlns:a14="http://schemas.microsoft.com/office/drawing/2010/main">
                  <a14:imgLayer r:embed="rId3">
                    <a14:imgEffect>
                      <a14:artisticGlowDiffused/>
                    </a14:imgEffect>
                  </a14:imgLayer>
                </a14:imgProps>
              </a:ext>
              <a:ext uri="{28A0092B-C50C-407E-A947-70E740481C1C}">
                <a14:useLocalDpi xmlns:a14="http://schemas.microsoft.com/office/drawing/2010/main" val="0"/>
              </a:ext>
            </a:extLst>
          </a:blip>
          <a:stretch>
            <a:fillRect/>
          </a:stretch>
        </p:blipFill>
        <p:spPr>
          <a:xfrm rot="16200000">
            <a:off x="3731713" y="-1602287"/>
            <a:ext cx="6773033" cy="10147540"/>
          </a:xfrm>
          <a:prstGeom prst="rect">
            <a:avLst/>
          </a:prstGeom>
        </p:spPr>
      </p:pic>
      <p:sp>
        <p:nvSpPr>
          <p:cNvPr id="5" name="TextBox 4"/>
          <p:cNvSpPr txBox="1"/>
          <p:nvPr/>
        </p:nvSpPr>
        <p:spPr>
          <a:xfrm>
            <a:off x="7548115" y="240242"/>
            <a:ext cx="6791146" cy="553998"/>
          </a:xfrm>
          <a:prstGeom prst="rect">
            <a:avLst/>
          </a:prstGeom>
          <a:noFill/>
        </p:spPr>
        <p:txBody>
          <a:bodyPr wrap="square" rtlCol="0">
            <a:spAutoFit/>
          </a:bodyPr>
          <a:lstStyle/>
          <a:p>
            <a:r>
              <a:rPr lang="ru-RU" sz="3000" b="1" dirty="0" smtClean="0">
                <a:effectLst>
                  <a:outerShdw blurRad="38100" dist="38100" dir="2700000" algn="tl">
                    <a:srgbClr val="000000">
                      <a:alpha val="43137"/>
                    </a:srgbClr>
                  </a:outerShdw>
                </a:effectLst>
              </a:rPr>
              <a:t>ОПРЕДЕЛЯЕМ </a:t>
            </a:r>
            <a:r>
              <a:rPr lang="ru-RU" sz="3000" b="1" smtClean="0">
                <a:effectLst>
                  <a:outerShdw blurRad="38100" dist="38100" dir="2700000" algn="tl">
                    <a:srgbClr val="000000">
                      <a:alpha val="43137"/>
                    </a:srgbClr>
                  </a:outerShdw>
                </a:effectLst>
              </a:rPr>
              <a:t>ЗНАК ЛУНЫ</a:t>
            </a:r>
            <a:endParaRPr lang="ru-RU" sz="3000" b="1" dirty="0">
              <a:effectLst>
                <a:outerShdw blurRad="38100" dist="38100" dir="2700000" algn="tl">
                  <a:srgbClr val="000000">
                    <a:alpha val="43137"/>
                  </a:srgbClr>
                </a:outerShdw>
              </a:effectLst>
            </a:endParaRPr>
          </a:p>
        </p:txBody>
      </p:sp>
      <p:sp>
        <p:nvSpPr>
          <p:cNvPr id="6" name="TextBox 5"/>
          <p:cNvSpPr txBox="1"/>
          <p:nvPr/>
        </p:nvSpPr>
        <p:spPr>
          <a:xfrm>
            <a:off x="327084" y="1485170"/>
            <a:ext cx="5765986" cy="4139595"/>
          </a:xfrm>
          <a:prstGeom prst="rect">
            <a:avLst/>
          </a:prstGeom>
          <a:noFill/>
        </p:spPr>
        <p:txBody>
          <a:bodyPr wrap="square" rtlCol="0">
            <a:spAutoFit/>
          </a:bodyPr>
          <a:lstStyle/>
          <a:p>
            <a:r>
              <a:rPr lang="ru-RU" sz="2300" b="1" smtClean="0">
                <a:effectLst>
                  <a:outerShdw blurRad="38100" dist="38100" dir="2700000" algn="tl">
                    <a:srgbClr val="000000">
                      <a:alpha val="43137"/>
                    </a:srgbClr>
                  </a:outerShdw>
                </a:effectLst>
              </a:rPr>
              <a:t>ВОЗДУШНЫЙ ЗНАК (близнец, весы, водолей)</a:t>
            </a:r>
            <a:r>
              <a:rPr lang="ru-RU" sz="2300" smtClean="0">
                <a:effectLst>
                  <a:outerShdw blurRad="38100" dist="38100" dir="2700000" algn="tl">
                    <a:srgbClr val="000000">
                      <a:alpha val="43137"/>
                    </a:srgbClr>
                  </a:outerShdw>
                </a:effectLst>
              </a:rPr>
              <a:t>– </a:t>
            </a:r>
            <a:r>
              <a:rPr lang="ru-RU" sz="2400"/>
              <a:t>Свобода, равенство, братство. Общение, разговоры — большой плюс этой Луны. Мама всегда в словесном контакте с ребенком. Даже если она чем-то занята, будет создаваться иллюзия, что</a:t>
            </a:r>
            <a:br>
              <a:rPr lang="ru-RU" sz="2400"/>
            </a:br>
            <a:r>
              <a:rPr lang="ru-RU" sz="2400"/>
              <a:t>Перекос такой Луны — уход ребенка в интеллектуальное развитие. Такие мамы часто считают, что лучше заняться чем-то полезным для развития мозга, чем просто играть.</a:t>
            </a:r>
            <a:endParaRPr lang="ru-RU" sz="2400" smtClean="0"/>
          </a:p>
        </p:txBody>
      </p:sp>
    </p:spTree>
    <p:extLst>
      <p:ext uri="{BB962C8B-B14F-4D97-AF65-F5344CB8AC3E}">
        <p14:creationId xmlns:p14="http://schemas.microsoft.com/office/powerpoint/2010/main" val="103298509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BEBA8EAE-BF5A-486C-A8C5-ECC9F3942E4B}">
                <a14:imgProps xmlns:a14="http://schemas.microsoft.com/office/drawing/2010/main">
                  <a14:imgLayer r:embed="rId3">
                    <a14:imgEffect>
                      <a14:artisticGlowDiffused/>
                    </a14:imgEffect>
                  </a14:imgLayer>
                </a14:imgProps>
              </a:ext>
              <a:ext uri="{28A0092B-C50C-407E-A947-70E740481C1C}">
                <a14:useLocalDpi xmlns:a14="http://schemas.microsoft.com/office/drawing/2010/main" val="0"/>
              </a:ext>
            </a:extLst>
          </a:blip>
          <a:stretch>
            <a:fillRect/>
          </a:stretch>
        </p:blipFill>
        <p:spPr>
          <a:xfrm rot="16200000">
            <a:off x="3731713" y="-1602287"/>
            <a:ext cx="6773033" cy="10147540"/>
          </a:xfrm>
          <a:prstGeom prst="rect">
            <a:avLst/>
          </a:prstGeom>
        </p:spPr>
      </p:pic>
      <p:sp>
        <p:nvSpPr>
          <p:cNvPr id="5" name="TextBox 4"/>
          <p:cNvSpPr txBox="1"/>
          <p:nvPr/>
        </p:nvSpPr>
        <p:spPr>
          <a:xfrm>
            <a:off x="7548115" y="240242"/>
            <a:ext cx="6791146" cy="553998"/>
          </a:xfrm>
          <a:prstGeom prst="rect">
            <a:avLst/>
          </a:prstGeom>
          <a:noFill/>
        </p:spPr>
        <p:txBody>
          <a:bodyPr wrap="square" rtlCol="0">
            <a:spAutoFit/>
          </a:bodyPr>
          <a:lstStyle/>
          <a:p>
            <a:r>
              <a:rPr lang="ru-RU" sz="3000" b="1" dirty="0" smtClean="0">
                <a:effectLst>
                  <a:outerShdw blurRad="38100" dist="38100" dir="2700000" algn="tl">
                    <a:srgbClr val="000000">
                      <a:alpha val="43137"/>
                    </a:srgbClr>
                  </a:outerShdw>
                </a:effectLst>
              </a:rPr>
              <a:t>ОПРЕДЕЛЯЕМ </a:t>
            </a:r>
            <a:r>
              <a:rPr lang="ru-RU" sz="3000" b="1" smtClean="0">
                <a:effectLst>
                  <a:outerShdw blurRad="38100" dist="38100" dir="2700000" algn="tl">
                    <a:srgbClr val="000000">
                      <a:alpha val="43137"/>
                    </a:srgbClr>
                  </a:outerShdw>
                </a:effectLst>
              </a:rPr>
              <a:t>ЗНАК ЛУНЫ</a:t>
            </a:r>
            <a:endParaRPr lang="ru-RU" sz="3000" b="1" dirty="0">
              <a:effectLst>
                <a:outerShdw blurRad="38100" dist="38100" dir="2700000" algn="tl">
                  <a:srgbClr val="000000">
                    <a:alpha val="43137"/>
                  </a:srgbClr>
                </a:outerShdw>
              </a:effectLst>
            </a:endParaRPr>
          </a:p>
        </p:txBody>
      </p:sp>
      <p:sp>
        <p:nvSpPr>
          <p:cNvPr id="6" name="TextBox 5"/>
          <p:cNvSpPr txBox="1"/>
          <p:nvPr/>
        </p:nvSpPr>
        <p:spPr>
          <a:xfrm>
            <a:off x="327083" y="1485170"/>
            <a:ext cx="5511009" cy="3031599"/>
          </a:xfrm>
          <a:prstGeom prst="rect">
            <a:avLst/>
          </a:prstGeom>
          <a:noFill/>
        </p:spPr>
        <p:txBody>
          <a:bodyPr wrap="square" rtlCol="0">
            <a:spAutoFit/>
          </a:bodyPr>
          <a:lstStyle/>
          <a:p>
            <a:r>
              <a:rPr lang="ru-RU" sz="2300" b="1" smtClean="0">
                <a:effectLst>
                  <a:outerShdw blurRad="38100" dist="38100" dir="2700000" algn="tl">
                    <a:srgbClr val="000000">
                      <a:alpha val="43137"/>
                    </a:srgbClr>
                  </a:outerShdw>
                </a:effectLst>
              </a:rPr>
              <a:t>ВОДНЫЙ ЗНАК (рак, рыбы, скорпион)</a:t>
            </a:r>
            <a:r>
              <a:rPr lang="ru-RU" sz="2300" smtClean="0">
                <a:effectLst>
                  <a:outerShdw blurRad="38100" dist="38100" dir="2700000" algn="tl">
                    <a:srgbClr val="000000">
                      <a:alpha val="43137"/>
                    </a:srgbClr>
                  </a:outerShdw>
                </a:effectLst>
              </a:rPr>
              <a:t>– </a:t>
            </a:r>
          </a:p>
          <a:p>
            <a:r>
              <a:rPr lang="ru-RU" sz="2400" smtClean="0"/>
              <a:t>Мама </a:t>
            </a:r>
            <a:r>
              <a:rPr lang="ru-RU" sz="2400"/>
              <a:t>заботливая, прямо настоящая мама. Все, что надо ребенку, она ему даст. </a:t>
            </a:r>
            <a:r>
              <a:rPr lang="ru-RU" sz="2400" smtClean="0"/>
              <a:t>Но тут есть </a:t>
            </a:r>
            <a:r>
              <a:rPr lang="ru-RU" sz="2400"/>
              <a:t>опасность — излишняя тревожность или гиперопека. Такие мамы часто боятся, что с ребенком что-то случится, и переживают по каждому </a:t>
            </a:r>
            <a:r>
              <a:rPr lang="ru-RU" sz="2400" smtClean="0"/>
              <a:t>поводу, где надо и, где нет.</a:t>
            </a:r>
          </a:p>
        </p:txBody>
      </p:sp>
    </p:spTree>
    <p:extLst>
      <p:ext uri="{BB962C8B-B14F-4D97-AF65-F5344CB8AC3E}">
        <p14:creationId xmlns:p14="http://schemas.microsoft.com/office/powerpoint/2010/main" val="13105039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BEBA8EAE-BF5A-486C-A8C5-ECC9F3942E4B}">
                <a14:imgProps xmlns:a14="http://schemas.microsoft.com/office/drawing/2010/main">
                  <a14:imgLayer r:embed="rId3">
                    <a14:imgEffect>
                      <a14:artisticGlowDiffused/>
                    </a14:imgEffect>
                  </a14:imgLayer>
                </a14:imgProps>
              </a:ext>
              <a:ext uri="{28A0092B-C50C-407E-A947-70E740481C1C}">
                <a14:useLocalDpi xmlns:a14="http://schemas.microsoft.com/office/drawing/2010/main" val="0"/>
              </a:ext>
            </a:extLst>
          </a:blip>
          <a:stretch>
            <a:fillRect/>
          </a:stretch>
        </p:blipFill>
        <p:spPr>
          <a:xfrm rot="16200000">
            <a:off x="3731713" y="-1602287"/>
            <a:ext cx="6773033" cy="10147540"/>
          </a:xfrm>
          <a:prstGeom prst="rect">
            <a:avLst/>
          </a:prstGeom>
        </p:spPr>
      </p:pic>
      <p:sp>
        <p:nvSpPr>
          <p:cNvPr id="3" name="TextBox 2"/>
          <p:cNvSpPr txBox="1"/>
          <p:nvPr/>
        </p:nvSpPr>
        <p:spPr>
          <a:xfrm>
            <a:off x="8160589" y="214363"/>
            <a:ext cx="4623758" cy="553998"/>
          </a:xfrm>
          <a:prstGeom prst="rect">
            <a:avLst/>
          </a:prstGeom>
          <a:noFill/>
        </p:spPr>
        <p:txBody>
          <a:bodyPr wrap="square" rtlCol="0">
            <a:spAutoFit/>
          </a:bodyPr>
          <a:lstStyle/>
          <a:p>
            <a:r>
              <a:rPr lang="ru-RU" sz="3000" b="1" smtClean="0">
                <a:effectLst>
                  <a:outerShdw blurRad="38100" dist="38100" dir="2700000" algn="tl">
                    <a:srgbClr val="000000">
                      <a:alpha val="43137"/>
                    </a:srgbClr>
                  </a:outerShdw>
                </a:effectLst>
              </a:rPr>
              <a:t>Луна в знаках Зодиака</a:t>
            </a:r>
            <a:endParaRPr lang="ru-RU" sz="3000" b="1" dirty="0">
              <a:effectLst>
                <a:outerShdw blurRad="38100" dist="38100" dir="2700000" algn="tl">
                  <a:srgbClr val="000000">
                    <a:alpha val="43137"/>
                  </a:srgbClr>
                </a:outerShdw>
              </a:effectLst>
            </a:endParaRPr>
          </a:p>
        </p:txBody>
      </p:sp>
      <p:sp>
        <p:nvSpPr>
          <p:cNvPr id="6" name="TextBox 5"/>
          <p:cNvSpPr txBox="1"/>
          <p:nvPr/>
        </p:nvSpPr>
        <p:spPr>
          <a:xfrm>
            <a:off x="513895" y="768361"/>
            <a:ext cx="5973170" cy="6863417"/>
          </a:xfrm>
          <a:prstGeom prst="rect">
            <a:avLst/>
          </a:prstGeom>
          <a:noFill/>
        </p:spPr>
        <p:txBody>
          <a:bodyPr wrap="square" rtlCol="0">
            <a:spAutoFit/>
          </a:bodyPr>
          <a:lstStyle/>
          <a:p>
            <a:r>
              <a:rPr lang="ru-RU" sz="2300" b="1" smtClean="0">
                <a:effectLst>
                  <a:outerShdw blurRad="38100" dist="38100" dir="2700000" algn="tl">
                    <a:srgbClr val="000000">
                      <a:alpha val="43137"/>
                    </a:srgbClr>
                  </a:outerShdw>
                </a:effectLst>
              </a:rPr>
              <a:t>Луна в Тельце - </a:t>
            </a:r>
            <a:r>
              <a:rPr lang="ru-RU" sz="1300"/>
              <a:t>Положение Луны в Тельце-это одно из самых удачных, поэтому изначально ребенок  видит маму в гармоничном свете. ⠀</a:t>
            </a:r>
            <a:br>
              <a:rPr lang="ru-RU" sz="1300"/>
            </a:br>
            <a:r>
              <a:rPr lang="ru-RU" sz="1300"/>
              <a:t>⠀</a:t>
            </a:r>
            <a:br>
              <a:rPr lang="ru-RU" sz="1300"/>
            </a:br>
            <a:r>
              <a:rPr lang="ru-RU" sz="1300"/>
              <a:t>Когда малыш идет в этот мир, он чувствует, что его тут ждут и хотят видеть, поэтому уже при рождении он ощущает себя в покое и в безопасности. Мир для ребенка – это источник стабильности, комфорта, уюта и чувства защищенности. Изначально при рождении он получает ту ласку и заботу, которая полностью восполняет его внутренние потребности. Поэтому мама ребенком воспринимается как любящий и очень заботливый человек. ⠀</a:t>
            </a:r>
            <a:br>
              <a:rPr lang="ru-RU" sz="1300"/>
            </a:br>
            <a:r>
              <a:rPr lang="ru-RU" sz="1300"/>
              <a:t>⠀</a:t>
            </a:r>
            <a:br>
              <a:rPr lang="ru-RU" sz="1300"/>
            </a:br>
            <a:r>
              <a:rPr lang="ru-RU" sz="1300"/>
              <a:t>Мама для малыша с Луной в Тельце - главный источник доброты, надежности, постоянства, мудрости и спокойствия. Ребенок воспринимает ее как женщину, которая умеет заботиться о своей семье и давать тепло всем своим близким. Ребенок ощущает, что мама беспокоиться о его внешнем комфорте, сытно и вовремя ли он покушал и насколько тепло он одет. Такая мама вряд ли пойдет на открытый конфликт и будет стараться найти компромисс и решить все вопросы мирно. Отношения будут построены на доверии, ведь у мамы изначально хороший контакт с ребенком. Ребенок будет очень привязан к маме, и мама вероятно будет образцом для подражания. Мнение мамы будет очень значимым даже в более взрослом возрасте. ⠀</a:t>
            </a:r>
            <a:br>
              <a:rPr lang="ru-RU" sz="1300"/>
            </a:br>
            <a:r>
              <a:rPr lang="ru-RU" sz="1300"/>
              <a:t>⠀</a:t>
            </a:r>
            <a:br>
              <a:rPr lang="ru-RU" sz="1300"/>
            </a:br>
            <a:r>
              <a:rPr lang="ru-RU" sz="1300" b="1"/>
              <a:t>Для ребенка очень важно, чтобы с мамой был хороший тактильный контакт: прикосновения, поглаживания, поцелуи в щечку, массажи и любые тактильные игры. В воспитании желательно придерживаться четкой линии поведения, потому что стабильность для него –это гарантия безопасности. Полезно будет если мама будет вводить что-то новое в жизнь малыша постепенно и размеренно, учитывая то он может тяжело идти на какие-то нововведения.</a:t>
            </a:r>
          </a:p>
          <a:p>
            <a:r>
              <a:rPr lang="ru-RU" sz="1300" smtClean="0"/>
              <a:t>⠀</a:t>
            </a:r>
            <a:endParaRPr lang="ru-RU" sz="1300"/>
          </a:p>
          <a:p>
            <a:r>
              <a:rPr lang="ru-RU" sz="1300" b="1"/>
              <a:t/>
            </a:r>
            <a:br>
              <a:rPr lang="ru-RU" sz="1300" b="1"/>
            </a:br>
            <a:r>
              <a:rPr lang="ru-RU" sz="1300" b="1"/>
              <a:t>⠀</a:t>
            </a:r>
            <a:r>
              <a:rPr lang="ru-RU" sz="1300"/>
              <a:t/>
            </a:r>
            <a:br>
              <a:rPr lang="ru-RU" sz="1300"/>
            </a:br>
            <a:r>
              <a:rPr lang="ru-RU" sz="1400" smtClean="0"/>
              <a:t>⠀</a:t>
            </a:r>
            <a:endParaRPr lang="ru-RU" sz="1400"/>
          </a:p>
          <a:p>
            <a:r>
              <a:rPr lang="ru-RU" sz="1300" b="1" smtClean="0"/>
              <a:t> </a:t>
            </a:r>
            <a:r>
              <a:rPr lang="ru-RU" sz="1300"/>
              <a:t>⠀</a:t>
            </a:r>
          </a:p>
          <a:p>
            <a:endParaRPr lang="ru-RU" sz="1300" dirty="0" smtClean="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408401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BEBA8EAE-BF5A-486C-A8C5-ECC9F3942E4B}">
                <a14:imgProps xmlns:a14="http://schemas.microsoft.com/office/drawing/2010/main">
                  <a14:imgLayer r:embed="rId3">
                    <a14:imgEffect>
                      <a14:artisticGlowDiffused/>
                    </a14:imgEffect>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rot="16200000">
            <a:off x="3731713" y="-1602287"/>
            <a:ext cx="6773033" cy="10147540"/>
          </a:xfrm>
          <a:prstGeom prst="rect">
            <a:avLst/>
          </a:prstGeom>
        </p:spPr>
      </p:pic>
      <p:sp>
        <p:nvSpPr>
          <p:cNvPr id="3" name="TextBox 2"/>
          <p:cNvSpPr txBox="1"/>
          <p:nvPr/>
        </p:nvSpPr>
        <p:spPr>
          <a:xfrm>
            <a:off x="8160589" y="214363"/>
            <a:ext cx="4623758" cy="553998"/>
          </a:xfrm>
          <a:prstGeom prst="rect">
            <a:avLst/>
          </a:prstGeom>
          <a:noFill/>
        </p:spPr>
        <p:txBody>
          <a:bodyPr wrap="square" rtlCol="0">
            <a:spAutoFit/>
          </a:bodyPr>
          <a:lstStyle/>
          <a:p>
            <a:r>
              <a:rPr lang="ru-RU" sz="3000" b="1" smtClean="0">
                <a:effectLst>
                  <a:outerShdw blurRad="38100" dist="38100" dir="2700000" algn="tl">
                    <a:srgbClr val="000000">
                      <a:alpha val="43137"/>
                    </a:srgbClr>
                  </a:outerShdw>
                </a:effectLst>
              </a:rPr>
              <a:t>Эмоции</a:t>
            </a:r>
            <a:endParaRPr lang="ru-RU" sz="3000" b="1" dirty="0">
              <a:effectLst>
                <a:outerShdw blurRad="38100" dist="38100" dir="2700000" algn="tl">
                  <a:srgbClr val="000000">
                    <a:alpha val="43137"/>
                  </a:srgbClr>
                </a:outerShdw>
              </a:effectLst>
            </a:endParaRPr>
          </a:p>
        </p:txBody>
      </p:sp>
      <p:sp>
        <p:nvSpPr>
          <p:cNvPr id="6" name="TextBox 5"/>
          <p:cNvSpPr txBox="1"/>
          <p:nvPr/>
        </p:nvSpPr>
        <p:spPr>
          <a:xfrm>
            <a:off x="473638" y="569000"/>
            <a:ext cx="11718362" cy="7386638"/>
          </a:xfrm>
          <a:prstGeom prst="rect">
            <a:avLst/>
          </a:prstGeom>
          <a:noFill/>
        </p:spPr>
        <p:txBody>
          <a:bodyPr wrap="square" rtlCol="0">
            <a:spAutoFit/>
          </a:bodyPr>
          <a:lstStyle/>
          <a:p>
            <a:r>
              <a:rPr lang="ru-RU" sz="2300" b="1" smtClean="0">
                <a:effectLst>
                  <a:outerShdw blurRad="38100" dist="38100" dir="2700000" algn="tl">
                    <a:srgbClr val="000000">
                      <a:alpha val="43137"/>
                    </a:srgbClr>
                  </a:outerShdw>
                </a:effectLst>
              </a:rPr>
              <a:t>Луна в Тельце - </a:t>
            </a:r>
            <a:r>
              <a:rPr lang="ru-RU" sz="1100" smtClean="0"/>
              <a:t>Ребенок </a:t>
            </a:r>
            <a:r>
              <a:rPr lang="ru-RU" sz="1100"/>
              <a:t>эмоционально стабилен, устойчив к внешним </a:t>
            </a:r>
            <a:r>
              <a:rPr lang="ru-RU" sz="1100" smtClean="0"/>
              <a:t>воздействиям. Не </a:t>
            </a:r>
            <a:r>
              <a:rPr lang="ru-RU" sz="1100"/>
              <a:t>умеет подстраиваться под эмоции окружающих, но и не пытается навязывать свои настроения другим. Эмоции проявляются гармонично, без резких всплесков и перепадов.</a:t>
            </a:r>
            <a:br>
              <a:rPr lang="ru-RU" sz="1100"/>
            </a:br>
            <a:r>
              <a:rPr lang="ru-RU" sz="1100"/>
              <a:t/>
            </a:r>
            <a:br>
              <a:rPr lang="ru-RU" sz="1100"/>
            </a:br>
            <a:r>
              <a:rPr lang="ru-RU" sz="1100"/>
              <a:t>Базовые потребности:</a:t>
            </a:r>
            <a:br>
              <a:rPr lang="ru-RU" sz="1100"/>
            </a:br>
            <a:r>
              <a:rPr lang="ru-RU" sz="1100" smtClean="0"/>
              <a:t>Потребность </a:t>
            </a:r>
            <a:r>
              <a:rPr lang="ru-RU" sz="1100"/>
              <a:t>в стабильности, предсказуемости, надежности близких людей, окружающего пространства, жизненного уклада. Потребность в бытовом комфорте.</a:t>
            </a:r>
            <a:br>
              <a:rPr lang="ru-RU" sz="1100"/>
            </a:br>
            <a:r>
              <a:rPr lang="ru-RU" sz="1100"/>
              <a:t/>
            </a:r>
            <a:br>
              <a:rPr lang="ru-RU" sz="1100"/>
            </a:br>
            <a:r>
              <a:rPr lang="ru-RU" sz="1100"/>
              <a:t>Рекомендации для детей с Луной в Тельце:</a:t>
            </a:r>
            <a:br>
              <a:rPr lang="ru-RU" sz="1100"/>
            </a:br>
            <a:r>
              <a:rPr lang="ru-RU" sz="1100" smtClean="0"/>
              <a:t>Такие </a:t>
            </a:r>
            <a:r>
              <a:rPr lang="ru-RU" sz="1100"/>
              <a:t>дети любят все красивое, качественное, дорогое. Их эстетические вкусы заметны с раннего детства. Нужно уважать и развивать вкус ребенка - показывать красивые вещи, предметы искусства, красоту и гармонию </a:t>
            </a:r>
            <a:r>
              <a:rPr lang="ru-RU" sz="1100" smtClean="0"/>
              <a:t>природы. Частная </a:t>
            </a:r>
            <a:r>
              <a:rPr lang="ru-RU" sz="1100"/>
              <a:t>собственность – важное понятие для детей с Луной в Тельце. У такого ребенка должны быть свои игрушки, свои личные вещи. Позвольте ребенку хранить эти вещи так, как ему нравится. Относитесь с уважением к его частной собственности. Если что-то нужно взять – спрашивайте разрешения, ориентируйтесь на желания ребенка. Но не стоит забывать про вторую сторону медали. Дети с Луной в Тельце склонны к накопительству, не очень охотно делятся своими вещами. Покажите ребенку выгоду. Если ты делишься, то можешь брать игрушки других детей.</a:t>
            </a:r>
            <a:br>
              <a:rPr lang="ru-RU" sz="1100"/>
            </a:br>
            <a:r>
              <a:rPr lang="ru-RU" sz="1100"/>
              <a:t/>
            </a:r>
            <a:br>
              <a:rPr lang="ru-RU" sz="1100"/>
            </a:br>
            <a:r>
              <a:rPr lang="ru-RU" sz="1100"/>
              <a:t>Как правило, неуемная страсть к обладанию все новыми и новыми вещами, приступы жадности возникают у детей с Луной в Тельце в моменты психологического дискомфорта, стрессов, нестабильности окружающей обстановки. В такой ситуации малыш может также переедать. Ребенка нужно успокоить, понять какие изменения в жизни вызвали эти стрессовые состояния. Убрав или скорректировав эти факторы, Вы вернете малышу ощущение психологического комфорта</a:t>
            </a:r>
            <a:br>
              <a:rPr lang="ru-RU" sz="1100"/>
            </a:br>
            <a:r>
              <a:rPr lang="ru-RU" sz="1100" smtClean="0"/>
              <a:t>Ребенок </a:t>
            </a:r>
            <a:r>
              <a:rPr lang="ru-RU" sz="1100"/>
              <a:t>с Луной в Тельце, прежде всего, хочет мира и гармонии в семье. Ему не нужны ежедневные праздники, смех и бурное веселье. Главное, чтобы в семье сохранялась спокойная, стабильная и гармоничная атмосфера. Это такая тихая и очень уютная любовь.</a:t>
            </a:r>
            <a:br>
              <a:rPr lang="ru-RU" sz="1100"/>
            </a:br>
            <a:r>
              <a:rPr lang="ru-RU" sz="1100"/>
              <a:t/>
            </a:r>
            <a:br>
              <a:rPr lang="ru-RU" sz="1100"/>
            </a:br>
            <a:r>
              <a:rPr lang="ru-RU" sz="1100"/>
              <a:t>В доме, и особенно, в детской должно быть красиво и комфортно. Дети с Луной в Тельце очень чувствительны к дисгармонии пространства и отсутствию комфортных условий. Очень хорошо, если в детской будет негромко звучать музыка, на стенах можно повесить рисунки, репродукции картин известных художников.</a:t>
            </a:r>
            <a:br>
              <a:rPr lang="ru-RU" sz="1100"/>
            </a:br>
            <a:r>
              <a:rPr lang="ru-RU" sz="1100" smtClean="0"/>
              <a:t>Ребенка </a:t>
            </a:r>
            <a:r>
              <a:rPr lang="ru-RU" sz="1100"/>
              <a:t>с Луной в Тельце нужно заранее готовить к любым серьезным изменениям в жизни. Переезды, изменения в питании, режиме, даже переход с зимней одежды на летнюю может стать серьёзным стрессом для малыша. Рассказывайте ребенку заранее о том, что будет происходить. Объясните выгоду и преимущества грядущих событий для ребенка. Если есть возможность – пусть изменения будут постепенными, плавными. Например, летнюю одежду можно вначале выложить на видное место. Ребенок привыкает. Потом восхищаемся ее красотой. Меряем. И без проблем переходим к более красивому гардеробу.</a:t>
            </a:r>
            <a:br>
              <a:rPr lang="ru-RU" sz="1100"/>
            </a:br>
            <a:r>
              <a:rPr lang="ru-RU" sz="1100"/>
              <a:t/>
            </a:r>
            <a:br>
              <a:rPr lang="ru-RU" sz="1100"/>
            </a:br>
            <a:r>
              <a:rPr lang="ru-RU" sz="1100"/>
              <a:t>Ребенок с Луной в Тельце может быть медленнее Вас. Он основателен, вдумчив и не принимает опрометчивых решений. Вам придется подстроится под его темп. Постарайтесь не торопить и не дергать ребенка. Любая спешка – это огромный </a:t>
            </a:r>
            <a:r>
              <a:rPr lang="ru-RU" sz="1100" smtClean="0"/>
              <a:t>стресс. Ребенок </a:t>
            </a:r>
            <a:r>
              <a:rPr lang="ru-RU" sz="1100"/>
              <a:t>хорошо воспринимает материальное поощрение. С раннего возраста нужно учить обращаться с деньгами. Дети с Луной в Тельце не транжиры. Как правило, они бережливы, умеют копить ради какой-то </a:t>
            </a:r>
            <a:r>
              <a:rPr lang="ru-RU" sz="1100" smtClean="0"/>
              <a:t>цели.Для </a:t>
            </a:r>
            <a:r>
              <a:rPr lang="ru-RU" sz="1100"/>
              <a:t>малыша с Луной в Тельце очень важен физический контакт с мамой, поэтому объятия, прикосновения должны быть нормой общения в семье. Очень полезно таких малышей носить в слинге, рюкзачке.</a:t>
            </a:r>
            <a:br>
              <a:rPr lang="ru-RU" sz="1100"/>
            </a:br>
            <a:r>
              <a:rPr lang="ru-RU" sz="1100" smtClean="0"/>
              <a:t>Ребенка </a:t>
            </a:r>
            <a:r>
              <a:rPr lang="ru-RU" sz="1100"/>
              <a:t>иногда необходимо стимулировать, вдохновлять на новые действия, новые увлечения, новые способы поведения. Дети с Луной в Тельце всячески избегают перемен. Еще одним их недостатком является лень.</a:t>
            </a:r>
            <a:br>
              <a:rPr lang="ru-RU" sz="1100"/>
            </a:br>
            <a:r>
              <a:rPr lang="ru-RU" sz="1100"/>
              <a:t>Как только ребенок увлекся новой идеей или новым делом – родители могут расслабиться. Дальше он все сделает сам, проявив свое упорство, постоянство и трудолюбие.</a:t>
            </a:r>
            <a:br>
              <a:rPr lang="ru-RU" sz="1100"/>
            </a:br>
            <a:r>
              <a:rPr lang="ru-RU" sz="1100"/>
              <a:t/>
            </a:r>
            <a:br>
              <a:rPr lang="ru-RU" sz="1100"/>
            </a:br>
            <a:r>
              <a:rPr lang="ru-RU" sz="1100"/>
              <a:t>Семейные </a:t>
            </a:r>
            <a:r>
              <a:rPr lang="ru-RU" sz="1100" smtClean="0"/>
              <a:t>традиции: В </a:t>
            </a:r>
            <a:r>
              <a:rPr lang="ru-RU" sz="1100"/>
              <a:t>семье, где растет ребенок с Луной в Тельце, обязательно должны быть свои кулинарные традиции. Вкус маминого фирменного пирога или бабушкиных </a:t>
            </a:r>
            <a:r>
              <a:rPr lang="ru-RU" sz="1100" smtClean="0"/>
              <a:t>блюд⠀</a:t>
            </a:r>
            <a:endParaRPr lang="ru-RU" sz="1100"/>
          </a:p>
          <a:p>
            <a:r>
              <a:rPr lang="ru-RU" sz="1300" b="1"/>
              <a:t/>
            </a:r>
            <a:br>
              <a:rPr lang="ru-RU" sz="1300" b="1"/>
            </a:br>
            <a:r>
              <a:rPr lang="ru-RU" sz="1300" b="1"/>
              <a:t>⠀</a:t>
            </a:r>
            <a:r>
              <a:rPr lang="ru-RU" sz="1300"/>
              <a:t/>
            </a:r>
            <a:br>
              <a:rPr lang="ru-RU" sz="1300"/>
            </a:br>
            <a:r>
              <a:rPr lang="ru-RU" sz="1400" smtClean="0"/>
              <a:t>⠀</a:t>
            </a:r>
            <a:endParaRPr lang="ru-RU" sz="1400"/>
          </a:p>
          <a:p>
            <a:r>
              <a:rPr lang="ru-RU" sz="1300" b="1" smtClean="0"/>
              <a:t> </a:t>
            </a:r>
            <a:r>
              <a:rPr lang="ru-RU" sz="1300"/>
              <a:t>⠀</a:t>
            </a:r>
          </a:p>
          <a:p>
            <a:endParaRPr lang="ru-RU" sz="1300" dirty="0" smtClean="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9704258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BEBA8EAE-BF5A-486C-A8C5-ECC9F3942E4B}">
                <a14:imgProps xmlns:a14="http://schemas.microsoft.com/office/drawing/2010/main">
                  <a14:imgLayer r:embed="rId3">
                    <a14:imgEffect>
                      <a14:artisticGlowDiffused/>
                    </a14:imgEffect>
                  </a14:imgLayer>
                </a14:imgProps>
              </a:ext>
              <a:ext uri="{28A0092B-C50C-407E-A947-70E740481C1C}">
                <a14:useLocalDpi xmlns:a14="http://schemas.microsoft.com/office/drawing/2010/main" val="0"/>
              </a:ext>
            </a:extLst>
          </a:blip>
          <a:stretch>
            <a:fillRect/>
          </a:stretch>
        </p:blipFill>
        <p:spPr>
          <a:xfrm rot="16200000">
            <a:off x="3731713" y="-1602287"/>
            <a:ext cx="6773033" cy="10147540"/>
          </a:xfrm>
          <a:prstGeom prst="rect">
            <a:avLst/>
          </a:prstGeom>
        </p:spPr>
      </p:pic>
      <p:sp>
        <p:nvSpPr>
          <p:cNvPr id="3" name="TextBox 2"/>
          <p:cNvSpPr txBox="1"/>
          <p:nvPr/>
        </p:nvSpPr>
        <p:spPr>
          <a:xfrm>
            <a:off x="8160589" y="214363"/>
            <a:ext cx="4623758" cy="553998"/>
          </a:xfrm>
          <a:prstGeom prst="rect">
            <a:avLst/>
          </a:prstGeom>
          <a:noFill/>
        </p:spPr>
        <p:txBody>
          <a:bodyPr wrap="square" rtlCol="0">
            <a:spAutoFit/>
          </a:bodyPr>
          <a:lstStyle/>
          <a:p>
            <a:r>
              <a:rPr lang="ru-RU" sz="3000" b="1" smtClean="0">
                <a:effectLst>
                  <a:outerShdw blurRad="38100" dist="38100" dir="2700000" algn="tl">
                    <a:srgbClr val="000000">
                      <a:alpha val="43137"/>
                    </a:srgbClr>
                  </a:outerShdw>
                </a:effectLst>
              </a:rPr>
              <a:t>Луна в знаках Зодиака</a:t>
            </a:r>
            <a:endParaRPr lang="ru-RU" sz="3000" b="1" dirty="0">
              <a:effectLst>
                <a:outerShdw blurRad="38100" dist="38100" dir="2700000" algn="tl">
                  <a:srgbClr val="000000">
                    <a:alpha val="43137"/>
                  </a:srgbClr>
                </a:outerShdw>
              </a:effectLst>
            </a:endParaRPr>
          </a:p>
        </p:txBody>
      </p:sp>
      <p:sp>
        <p:nvSpPr>
          <p:cNvPr id="6" name="TextBox 5"/>
          <p:cNvSpPr txBox="1"/>
          <p:nvPr/>
        </p:nvSpPr>
        <p:spPr>
          <a:xfrm>
            <a:off x="513894" y="768361"/>
            <a:ext cx="5602235" cy="5647700"/>
          </a:xfrm>
          <a:prstGeom prst="rect">
            <a:avLst/>
          </a:prstGeom>
          <a:noFill/>
        </p:spPr>
        <p:txBody>
          <a:bodyPr wrap="square" rtlCol="0">
            <a:spAutoFit/>
          </a:bodyPr>
          <a:lstStyle/>
          <a:p>
            <a:r>
              <a:rPr lang="ru-RU" sz="2300" b="1" smtClean="0">
                <a:effectLst>
                  <a:outerShdw blurRad="38100" dist="38100" dir="2700000" algn="tl">
                    <a:srgbClr val="000000">
                      <a:alpha val="43137"/>
                    </a:srgbClr>
                  </a:outerShdw>
                </a:effectLst>
              </a:rPr>
              <a:t>Луна в Деве - </a:t>
            </a:r>
            <a:r>
              <a:rPr lang="ru-RU" sz="1300"/>
              <a:t>Скорее всего появление ребенка было тщательно запланировано, мама тщательно готовилась к этому значимому событию: вела правильный образ жизни, придерживалась сбалансированного питания, соблюдала регулярные походы в медицинские учреждения и т.д. С детства </a:t>
            </a:r>
            <a:r>
              <a:rPr lang="ru-RU" sz="1300" smtClean="0"/>
              <a:t>ваш ребенок </a:t>
            </a:r>
            <a:r>
              <a:rPr lang="ru-RU" sz="1300"/>
              <a:t>привык видеть идеальную картину мира в плане порядка, чистоты и уюта. При этом в глазах ребенка создаётся образ очень трудолюбивой и ответственной мамы, поэтому не исключено, что </a:t>
            </a:r>
            <a:r>
              <a:rPr lang="ru-RU" sz="1300" smtClean="0"/>
              <a:t>вы работали </a:t>
            </a:r>
            <a:r>
              <a:rPr lang="ru-RU" sz="1300"/>
              <a:t>вплоть до рождения малыша. Привычный и понятный мир для ребенка-это польза людям и порядок во всех сферах жизни.</a:t>
            </a:r>
            <a:br>
              <a:rPr lang="ru-RU" sz="1300"/>
            </a:br>
            <a:r>
              <a:rPr lang="ru-RU" sz="1300"/>
              <a:t/>
            </a:r>
            <a:br>
              <a:rPr lang="ru-RU" sz="1300"/>
            </a:br>
            <a:r>
              <a:rPr lang="ru-RU" sz="1300"/>
              <a:t>Это мама-перфекционист, очень ответственно и рационально подходящая ко всем жизненным вопросам. Свою заботу мама проявляет в виде поступков. В семье, вероятно, соблюдали режим и дисциплину. Скорее всего, ребенок видит в маме спокойного, взвешенного и последовательного человека. Воспитание и решение каких-то вопросов, будет проходить в мирном ключе, без лишнего всплеска эмоций, а очень спокойно и сдержано. ⠀</a:t>
            </a:r>
            <a:br>
              <a:rPr lang="ru-RU" sz="1300"/>
            </a:br>
            <a:r>
              <a:rPr lang="ru-RU" sz="1300"/>
              <a:t/>
            </a:r>
            <a:br>
              <a:rPr lang="ru-RU" sz="1300"/>
            </a:br>
            <a:r>
              <a:rPr lang="ru-RU" sz="1300"/>
              <a:t>В негативном варианте, это может быть очень сухая, расчетливая, сдержанная, критичная и требовательная мама. Возможно, ребенку в какой-то степени будет казаться, что мама эмоционально держит его на расстоянии, и ему может не хватать от нее проявлений чувств и нежности, слов любви и близкого контакта, хотя он может этого явно и не показывать. </a:t>
            </a:r>
            <a:r>
              <a:rPr lang="ru-RU" sz="1300" b="1"/>
              <a:t>Маме важно доносить ребенку, что проявлять, демонстрировать и проговаривать свои эмоции и чувства — это важно, в первую очередь для него самого. </a:t>
            </a:r>
            <a:r>
              <a:rPr lang="ru-RU" sz="1300"/>
              <a:t>⠀</a:t>
            </a:r>
          </a:p>
          <a:p>
            <a:endParaRPr lang="ru-RU" sz="1300" dirty="0" smtClean="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6802430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BEBA8EAE-BF5A-486C-A8C5-ECC9F3942E4B}">
                <a14:imgProps xmlns:a14="http://schemas.microsoft.com/office/drawing/2010/main">
                  <a14:imgLayer r:embed="rId3">
                    <a14:imgEffect>
                      <a14:artisticGlowDiffused/>
                    </a14:imgEffect>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rot="16200000">
            <a:off x="3731713" y="-1602287"/>
            <a:ext cx="6773033" cy="10147540"/>
          </a:xfrm>
          <a:prstGeom prst="rect">
            <a:avLst/>
          </a:prstGeom>
        </p:spPr>
      </p:pic>
      <p:sp>
        <p:nvSpPr>
          <p:cNvPr id="3" name="TextBox 2"/>
          <p:cNvSpPr txBox="1"/>
          <p:nvPr/>
        </p:nvSpPr>
        <p:spPr>
          <a:xfrm>
            <a:off x="8160589" y="214363"/>
            <a:ext cx="4623758" cy="553998"/>
          </a:xfrm>
          <a:prstGeom prst="rect">
            <a:avLst/>
          </a:prstGeom>
          <a:noFill/>
        </p:spPr>
        <p:txBody>
          <a:bodyPr wrap="square" rtlCol="0">
            <a:spAutoFit/>
          </a:bodyPr>
          <a:lstStyle/>
          <a:p>
            <a:r>
              <a:rPr lang="ru-RU" sz="3000" b="1" smtClean="0">
                <a:effectLst>
                  <a:outerShdw blurRad="38100" dist="38100" dir="2700000" algn="tl">
                    <a:srgbClr val="000000">
                      <a:alpha val="43137"/>
                    </a:srgbClr>
                  </a:outerShdw>
                </a:effectLst>
              </a:rPr>
              <a:t>Эмоции</a:t>
            </a:r>
            <a:endParaRPr lang="ru-RU" sz="3000" b="1" dirty="0">
              <a:effectLst>
                <a:outerShdw blurRad="38100" dist="38100" dir="2700000" algn="tl">
                  <a:srgbClr val="000000">
                    <a:alpha val="43137"/>
                  </a:srgbClr>
                </a:outerShdw>
              </a:effectLst>
            </a:endParaRPr>
          </a:p>
        </p:txBody>
      </p:sp>
      <p:sp>
        <p:nvSpPr>
          <p:cNvPr id="6" name="TextBox 5"/>
          <p:cNvSpPr txBox="1"/>
          <p:nvPr/>
        </p:nvSpPr>
        <p:spPr>
          <a:xfrm>
            <a:off x="473638" y="569000"/>
            <a:ext cx="11718362" cy="7001917"/>
          </a:xfrm>
          <a:prstGeom prst="rect">
            <a:avLst/>
          </a:prstGeom>
          <a:noFill/>
        </p:spPr>
        <p:txBody>
          <a:bodyPr wrap="square" rtlCol="0">
            <a:spAutoFit/>
          </a:bodyPr>
          <a:lstStyle/>
          <a:p>
            <a:r>
              <a:rPr lang="ru-RU" sz="2300" b="1" dirty="0" smtClean="0">
                <a:effectLst>
                  <a:outerShdw blurRad="38100" dist="38100" dir="2700000" algn="tl">
                    <a:srgbClr val="000000">
                      <a:alpha val="43137"/>
                    </a:srgbClr>
                  </a:outerShdw>
                </a:effectLst>
              </a:rPr>
              <a:t>Луна в Деве - </a:t>
            </a:r>
            <a:r>
              <a:rPr lang="ru-RU" sz="1200" dirty="0"/>
              <a:t>У детей с Луной в Деве эмоциональные подъемы и спады бывают очень редко, реже, чем у других детей. Они по природе своей дисциплинированны и консервативны. Они буквоеды и часто придают слишком большое значение мелочам. Аналитическое восприятие мира у них явно преобладает над чувственным. Нередко они слишком критично и односторонне смотрят на жизнь. Постарайтесь расширить их восприятие мира. Им очень полезно попадать в новые ситуации, общаться с новыми людьми, выслушивать чужие взгляды и мнения.</a:t>
            </a:r>
            <a:br>
              <a:rPr lang="ru-RU" sz="1200" dirty="0"/>
            </a:br>
            <a:r>
              <a:rPr lang="ru-RU" sz="1200" dirty="0"/>
              <a:t/>
            </a:r>
            <a:br>
              <a:rPr lang="ru-RU" sz="1200" dirty="0"/>
            </a:br>
            <a:r>
              <a:rPr lang="ru-RU" sz="1200" dirty="0"/>
              <a:t>Дети, родившиеся при таком местоположении Луны, предъявляют очень высокие требования не только к себе, но и к окружающим, особенно к своим близким. Часто им трудно понять, что все люди разные, у всех свои взгляды на жизнь и каждый поступает так, как считает нужным. Научите своего малыша менее критично относиться к себе и к окружающим - никто из нас не совершенен.</a:t>
            </a:r>
            <a:br>
              <a:rPr lang="ru-RU" sz="1200" dirty="0"/>
            </a:br>
            <a:r>
              <a:rPr lang="ru-RU" sz="1200" dirty="0"/>
              <a:t/>
            </a:r>
            <a:br>
              <a:rPr lang="ru-RU" sz="1200" dirty="0"/>
            </a:br>
            <a:r>
              <a:rPr lang="ru-RU" sz="1200" dirty="0"/>
              <a:t>Дети с Луной в Деве заботятся о своем здоровье. Они очень любят чистоту и будут наводить ее везде, где только можно. Научите их останавливаться и расслабляться, не суетиться каждую минуту, а главное - не дергать все время окружающих. Возможно, лично у них и есть внутренняя потребность быть все время занятыми, все время что-то делать, но у других-то такой потребности нет! Объясните малышу, что лучшее - враг хорошего, а золотая середина - это ключ к успеху.</a:t>
            </a:r>
            <a:br>
              <a:rPr lang="ru-RU" sz="1200" dirty="0"/>
            </a:br>
            <a:r>
              <a:rPr lang="ru-RU" sz="1200" dirty="0"/>
              <a:t/>
            </a:r>
            <a:br>
              <a:rPr lang="ru-RU" sz="1200" dirty="0"/>
            </a:br>
            <a:r>
              <a:rPr lang="ru-RU" sz="1200" dirty="0"/>
              <a:t>Дети с этим знаком любят ставить перед собой цели, иначе они просто не могут жить. Но только им не нужно требовать того же от окружающих. Такие дети - хорошие работники, добросовестно выполняющие поставленную перед ними задачу. Оптимален для них тот род деятельности, где заняты и руки, и голова. У них ярко выражены интеллектуальные способности, и они обучаются всему очень быстро. Прекрасная память - одно из основных достоинств таких детей. Ваша главная задача при воспитании такого ребенка - добавить к этим прекрасным качествам чувства. Это поможет ему в будущем.</a:t>
            </a:r>
            <a:br>
              <a:rPr lang="ru-RU" sz="1200" dirty="0"/>
            </a:br>
            <a:r>
              <a:rPr lang="ru-RU" sz="1200" dirty="0"/>
              <a:t/>
            </a:r>
            <a:br>
              <a:rPr lang="ru-RU" sz="1200" dirty="0"/>
            </a:br>
            <a:r>
              <a:rPr lang="ru-RU" sz="1200" dirty="0"/>
              <a:t>По своей природе эти дети хотят всегда быть полезными, хотят во всем видеть смысл и хотят все доводить до совершенства. Они беспристрастны и, пожалуй, даже хладнокровны, они могут не замечать чувств и эмоций окружающих. На это вам надо обратить особое внимание, как и на непомерное стремление к совершенству. Объясните ребенку, что это повредит здоровью, о котором он так заботится, и приведет к нервному срыву. Скажите ему, что весь мир и люди в нем не </a:t>
            </a:r>
            <a:r>
              <a:rPr lang="ru-RU" sz="1200" dirty="0" err="1"/>
              <a:t>безукоризнены</a:t>
            </a:r>
            <a:r>
              <a:rPr lang="ru-RU" sz="1200" dirty="0"/>
              <a:t>. И это не так уж плохо: на фоне обыденной жизни идеал выглядит еще прекраснее. И, кроме того, если бы все в жизни было совершенным, чтобы мы тогда делали - разве что умерли от скуки.</a:t>
            </a:r>
            <a:br>
              <a:rPr lang="ru-RU" sz="1200" dirty="0"/>
            </a:br>
            <a:r>
              <a:rPr lang="ru-RU" sz="1200" dirty="0"/>
              <a:t/>
            </a:r>
            <a:br>
              <a:rPr lang="ru-RU" sz="1200" dirty="0"/>
            </a:br>
            <a:r>
              <a:rPr lang="ru-RU" sz="1200" dirty="0"/>
              <a:t>Дети с Луной в Деве будут чувствовать себя счастливыми, занимаясь интеллектуальной работой, особенно если перед ними стоит какая-нибудь высокая цель. Они способны к самопожертвованию и восхищаются людьми, преданными своему делу. Скажите ребенку, что все это, конечно, прекрасно и замечательно, но если все достигнут идеала, то жизнь станет пресной и тоскливой и в ней не останется места для борьбы и романтики.</a:t>
            </a:r>
            <a:br>
              <a:rPr lang="ru-RU" sz="1200" dirty="0"/>
            </a:br>
            <a:r>
              <a:rPr lang="ru-RU" sz="1200" dirty="0"/>
              <a:t/>
            </a:r>
            <a:br>
              <a:rPr lang="ru-RU" sz="1200" dirty="0"/>
            </a:br>
            <a:r>
              <a:rPr lang="ru-RU" sz="1200" dirty="0"/>
              <a:t>Такие дети демонстрируют свою любовь и нежность не в той степени, в какой хотелось бы вам, но это не значит, что вы не сможете наладить с ними отношения. Они - прекрасные собеседники, любят поговорить и будут рады разделить ваши идеи и взгляды на жизнь. Попробуйте учиться вместе со своим ребенком - это поможет вам стать хорошими друзьями. Такой малыш может быть застенчив и замкнут - так что первый шаг за вами. Возможно, ребенок с Луной в Деве нуждается не столько в вашей безумной любви, сколько в вашей поддержке. Покажите, как вы цените его, и он будет ценить вас.</a:t>
            </a:r>
          </a:p>
          <a:p>
            <a:r>
              <a:rPr lang="ru-RU" sz="1300" b="1" dirty="0"/>
              <a:t/>
            </a:r>
            <a:br>
              <a:rPr lang="ru-RU" sz="1300" b="1" dirty="0"/>
            </a:br>
            <a:r>
              <a:rPr lang="ru-RU" sz="1300" b="1" dirty="0"/>
              <a:t>⠀</a:t>
            </a:r>
            <a:r>
              <a:rPr lang="ru-RU" sz="1300" dirty="0"/>
              <a:t/>
            </a:r>
            <a:br>
              <a:rPr lang="ru-RU" sz="1300" dirty="0"/>
            </a:br>
            <a:r>
              <a:rPr lang="ru-RU" sz="1400" dirty="0" smtClean="0"/>
              <a:t>⠀</a:t>
            </a:r>
            <a:endParaRPr lang="ru-RU" sz="1400" dirty="0"/>
          </a:p>
          <a:p>
            <a:r>
              <a:rPr lang="ru-RU" sz="1300" b="1" dirty="0" smtClean="0"/>
              <a:t> </a:t>
            </a:r>
            <a:r>
              <a:rPr lang="ru-RU" sz="1300" dirty="0"/>
              <a:t>⠀</a:t>
            </a:r>
          </a:p>
          <a:p>
            <a:endParaRPr lang="ru-RU" sz="1300" dirty="0" smtClean="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7525992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BEBA8EAE-BF5A-486C-A8C5-ECC9F3942E4B}">
                <a14:imgProps xmlns:a14="http://schemas.microsoft.com/office/drawing/2010/main">
                  <a14:imgLayer r:embed="rId3">
                    <a14:imgEffect>
                      <a14:artisticGlowDiffused/>
                    </a14:imgEffect>
                  </a14:imgLayer>
                </a14:imgProps>
              </a:ext>
              <a:ext uri="{28A0092B-C50C-407E-A947-70E740481C1C}">
                <a14:useLocalDpi xmlns:a14="http://schemas.microsoft.com/office/drawing/2010/main" val="0"/>
              </a:ext>
            </a:extLst>
          </a:blip>
          <a:stretch>
            <a:fillRect/>
          </a:stretch>
        </p:blipFill>
        <p:spPr>
          <a:xfrm rot="16200000">
            <a:off x="3731713" y="-1602287"/>
            <a:ext cx="6773033" cy="10147540"/>
          </a:xfrm>
          <a:prstGeom prst="rect">
            <a:avLst/>
          </a:prstGeom>
        </p:spPr>
      </p:pic>
      <p:sp>
        <p:nvSpPr>
          <p:cNvPr id="3" name="TextBox 2"/>
          <p:cNvSpPr txBox="1"/>
          <p:nvPr/>
        </p:nvSpPr>
        <p:spPr>
          <a:xfrm>
            <a:off x="8160589" y="214363"/>
            <a:ext cx="4623758" cy="553998"/>
          </a:xfrm>
          <a:prstGeom prst="rect">
            <a:avLst/>
          </a:prstGeom>
          <a:noFill/>
        </p:spPr>
        <p:txBody>
          <a:bodyPr wrap="square" rtlCol="0">
            <a:spAutoFit/>
          </a:bodyPr>
          <a:lstStyle/>
          <a:p>
            <a:r>
              <a:rPr lang="ru-RU" sz="3000" b="1" smtClean="0">
                <a:effectLst>
                  <a:outerShdw blurRad="38100" dist="38100" dir="2700000" algn="tl">
                    <a:srgbClr val="000000">
                      <a:alpha val="43137"/>
                    </a:srgbClr>
                  </a:outerShdw>
                </a:effectLst>
              </a:rPr>
              <a:t>Луна в знаках Зодиака</a:t>
            </a:r>
            <a:endParaRPr lang="ru-RU" sz="3000" b="1" dirty="0">
              <a:effectLst>
                <a:outerShdw blurRad="38100" dist="38100" dir="2700000" algn="tl">
                  <a:srgbClr val="000000">
                    <a:alpha val="43137"/>
                  </a:srgbClr>
                </a:outerShdw>
              </a:effectLst>
            </a:endParaRPr>
          </a:p>
        </p:txBody>
      </p:sp>
      <p:sp>
        <p:nvSpPr>
          <p:cNvPr id="6" name="TextBox 5"/>
          <p:cNvSpPr txBox="1"/>
          <p:nvPr/>
        </p:nvSpPr>
        <p:spPr>
          <a:xfrm>
            <a:off x="513895" y="768361"/>
            <a:ext cx="5973170" cy="7263527"/>
          </a:xfrm>
          <a:prstGeom prst="rect">
            <a:avLst/>
          </a:prstGeom>
          <a:noFill/>
        </p:spPr>
        <p:txBody>
          <a:bodyPr wrap="square" rtlCol="0">
            <a:spAutoFit/>
          </a:bodyPr>
          <a:lstStyle/>
          <a:p>
            <a:r>
              <a:rPr lang="ru-RU" sz="2300" b="1" smtClean="0">
                <a:effectLst>
                  <a:outerShdw blurRad="38100" dist="38100" dir="2700000" algn="tl">
                    <a:srgbClr val="000000">
                      <a:alpha val="43137"/>
                    </a:srgbClr>
                  </a:outerShdw>
                </a:effectLst>
              </a:rPr>
              <a:t>Луна в Козероге - </a:t>
            </a:r>
            <a:r>
              <a:rPr lang="ru-RU" sz="1300"/>
              <a:t>Ребенок с Луной в Козероге, уже изначально видит мир не самым дружелюбным. Мир для него — это место, где нужно себя ограничивать и преодолевать препятствия. Во время беременности мама, наверняка до последнего очень много работала. Возможно этот период был не самый приятный в ее жизни, где необходимо было сдерживать себя во всем. Дети ведь всегда эмоционально считывают настроение, поэтому малыш уже с детства привыкает довольствоваться малым в отношениях с мамой. ⠀⠀</a:t>
            </a:r>
            <a:br>
              <a:rPr lang="ru-RU" sz="1300"/>
            </a:br>
            <a:r>
              <a:rPr lang="ru-RU" sz="1300"/>
              <a:t>⠀⠀</a:t>
            </a:r>
            <a:br>
              <a:rPr lang="ru-RU" sz="1300"/>
            </a:br>
            <a:r>
              <a:rPr lang="ru-RU" sz="1300"/>
              <a:t>В гармоничном проявлении мама старается создать ребенку в жизни стабильность и надежность. Мама для ребенка-это строгая, справедливая, серьезная, целеустремленная и дисциплинированная женщина. Скорее всего она была карьеристкой или просто вынужденно много работала, для того чтобы содержать семью. И ребенку в какой-то момент жизни пришлось забыть о своих детских переживаниях, и стать более серьезным, сдержанным и эмоционально закрытым. Такая мама научит ребёнка правильно ставить цели и достигать их, несмотря на любые препятствия. ⠀⠀</a:t>
            </a:r>
            <a:br>
              <a:rPr lang="ru-RU" sz="1300"/>
            </a:br>
            <a:r>
              <a:rPr lang="ru-RU" sz="1300"/>
              <a:t>⠀⠀</a:t>
            </a:r>
            <a:br>
              <a:rPr lang="ru-RU" sz="1300"/>
            </a:br>
            <a:r>
              <a:rPr lang="ru-RU" sz="1300"/>
              <a:t>В негармоничном проявлении мама в глазах ребенка, может быть очень закрытым, отстранённым, холодным, строгим, эмоционально сдержанным и деспотичным человеком.⠀</a:t>
            </a:r>
            <a:br>
              <a:rPr lang="ru-RU" sz="1300"/>
            </a:br>
            <a:r>
              <a:rPr lang="ru-RU" sz="1300"/>
              <a:t>⠀⠀</a:t>
            </a:r>
            <a:br>
              <a:rPr lang="ru-RU" sz="1300"/>
            </a:br>
            <a:r>
              <a:rPr lang="ru-RU" sz="1300" b="1"/>
              <a:t>В отношениях с ребенком необходимо давать, как можно больше тепла, несмотря на то, что он может сам неосознанно держать дистанцию и всем своим видом показывать, что он не нуждается в маме.  И стараться  ставить меньше рамок и ограничений. Так как любые даже самые незначительные правила и рамки, могут восприниматься ребенком как жесткие ограничения. Маме желательно всегда сдерживать свои обещания и помогать ему во всех начинаниях, даже когда он не просит. И очень важно, чтобы ребенка хвалили и поощряли за любые его достижения. ⠀⠀</a:t>
            </a:r>
            <a:r>
              <a:rPr lang="ru-RU" sz="1300" b="1" smtClean="0"/>
              <a:t>⠀</a:t>
            </a:r>
            <a:r>
              <a:rPr lang="ru-RU" sz="1300"/>
              <a:t/>
            </a:r>
            <a:br>
              <a:rPr lang="ru-RU" sz="1300"/>
            </a:br>
            <a:r>
              <a:rPr lang="ru-RU" sz="1300" smtClean="0"/>
              <a:t>⠀</a:t>
            </a:r>
          </a:p>
          <a:p>
            <a:r>
              <a:rPr lang="ru-RU" sz="1300" b="1"/>
              <a:t/>
            </a:r>
            <a:br>
              <a:rPr lang="ru-RU" sz="1300" b="1"/>
            </a:br>
            <a:r>
              <a:rPr lang="ru-RU" sz="1300" b="1"/>
              <a:t>⠀</a:t>
            </a:r>
            <a:r>
              <a:rPr lang="ru-RU" sz="1300"/>
              <a:t/>
            </a:r>
            <a:br>
              <a:rPr lang="ru-RU" sz="1300"/>
            </a:br>
            <a:r>
              <a:rPr lang="ru-RU" sz="1400" smtClean="0"/>
              <a:t>⠀</a:t>
            </a:r>
            <a:endParaRPr lang="ru-RU" sz="1400"/>
          </a:p>
          <a:p>
            <a:r>
              <a:rPr lang="ru-RU" sz="1300" b="1" smtClean="0"/>
              <a:t> </a:t>
            </a:r>
            <a:r>
              <a:rPr lang="ru-RU" sz="1300"/>
              <a:t>⠀</a:t>
            </a:r>
          </a:p>
          <a:p>
            <a:endParaRPr lang="ru-RU" sz="1300" dirty="0" smtClean="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60865032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BEBA8EAE-BF5A-486C-A8C5-ECC9F3942E4B}">
                <a14:imgProps xmlns:a14="http://schemas.microsoft.com/office/drawing/2010/main">
                  <a14:imgLayer r:embed="rId3">
                    <a14:imgEffect>
                      <a14:artisticGlowDiffused/>
                    </a14:imgEffect>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rot="16200000">
            <a:off x="3731713" y="-1602287"/>
            <a:ext cx="6773033" cy="10147540"/>
          </a:xfrm>
          <a:prstGeom prst="rect">
            <a:avLst/>
          </a:prstGeom>
        </p:spPr>
      </p:pic>
      <p:sp>
        <p:nvSpPr>
          <p:cNvPr id="3" name="TextBox 2"/>
          <p:cNvSpPr txBox="1"/>
          <p:nvPr/>
        </p:nvSpPr>
        <p:spPr>
          <a:xfrm>
            <a:off x="8160589" y="214363"/>
            <a:ext cx="4623758" cy="553998"/>
          </a:xfrm>
          <a:prstGeom prst="rect">
            <a:avLst/>
          </a:prstGeom>
          <a:noFill/>
        </p:spPr>
        <p:txBody>
          <a:bodyPr wrap="square" rtlCol="0">
            <a:spAutoFit/>
          </a:bodyPr>
          <a:lstStyle/>
          <a:p>
            <a:r>
              <a:rPr lang="ru-RU" sz="3000" b="1" smtClean="0">
                <a:effectLst>
                  <a:outerShdw blurRad="38100" dist="38100" dir="2700000" algn="tl">
                    <a:srgbClr val="000000">
                      <a:alpha val="43137"/>
                    </a:srgbClr>
                  </a:outerShdw>
                </a:effectLst>
              </a:rPr>
              <a:t>Эмоции</a:t>
            </a:r>
            <a:endParaRPr lang="ru-RU" sz="3000" b="1" dirty="0">
              <a:effectLst>
                <a:outerShdw blurRad="38100" dist="38100" dir="2700000" algn="tl">
                  <a:srgbClr val="000000">
                    <a:alpha val="43137"/>
                  </a:srgbClr>
                </a:outerShdw>
              </a:effectLst>
            </a:endParaRPr>
          </a:p>
        </p:txBody>
      </p:sp>
      <p:sp>
        <p:nvSpPr>
          <p:cNvPr id="6" name="TextBox 5"/>
          <p:cNvSpPr txBox="1"/>
          <p:nvPr/>
        </p:nvSpPr>
        <p:spPr>
          <a:xfrm>
            <a:off x="473638" y="569000"/>
            <a:ext cx="11718362" cy="7094250"/>
          </a:xfrm>
          <a:prstGeom prst="rect">
            <a:avLst/>
          </a:prstGeom>
          <a:noFill/>
        </p:spPr>
        <p:txBody>
          <a:bodyPr wrap="square" rtlCol="0">
            <a:spAutoFit/>
          </a:bodyPr>
          <a:lstStyle/>
          <a:p>
            <a:r>
              <a:rPr lang="ru-RU" sz="2300" b="1" dirty="0" smtClean="0">
                <a:effectLst>
                  <a:outerShdw blurRad="38100" dist="38100" dir="2700000" algn="tl">
                    <a:srgbClr val="000000">
                      <a:alpha val="43137"/>
                    </a:srgbClr>
                  </a:outerShdw>
                </a:effectLst>
              </a:rPr>
              <a:t>Луна в Козероге - </a:t>
            </a:r>
            <a:r>
              <a:rPr lang="ru-RU" sz="1200" dirty="0"/>
              <a:t>Луна в Козероге находится в изгнании, то есть ее влияние почти не ощущается. В первые годы своей жизни дети, родившиеся под этим знаком, требуют больше любви и внимания, чем их сверстники. Только постоянная забота родителей может дать им ощущение безопасности и уверенности в себе. Иначе неудовлетворенная потребность приведет к сильным эмоциональным потрясениям, которые оставят след на всю жизнь. На эмоциональном уровне эти дети боятся неадекватности, которую им могут приписать. Чем бы они ни занимались, они стремятся достигнуть успеха, признания и уважения. Они любят руководить людьми и держать под контролем ситуацию, и в будущем будут неплохо смотреться на месте начальника. Частенько они становятся "серыми кардиналами".</a:t>
            </a:r>
            <a:br>
              <a:rPr lang="ru-RU" sz="1200" dirty="0"/>
            </a:br>
            <a:r>
              <a:rPr lang="ru-RU" sz="1200" dirty="0"/>
              <a:t/>
            </a:r>
            <a:br>
              <a:rPr lang="ru-RU" sz="1200" dirty="0"/>
            </a:br>
            <a:r>
              <a:rPr lang="ru-RU" sz="1200" dirty="0"/>
              <a:t>Эти дети энергичны, </a:t>
            </a:r>
            <a:r>
              <a:rPr lang="ru-RU" sz="1200" dirty="0" err="1"/>
              <a:t>целеустремленны</a:t>
            </a:r>
            <a:r>
              <a:rPr lang="ru-RU" sz="1200" dirty="0"/>
              <a:t> и необыкновенно работоспособны. Работа для них может стать своего рода навязчивой идеей и самоцелью. Их самооценка напрямую зависит от того, насколько они чувствуют себя полезными и необходимыми. Детство, любовь и забота, которыми вы их окружаете, будут определять их отношение</a:t>
            </a:r>
            <a:br>
              <a:rPr lang="ru-RU" sz="1200" dirty="0"/>
            </a:br>
            <a:r>
              <a:rPr lang="ru-RU" sz="1200" dirty="0"/>
              <a:t/>
            </a:r>
            <a:br>
              <a:rPr lang="ru-RU" sz="1200" dirty="0"/>
            </a:br>
            <a:r>
              <a:rPr lang="ru-RU" sz="1200" dirty="0"/>
              <a:t>к себе в течение всей жизни. У них ярко выражена потребность чувствовать себя важными и нужными.</a:t>
            </a:r>
            <a:br>
              <a:rPr lang="ru-RU" sz="1200" dirty="0"/>
            </a:br>
            <a:r>
              <a:rPr lang="ru-RU" sz="1200" dirty="0"/>
              <a:t/>
            </a:r>
            <a:br>
              <a:rPr lang="ru-RU" sz="1200" dirty="0"/>
            </a:br>
            <a:r>
              <a:rPr lang="ru-RU" sz="1200" dirty="0"/>
              <a:t>От родителей и тех, кто заботится о детях в раннем возрасте, во многом зависит наличие чувства эмоциональной защищенности, столь важное для детей с Луной в Козероге. Счастливы те дети, которым действительно уделяется должное внимание. А вот если родители сами-то не очень довольны жизнью или просто слишком заняты, тогда и дети будут чувствовать себя обделенными и ненужными. Еще хуже, если родители разведены или умерли, и ребенок остался без отца или матери. В этом случае родственники должны обратить на этих детей особое внимание, создать им условия, при которых те могли бы чувствовать себя уверенно. Для тех, у кого Луна в Козероге, нужно, чтобы родители безгранично любили и оберегали их. И, как вы сами понимаете, очень важно, чтобы родители сами были достойны уважения и восхищения своих детей.</a:t>
            </a:r>
            <a:br>
              <a:rPr lang="ru-RU" sz="1200" dirty="0"/>
            </a:br>
            <a:r>
              <a:rPr lang="ru-RU" sz="1200" dirty="0"/>
              <a:t/>
            </a:r>
            <a:br>
              <a:rPr lang="ru-RU" sz="1200" dirty="0"/>
            </a:br>
            <a:r>
              <a:rPr lang="ru-RU" sz="1200" dirty="0"/>
              <a:t>Не забывайте повторять своему малышу, что вы цените и любите его, он ведь так нуждается в этом. Само ваше поведение должно быть таким, чтобы он чувствовал себя уверенно, чувствовал себя желанным и необходимым. Скажите ребенку, что вы любите его таким, какой он есть, и научите его любить себя. Помогите отбросить ненужные страхи и сомнения, перестать постоянно защищаться. Для вашего ребенка очень важно научиться любить себя, иначе он всю жизнь будет требовать любви от окружающих. Просто внимания и уважения ему будет мало, ему нужно большее...</a:t>
            </a:r>
            <a:br>
              <a:rPr lang="ru-RU" sz="1200" dirty="0"/>
            </a:br>
            <a:r>
              <a:rPr lang="ru-RU" sz="1200" dirty="0"/>
              <a:t/>
            </a:r>
            <a:br>
              <a:rPr lang="ru-RU" sz="1200" dirty="0"/>
            </a:br>
            <a:r>
              <a:rPr lang="ru-RU" sz="1200" dirty="0"/>
              <a:t>Помогите ребенку понять, что его требования к окружающим настолько высоки, что просто не могут быть удовлетворены. Поэтому в первую очередь ему нужно научиться любить себя, а потом и других (но только бескорыстно). Помогите ему открыто выражать свои чувства. Если он хотя бы один раз почувствует, что безопасность можно черпать из этого источника любви, отдача будет невероятной!</a:t>
            </a:r>
            <a:br>
              <a:rPr lang="ru-RU" sz="1200" dirty="0"/>
            </a:br>
            <a:r>
              <a:rPr lang="ru-RU" sz="1200" dirty="0"/>
              <a:t/>
            </a:r>
            <a:br>
              <a:rPr lang="ru-RU" sz="1200" dirty="0"/>
            </a:br>
            <a:r>
              <a:rPr lang="ru-RU" sz="1200" dirty="0"/>
              <a:t>Научите их быть счастливыми, принимая ту любовь, которую дают им окружающие, а не требуя невозможного. Таким детям стоит понять, что не следует приставать к своим близким "с ножом к горлу", добиваясь соответствия высоким критериям и ожиданиям. Быть принятыми и быть любимыми - вот две основные психологические потребности, необходимые для чувства защищенности и нормального эмоционального развития тех, чья Луна в Козероге. С рождения и примерно до 6 лет (критический возраст) родители сами вполне могут удовлетворить эту потребность в любви, что и будет верным залогом гармоничного развития.</a:t>
            </a:r>
          </a:p>
          <a:p>
            <a:r>
              <a:rPr lang="ru-RU" sz="1200" dirty="0"/>
              <a:t/>
            </a:r>
            <a:br>
              <a:rPr lang="ru-RU" sz="1200" dirty="0"/>
            </a:br>
            <a:r>
              <a:rPr lang="ru-RU" sz="1300" b="1" dirty="0" smtClean="0"/>
              <a:t/>
            </a:r>
            <a:br>
              <a:rPr lang="ru-RU" sz="1300" b="1" dirty="0" smtClean="0"/>
            </a:br>
            <a:r>
              <a:rPr lang="ru-RU" sz="1300" b="1" dirty="0" smtClean="0"/>
              <a:t>⠀</a:t>
            </a:r>
            <a:r>
              <a:rPr lang="ru-RU" sz="1300" dirty="0" smtClean="0"/>
              <a:t/>
            </a:r>
            <a:br>
              <a:rPr lang="ru-RU" sz="1300" dirty="0" smtClean="0"/>
            </a:br>
            <a:r>
              <a:rPr lang="ru-RU" sz="1400" dirty="0" smtClean="0"/>
              <a:t>⠀</a:t>
            </a:r>
          </a:p>
          <a:p>
            <a:r>
              <a:rPr lang="ru-RU" sz="1300" b="1" dirty="0" smtClean="0"/>
              <a:t> </a:t>
            </a:r>
            <a:r>
              <a:rPr lang="ru-RU" sz="1300" dirty="0"/>
              <a:t>⠀</a:t>
            </a:r>
          </a:p>
          <a:p>
            <a:endParaRPr lang="ru-RU" sz="1300" dirty="0" smtClean="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09088899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BEBA8EAE-BF5A-486C-A8C5-ECC9F3942E4B}">
                <a14:imgProps xmlns:a14="http://schemas.microsoft.com/office/drawing/2010/main">
                  <a14:imgLayer r:embed="rId3">
                    <a14:imgEffect>
                      <a14:artisticGlowDiffused/>
                    </a14:imgEffect>
                  </a14:imgLayer>
                </a14:imgProps>
              </a:ext>
              <a:ext uri="{28A0092B-C50C-407E-A947-70E740481C1C}">
                <a14:useLocalDpi xmlns:a14="http://schemas.microsoft.com/office/drawing/2010/main" val="0"/>
              </a:ext>
            </a:extLst>
          </a:blip>
          <a:stretch>
            <a:fillRect/>
          </a:stretch>
        </p:blipFill>
        <p:spPr>
          <a:xfrm rot="16200000">
            <a:off x="3731713" y="-1602287"/>
            <a:ext cx="6773033" cy="10147540"/>
          </a:xfrm>
          <a:prstGeom prst="rect">
            <a:avLst/>
          </a:prstGeom>
        </p:spPr>
      </p:pic>
      <p:sp>
        <p:nvSpPr>
          <p:cNvPr id="3" name="TextBox 2"/>
          <p:cNvSpPr txBox="1"/>
          <p:nvPr/>
        </p:nvSpPr>
        <p:spPr>
          <a:xfrm>
            <a:off x="8160589" y="214363"/>
            <a:ext cx="4623758" cy="553998"/>
          </a:xfrm>
          <a:prstGeom prst="rect">
            <a:avLst/>
          </a:prstGeom>
          <a:noFill/>
        </p:spPr>
        <p:txBody>
          <a:bodyPr wrap="square" rtlCol="0">
            <a:spAutoFit/>
          </a:bodyPr>
          <a:lstStyle/>
          <a:p>
            <a:r>
              <a:rPr lang="ru-RU" sz="3000" b="1" smtClean="0">
                <a:effectLst>
                  <a:outerShdw blurRad="38100" dist="38100" dir="2700000" algn="tl">
                    <a:srgbClr val="000000">
                      <a:alpha val="43137"/>
                    </a:srgbClr>
                  </a:outerShdw>
                </a:effectLst>
              </a:rPr>
              <a:t>Луна в знаках Зодиака</a:t>
            </a:r>
            <a:endParaRPr lang="ru-RU" sz="3000" b="1" dirty="0">
              <a:effectLst>
                <a:outerShdw blurRad="38100" dist="38100" dir="2700000" algn="tl">
                  <a:srgbClr val="000000">
                    <a:alpha val="43137"/>
                  </a:srgbClr>
                </a:outerShdw>
              </a:effectLst>
            </a:endParaRPr>
          </a:p>
        </p:txBody>
      </p:sp>
      <p:sp>
        <p:nvSpPr>
          <p:cNvPr id="6" name="TextBox 5"/>
          <p:cNvSpPr txBox="1"/>
          <p:nvPr/>
        </p:nvSpPr>
        <p:spPr>
          <a:xfrm>
            <a:off x="513895" y="768361"/>
            <a:ext cx="5705750" cy="5863144"/>
          </a:xfrm>
          <a:prstGeom prst="rect">
            <a:avLst/>
          </a:prstGeom>
          <a:noFill/>
        </p:spPr>
        <p:txBody>
          <a:bodyPr wrap="square" rtlCol="0">
            <a:spAutoFit/>
          </a:bodyPr>
          <a:lstStyle/>
          <a:p>
            <a:r>
              <a:rPr lang="ru-RU" sz="2300" b="1" smtClean="0">
                <a:effectLst>
                  <a:outerShdw blurRad="38100" dist="38100" dir="2700000" algn="tl">
                    <a:srgbClr val="000000">
                      <a:alpha val="43137"/>
                    </a:srgbClr>
                  </a:outerShdw>
                </a:effectLst>
              </a:rPr>
              <a:t>Луна в Овне - </a:t>
            </a:r>
            <a:r>
              <a:rPr lang="ru-RU" sz="1300"/>
              <a:t>Для ребенка мама это решительная, пробивная и с очень активной жизненной позицией женщина. Если ребенок воспитывается в полной семье, то важно, чтобы мама отдала бразды правления своему супругу. Ведь у ребёнка изначально заложен в гороскопе образ женщины, которая занимает лидирующую позицию в семье, поэтому хорошо если в семье это будет проявляться не так акцентировано и на показ. ⠀⠀⠀</a:t>
            </a:r>
            <a:br>
              <a:rPr lang="ru-RU" sz="1300"/>
            </a:br>
            <a:r>
              <a:rPr lang="ru-RU" sz="1300"/>
              <a:t>⠀⠀⠀</a:t>
            </a:r>
            <a:br>
              <a:rPr lang="ru-RU" sz="1300"/>
            </a:br>
            <a:r>
              <a:rPr lang="ru-RU" sz="1300"/>
              <a:t>На ребенка с Луной в Овне, желательно стараться не повышать голос, потому что в негативном варианте, это может проиграться, так что ребенок может видеть в маме очень крикливого, эмоционального, воинственного, импульсивного и даже скандального человека. Маме важно хвалить ребенка и поощрять его самостоятельность, активность и индивидуальность. </a:t>
            </a:r>
            <a:endParaRPr lang="ru-RU" sz="1300" smtClean="0"/>
          </a:p>
          <a:p>
            <a:r>
              <a:rPr lang="ru-RU" sz="1300" b="1" smtClean="0"/>
              <a:t>Предоставлять </a:t>
            </a:r>
            <a:r>
              <a:rPr lang="ru-RU" sz="1300" b="1"/>
              <a:t>ребенку самому падать и ошибаться, не пытаясь решить все проблемы за него и не совсем верно будет проявлять категоричность в решении каких то вопросов</a:t>
            </a:r>
            <a:r>
              <a:rPr lang="ru-RU" sz="1300" b="1" smtClean="0"/>
              <a:t>. Лучше предлагать помощь после его неудач, если ребенок позволит, то, конечно помочь.⠀</a:t>
            </a:r>
            <a:r>
              <a:rPr lang="ru-RU" sz="1300" b="1"/>
              <a:t/>
            </a:r>
            <a:br>
              <a:rPr lang="ru-RU" sz="1300" b="1"/>
            </a:br>
            <a:r>
              <a:rPr lang="ru-RU" sz="1300" b="1"/>
              <a:t>⠀⠀⠀</a:t>
            </a:r>
            <a:r>
              <a:rPr lang="ru-RU" sz="1300"/>
              <a:t/>
            </a:r>
            <a:br>
              <a:rPr lang="ru-RU" sz="1300"/>
            </a:br>
            <a:r>
              <a:rPr lang="ru-RU" sz="1300"/>
              <a:t>Эта мама оптимист, которая быстро загорается какой то идей и так же быстро перегорает. Эта та мама за которой хочется идти и возможно подражать, поэтому для ребенка важно проводить время с мамой, что бы у них были совместные увлечения. ⠀⠀⠀</a:t>
            </a:r>
          </a:p>
          <a:p>
            <a:endParaRPr lang="ru-RU" sz="1300"/>
          </a:p>
          <a:p>
            <a:r>
              <a:rPr lang="ru-RU" sz="1300" smtClean="0"/>
              <a:t>⠀</a:t>
            </a:r>
            <a:endParaRPr lang="ru-RU" sz="1300"/>
          </a:p>
          <a:p>
            <a:r>
              <a:rPr lang="ru-RU" sz="1300" b="1"/>
              <a:t/>
            </a:r>
            <a:br>
              <a:rPr lang="ru-RU" sz="1300" b="1"/>
            </a:br>
            <a:r>
              <a:rPr lang="ru-RU" sz="1300" b="1"/>
              <a:t>⠀</a:t>
            </a:r>
            <a:r>
              <a:rPr lang="ru-RU" sz="1300"/>
              <a:t/>
            </a:r>
            <a:br>
              <a:rPr lang="ru-RU" sz="1300"/>
            </a:br>
            <a:r>
              <a:rPr lang="ru-RU" sz="1400" smtClean="0"/>
              <a:t>⠀</a:t>
            </a:r>
            <a:endParaRPr lang="ru-RU" sz="1400"/>
          </a:p>
          <a:p>
            <a:r>
              <a:rPr lang="ru-RU" sz="1300" b="1" smtClean="0"/>
              <a:t> </a:t>
            </a:r>
            <a:r>
              <a:rPr lang="ru-RU" sz="1300"/>
              <a:t>⠀</a:t>
            </a:r>
          </a:p>
          <a:p>
            <a:endParaRPr lang="ru-RU" sz="1300" dirty="0" smtClean="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79556875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BEBA8EAE-BF5A-486C-A8C5-ECC9F3942E4B}">
                <a14:imgProps xmlns:a14="http://schemas.microsoft.com/office/drawing/2010/main">
                  <a14:imgLayer r:embed="rId3">
                    <a14:imgEffect>
                      <a14:artisticGlowDiffused/>
                    </a14:imgEffect>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rot="16200000">
            <a:off x="3731713" y="-1602287"/>
            <a:ext cx="6773033" cy="10147540"/>
          </a:xfrm>
          <a:prstGeom prst="rect">
            <a:avLst/>
          </a:prstGeom>
        </p:spPr>
      </p:pic>
      <p:sp>
        <p:nvSpPr>
          <p:cNvPr id="3" name="TextBox 2"/>
          <p:cNvSpPr txBox="1"/>
          <p:nvPr/>
        </p:nvSpPr>
        <p:spPr>
          <a:xfrm>
            <a:off x="8160589" y="214363"/>
            <a:ext cx="4623758" cy="553998"/>
          </a:xfrm>
          <a:prstGeom prst="rect">
            <a:avLst/>
          </a:prstGeom>
          <a:noFill/>
        </p:spPr>
        <p:txBody>
          <a:bodyPr wrap="square" rtlCol="0">
            <a:spAutoFit/>
          </a:bodyPr>
          <a:lstStyle/>
          <a:p>
            <a:r>
              <a:rPr lang="ru-RU" sz="3000" b="1" smtClean="0">
                <a:effectLst>
                  <a:outerShdw blurRad="38100" dist="38100" dir="2700000" algn="tl">
                    <a:srgbClr val="000000">
                      <a:alpha val="43137"/>
                    </a:srgbClr>
                  </a:outerShdw>
                </a:effectLst>
              </a:rPr>
              <a:t>Эмоции</a:t>
            </a:r>
            <a:endParaRPr lang="ru-RU" sz="3000" b="1" dirty="0">
              <a:effectLst>
                <a:outerShdw blurRad="38100" dist="38100" dir="2700000" algn="tl">
                  <a:srgbClr val="000000">
                    <a:alpha val="43137"/>
                  </a:srgbClr>
                </a:outerShdw>
              </a:effectLst>
            </a:endParaRPr>
          </a:p>
        </p:txBody>
      </p:sp>
      <p:sp>
        <p:nvSpPr>
          <p:cNvPr id="6" name="TextBox 5"/>
          <p:cNvSpPr txBox="1"/>
          <p:nvPr/>
        </p:nvSpPr>
        <p:spPr>
          <a:xfrm>
            <a:off x="473638" y="569000"/>
            <a:ext cx="11718362" cy="6863417"/>
          </a:xfrm>
          <a:prstGeom prst="rect">
            <a:avLst/>
          </a:prstGeom>
          <a:noFill/>
        </p:spPr>
        <p:txBody>
          <a:bodyPr wrap="square" rtlCol="0">
            <a:spAutoFit/>
          </a:bodyPr>
          <a:lstStyle/>
          <a:p>
            <a:r>
              <a:rPr lang="ru-RU" sz="2300" b="1" dirty="0" smtClean="0">
                <a:effectLst>
                  <a:outerShdw blurRad="38100" dist="38100" dir="2700000" algn="tl">
                    <a:srgbClr val="000000">
                      <a:alpha val="43137"/>
                    </a:srgbClr>
                  </a:outerShdw>
                </a:effectLst>
              </a:rPr>
              <a:t>Луна в Овне -</a:t>
            </a:r>
            <a:r>
              <a:rPr lang="ru-RU" sz="1200" dirty="0" smtClean="0"/>
              <a:t> </a:t>
            </a:r>
            <a:r>
              <a:rPr lang="ru-RU" sz="1300" dirty="0" smtClean="0"/>
              <a:t>Ребенок </a:t>
            </a:r>
            <a:r>
              <a:rPr lang="ru-RU" sz="1300" dirty="0"/>
              <a:t>с таким положением Луны не умеет эмоционально подстраиваться под обстановку, окружение</a:t>
            </a:r>
            <a:r>
              <a:rPr lang="ru-RU" sz="1300" dirty="0" smtClean="0"/>
              <a:t>. </a:t>
            </a:r>
            <a:r>
              <a:rPr lang="ru-RU" sz="1300" dirty="0"/>
              <a:t>Дети с Луной в Овне склонны к эмоциональному перевозбуждению, их нужно вовремя «тормозить», переключать на спокойные виды деятельности.</a:t>
            </a:r>
            <a:br>
              <a:rPr lang="ru-RU" sz="1300" dirty="0"/>
            </a:br>
            <a:r>
              <a:rPr lang="ru-RU" sz="1300" dirty="0" smtClean="0"/>
              <a:t>Это </a:t>
            </a:r>
            <a:r>
              <a:rPr lang="ru-RU" sz="1300" dirty="0"/>
              <a:t>маленький идеалист. Эмоции и поведение близких, которое не соответствует идеалам вызывает раздражение, несогласие, желание переделать, доказать, исправить. Сам задает эмоциональную атмосферу. Любит, чтобы эмоции бурлили, не переносит спокойной, вялой атмосферы. Душа все время требует движения, подвигов.</a:t>
            </a:r>
            <a:br>
              <a:rPr lang="ru-RU" sz="1300" dirty="0"/>
            </a:br>
            <a:r>
              <a:rPr lang="ru-RU" sz="1300" dirty="0" smtClean="0"/>
              <a:t>Яркая </a:t>
            </a:r>
            <a:r>
              <a:rPr lang="ru-RU" sz="1300" dirty="0"/>
              <a:t>эмоциональность, резкие перепады настроения. Вспыльчив, но отходчив. Не умеет долго обижаться. Настроения быстро и ярко вспыхивают, но также быстро затухают. Эмоциональные реакции спонтанные, быстрые. Ребенок может прореагировать на ситуацию слишком бурно, а потом пожалеть об этом.</a:t>
            </a:r>
            <a:br>
              <a:rPr lang="ru-RU" sz="1300" dirty="0"/>
            </a:br>
            <a:r>
              <a:rPr lang="ru-RU" sz="1300" dirty="0"/>
              <a:t/>
            </a:r>
            <a:br>
              <a:rPr lang="ru-RU" sz="1300" dirty="0"/>
            </a:br>
            <a:r>
              <a:rPr lang="ru-RU" sz="1300" dirty="0"/>
              <a:t>Базовые потребности:</a:t>
            </a:r>
            <a:br>
              <a:rPr lang="ru-RU" sz="1300" dirty="0"/>
            </a:br>
            <a:r>
              <a:rPr lang="ru-RU" sz="1300" dirty="0" smtClean="0"/>
              <a:t>Проявлять </a:t>
            </a:r>
            <a:r>
              <a:rPr lang="ru-RU" sz="1300" dirty="0"/>
              <a:t>инициативу, быть пионером, первооткрывателем. Самостоятельно получать жизненный опыт (Я сам!). Необходимо признание индивидуальности (Я личность. С моим мнением нужно считаться).</a:t>
            </a:r>
            <a:br>
              <a:rPr lang="ru-RU" sz="1300" dirty="0"/>
            </a:br>
            <a:r>
              <a:rPr lang="ru-RU" sz="1300" dirty="0"/>
              <a:t/>
            </a:r>
            <a:br>
              <a:rPr lang="ru-RU" sz="1300" dirty="0"/>
            </a:br>
            <a:r>
              <a:rPr lang="ru-RU" sz="1300" dirty="0"/>
              <a:t>Рекомендации для детей с Луной в Овне:</a:t>
            </a:r>
            <a:br>
              <a:rPr lang="ru-RU" sz="1300" dirty="0"/>
            </a:br>
            <a:r>
              <a:rPr lang="ru-RU" sz="1300" dirty="0" smtClean="0"/>
              <a:t>Не </a:t>
            </a:r>
            <a:r>
              <a:rPr lang="ru-RU" sz="1300" dirty="0"/>
              <a:t>ограничивать активность. Создать безопасное, комфортное пространство для того, чтобы ребенок мог свободно исследовать мир и свои возможности. Дать возможность самому получать жизненный опыт, самому делать ошибки. Помочь осознавать свои эмоции, делать выводы, анализировать. Переживания таких детей сменяются очень быстро. Часто они «проскакивают» важные моменты. Не допускать прямого давления на ребенка. Такие дети стремятся к лидерству, поэтому лучший способ заставить их что-нибудь сделать – это устроить соревнование, конкурс, мотивировать ребенка доказать, что он первый, лучший, самый быстрый, аккуратный и т. д.</a:t>
            </a:r>
            <a:br>
              <a:rPr lang="ru-RU" sz="1300" dirty="0"/>
            </a:br>
            <a:r>
              <a:rPr lang="ru-RU" sz="1300" dirty="0"/>
              <a:t/>
            </a:r>
            <a:br>
              <a:rPr lang="ru-RU" sz="1300" dirty="0"/>
            </a:br>
            <a:r>
              <a:rPr lang="ru-RU" sz="1300" dirty="0"/>
              <a:t>Включить в жизнь ребенка спорт (особенно командные виды спорта), активное времяпровождения. Это необходимо для того, чтобы ребенок мог израсходовать свою эмоциональную энергию – набегаться, накричаться, попереживать за команду. Тогда он будет чувствовать себя более счастливым, удовлетворенным и спокойным.</a:t>
            </a:r>
            <a:br>
              <a:rPr lang="ru-RU" sz="1300" dirty="0"/>
            </a:br>
            <a:r>
              <a:rPr lang="ru-RU" sz="1300" dirty="0"/>
              <a:t/>
            </a:r>
            <a:br>
              <a:rPr lang="ru-RU" sz="1300" dirty="0"/>
            </a:br>
            <a:r>
              <a:rPr lang="ru-RU" sz="1300" dirty="0"/>
              <a:t>Семейные традиции:</a:t>
            </a:r>
            <a:br>
              <a:rPr lang="ru-RU" sz="1300" dirty="0"/>
            </a:br>
            <a:r>
              <a:rPr lang="ru-RU" sz="1300" dirty="0" smtClean="0"/>
              <a:t>Самым </a:t>
            </a:r>
            <a:r>
              <a:rPr lang="ru-RU" sz="1300" dirty="0"/>
              <a:t>лучшим вариантом семейных традиций для ребенка с Луной в Овне является активное времяпровождение вместе с мамой и папой. Походы, катание на велосипедах, на лошадях, плаванье, бег. Любые виды спорта, где семья будет представлена как одна команда. Активные путешествия, где нужно много ходить, открывать для себя новые пространства, исследовать новые территории. Именно такие моменты запомнятся ребенку на всю жизнь. Ребенок будет гордиться своей семьей, будет чувствовать себя счастливым и удовлетворенным.</a:t>
            </a:r>
            <a:r>
              <a:rPr lang="ru-RU" sz="1200" dirty="0"/>
              <a:t/>
            </a:r>
            <a:br>
              <a:rPr lang="ru-RU" sz="1200" dirty="0"/>
            </a:br>
            <a:r>
              <a:rPr lang="ru-RU" sz="1300" b="1" dirty="0" smtClean="0"/>
              <a:t/>
            </a:r>
            <a:br>
              <a:rPr lang="ru-RU" sz="1300" b="1" dirty="0" smtClean="0"/>
            </a:br>
            <a:r>
              <a:rPr lang="ru-RU" sz="1300" b="1" dirty="0" smtClean="0"/>
              <a:t>⠀</a:t>
            </a:r>
            <a:r>
              <a:rPr lang="ru-RU" sz="1300" dirty="0" smtClean="0"/>
              <a:t/>
            </a:r>
            <a:br>
              <a:rPr lang="ru-RU" sz="1300" dirty="0" smtClean="0"/>
            </a:br>
            <a:r>
              <a:rPr lang="ru-RU" sz="1400" dirty="0" smtClean="0"/>
              <a:t>⠀</a:t>
            </a:r>
          </a:p>
          <a:p>
            <a:r>
              <a:rPr lang="ru-RU" sz="1300" b="1" dirty="0" smtClean="0"/>
              <a:t> </a:t>
            </a:r>
            <a:r>
              <a:rPr lang="ru-RU" sz="1300" dirty="0"/>
              <a:t>⠀</a:t>
            </a:r>
          </a:p>
          <a:p>
            <a:endParaRPr lang="ru-RU" sz="1300" dirty="0" smtClean="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83712245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BEBA8EAE-BF5A-486C-A8C5-ECC9F3942E4B}">
                <a14:imgProps xmlns:a14="http://schemas.microsoft.com/office/drawing/2010/main">
                  <a14:imgLayer r:embed="rId3">
                    <a14:imgEffect>
                      <a14:artisticGlowDiffused/>
                    </a14:imgEffect>
                  </a14:imgLayer>
                </a14:imgProps>
              </a:ext>
              <a:ext uri="{28A0092B-C50C-407E-A947-70E740481C1C}">
                <a14:useLocalDpi xmlns:a14="http://schemas.microsoft.com/office/drawing/2010/main" val="0"/>
              </a:ext>
            </a:extLst>
          </a:blip>
          <a:stretch>
            <a:fillRect/>
          </a:stretch>
        </p:blipFill>
        <p:spPr>
          <a:xfrm rot="16200000">
            <a:off x="3731713" y="-1602287"/>
            <a:ext cx="6773033" cy="10147540"/>
          </a:xfrm>
          <a:prstGeom prst="rect">
            <a:avLst/>
          </a:prstGeom>
        </p:spPr>
      </p:pic>
      <p:sp>
        <p:nvSpPr>
          <p:cNvPr id="3" name="TextBox 2"/>
          <p:cNvSpPr txBox="1"/>
          <p:nvPr/>
        </p:nvSpPr>
        <p:spPr>
          <a:xfrm>
            <a:off x="8160589" y="214363"/>
            <a:ext cx="4623758" cy="553998"/>
          </a:xfrm>
          <a:prstGeom prst="rect">
            <a:avLst/>
          </a:prstGeom>
          <a:noFill/>
        </p:spPr>
        <p:txBody>
          <a:bodyPr wrap="square" rtlCol="0">
            <a:spAutoFit/>
          </a:bodyPr>
          <a:lstStyle/>
          <a:p>
            <a:r>
              <a:rPr lang="ru-RU" sz="3000" b="1" smtClean="0">
                <a:effectLst>
                  <a:outerShdw blurRad="38100" dist="38100" dir="2700000" algn="tl">
                    <a:srgbClr val="000000">
                      <a:alpha val="43137"/>
                    </a:srgbClr>
                  </a:outerShdw>
                </a:effectLst>
              </a:rPr>
              <a:t>Луна в знаках Зодиака</a:t>
            </a:r>
            <a:endParaRPr lang="ru-RU" sz="3000" b="1" dirty="0">
              <a:effectLst>
                <a:outerShdw blurRad="38100" dist="38100" dir="2700000" algn="tl">
                  <a:srgbClr val="000000">
                    <a:alpha val="43137"/>
                  </a:srgbClr>
                </a:outerShdw>
              </a:effectLst>
            </a:endParaRPr>
          </a:p>
        </p:txBody>
      </p:sp>
      <p:sp>
        <p:nvSpPr>
          <p:cNvPr id="6" name="TextBox 5"/>
          <p:cNvSpPr txBox="1"/>
          <p:nvPr/>
        </p:nvSpPr>
        <p:spPr>
          <a:xfrm>
            <a:off x="513894" y="768361"/>
            <a:ext cx="5852400" cy="6863417"/>
          </a:xfrm>
          <a:prstGeom prst="rect">
            <a:avLst/>
          </a:prstGeom>
          <a:noFill/>
        </p:spPr>
        <p:txBody>
          <a:bodyPr wrap="square" rtlCol="0">
            <a:spAutoFit/>
          </a:bodyPr>
          <a:lstStyle/>
          <a:p>
            <a:r>
              <a:rPr lang="ru-RU" sz="2300" b="1" smtClean="0">
                <a:effectLst>
                  <a:outerShdw blurRad="38100" dist="38100" dir="2700000" algn="tl">
                    <a:srgbClr val="000000">
                      <a:alpha val="43137"/>
                    </a:srgbClr>
                  </a:outerShdw>
                </a:effectLst>
              </a:rPr>
              <a:t>Луна во Льве - </a:t>
            </a:r>
            <a:r>
              <a:rPr lang="ru-RU" sz="1300"/>
              <a:t>Во время беременности и после рождения ребенка мама была яркой, активной, самоуверенной и демонстративной. Вероятно, что профессия мамы была связана с творчеством, праздниками, детьми или где она занимала руководящую должность. Возможно мама просто вела достаточно светский и праздный образ жизни. Мир для ребенка в первую очередь, это мир торжественной атмосферы, мир творчества, радости и мир где необходимо себя показывать, проявлять и требовать внимания. ⠀</a:t>
            </a:r>
            <a:br>
              <a:rPr lang="ru-RU" sz="1300"/>
            </a:br>
            <a:r>
              <a:rPr lang="ru-RU" sz="1300"/>
              <a:t>⠀</a:t>
            </a:r>
            <a:br>
              <a:rPr lang="ru-RU" sz="1300"/>
            </a:br>
            <a:r>
              <a:rPr lang="ru-RU" sz="1300"/>
              <a:t>Мама для ребенка, это лидер в семье, она знает, чего хочет и непременно этого добивается. Это мама, для которой ее потребности и интересы всегда будут на первом месте, как бы она сильно не любила своего ребенка. Мама - праздник и женщина-позитив, которая любой самый будничный и скучный день превратит в безудержное веселье и создаст роскошную атмосферу праздника. Такой маме важно, гордиться своим ребёнком и которая всячески будет демонстрировать его таланты и умения, и будет стремиться развивать его в различных творческих кружках. ⠀</a:t>
            </a:r>
            <a:br>
              <a:rPr lang="ru-RU" sz="1300"/>
            </a:br>
            <a:r>
              <a:rPr lang="ru-RU" sz="1300"/>
              <a:t>⠀</a:t>
            </a:r>
            <a:br>
              <a:rPr lang="ru-RU" sz="1300"/>
            </a:br>
            <a:r>
              <a:rPr lang="ru-RU" sz="1300"/>
              <a:t>В негативном проявлении это очень авторитарная, властная и эгоистичная мама, которая демонстративно в глазах ребенка проявляет себя. Это мама может быть очень строгой и критичной, для которой очень значимо, что бы ее ребенок был самым-самым в глазах других людей, и соответственно ребенок может видеть в маме излишнюю показушность. ⠀</a:t>
            </a:r>
            <a:br>
              <a:rPr lang="ru-RU" sz="1300"/>
            </a:br>
            <a:r>
              <a:rPr lang="ru-RU" sz="1300"/>
              <a:t>⠀</a:t>
            </a:r>
            <a:br>
              <a:rPr lang="ru-RU" sz="1300"/>
            </a:br>
            <a:r>
              <a:rPr lang="ru-RU" sz="1300" b="1"/>
              <a:t>Маме желательно, как можно чаще хвалить и поощрять ребенка. Ему необходимо как воздух, что бы мама замечала его таланты и умения. Постарайтесь по максимуму уделять внимание своему ребенку, больше играйте с ним и показывайте, как вы его любите и цените, особенно когда вы вдвоём. ⠀</a:t>
            </a:r>
            <a:br>
              <a:rPr lang="ru-RU" sz="1300" b="1"/>
            </a:br>
            <a:r>
              <a:rPr lang="ru-RU" sz="1300" b="1"/>
              <a:t>⠀</a:t>
            </a:r>
            <a:r>
              <a:rPr lang="ru-RU" sz="1300"/>
              <a:t/>
            </a:r>
            <a:br>
              <a:rPr lang="ru-RU" sz="1300"/>
            </a:br>
            <a:r>
              <a:rPr lang="ru-RU" sz="1400" smtClean="0"/>
              <a:t>⠀</a:t>
            </a:r>
            <a:endParaRPr lang="ru-RU" sz="1400"/>
          </a:p>
          <a:p>
            <a:r>
              <a:rPr lang="ru-RU" sz="1300" b="1" smtClean="0"/>
              <a:t> </a:t>
            </a:r>
            <a:r>
              <a:rPr lang="ru-RU" sz="1300"/>
              <a:t>⠀</a:t>
            </a:r>
          </a:p>
          <a:p>
            <a:endParaRPr lang="ru-RU" sz="1300" dirty="0" smtClean="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05388239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BEBA8EAE-BF5A-486C-A8C5-ECC9F3942E4B}">
                <a14:imgProps xmlns:a14="http://schemas.microsoft.com/office/drawing/2010/main">
                  <a14:imgLayer r:embed="rId3">
                    <a14:imgEffect>
                      <a14:artisticGlowDiffused/>
                    </a14:imgEffect>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rot="16200000">
            <a:off x="3731713" y="-1602287"/>
            <a:ext cx="6773033" cy="10147540"/>
          </a:xfrm>
          <a:prstGeom prst="rect">
            <a:avLst/>
          </a:prstGeom>
        </p:spPr>
      </p:pic>
      <p:sp>
        <p:nvSpPr>
          <p:cNvPr id="3" name="TextBox 2"/>
          <p:cNvSpPr txBox="1"/>
          <p:nvPr/>
        </p:nvSpPr>
        <p:spPr>
          <a:xfrm>
            <a:off x="8160589" y="214363"/>
            <a:ext cx="4623758" cy="553998"/>
          </a:xfrm>
          <a:prstGeom prst="rect">
            <a:avLst/>
          </a:prstGeom>
          <a:noFill/>
        </p:spPr>
        <p:txBody>
          <a:bodyPr wrap="square" rtlCol="0">
            <a:spAutoFit/>
          </a:bodyPr>
          <a:lstStyle/>
          <a:p>
            <a:r>
              <a:rPr lang="ru-RU" sz="3000" b="1" smtClean="0">
                <a:effectLst>
                  <a:outerShdw blurRad="38100" dist="38100" dir="2700000" algn="tl">
                    <a:srgbClr val="000000">
                      <a:alpha val="43137"/>
                    </a:srgbClr>
                  </a:outerShdw>
                </a:effectLst>
              </a:rPr>
              <a:t>Эмоции</a:t>
            </a:r>
            <a:endParaRPr lang="ru-RU" sz="3000" b="1" dirty="0">
              <a:effectLst>
                <a:outerShdw blurRad="38100" dist="38100" dir="2700000" algn="tl">
                  <a:srgbClr val="000000">
                    <a:alpha val="43137"/>
                  </a:srgbClr>
                </a:outerShdw>
              </a:effectLst>
            </a:endParaRPr>
          </a:p>
        </p:txBody>
      </p:sp>
      <p:sp>
        <p:nvSpPr>
          <p:cNvPr id="6" name="TextBox 5"/>
          <p:cNvSpPr txBox="1"/>
          <p:nvPr/>
        </p:nvSpPr>
        <p:spPr>
          <a:xfrm>
            <a:off x="473638" y="569000"/>
            <a:ext cx="11718362" cy="6863417"/>
          </a:xfrm>
          <a:prstGeom prst="rect">
            <a:avLst/>
          </a:prstGeom>
          <a:noFill/>
        </p:spPr>
        <p:txBody>
          <a:bodyPr wrap="square" rtlCol="0">
            <a:spAutoFit/>
          </a:bodyPr>
          <a:lstStyle/>
          <a:p>
            <a:r>
              <a:rPr lang="ru-RU" sz="2300" b="1" dirty="0" smtClean="0">
                <a:effectLst>
                  <a:outerShdw blurRad="38100" dist="38100" dir="2700000" algn="tl">
                    <a:srgbClr val="000000">
                      <a:alpha val="43137"/>
                    </a:srgbClr>
                  </a:outerShdw>
                </a:effectLst>
              </a:rPr>
              <a:t>Луна во Льве -</a:t>
            </a:r>
            <a:r>
              <a:rPr lang="ru-RU" sz="1200" dirty="0" smtClean="0"/>
              <a:t> </a:t>
            </a:r>
            <a:r>
              <a:rPr lang="ru-RU" sz="1300" dirty="0"/>
              <a:t>Яркая эмоциональность. Чувства выражает активно, легко, показательно. Настроение стабильное. Ребенок не умеет приспосабливаться к состоянию других людей. Его эмоции, его потребности и желания всегда на первом месте. Пытается изменить и приспособить окружающих под себя.</a:t>
            </a:r>
            <a:br>
              <a:rPr lang="ru-RU" sz="1300" dirty="0"/>
            </a:br>
            <a:r>
              <a:rPr lang="ru-RU" sz="1300" dirty="0"/>
              <a:t/>
            </a:r>
            <a:br>
              <a:rPr lang="ru-RU" sz="1300" dirty="0"/>
            </a:br>
            <a:r>
              <a:rPr lang="ru-RU" sz="1300" dirty="0"/>
              <a:t>Базовые </a:t>
            </a:r>
            <a:r>
              <a:rPr lang="ru-RU" sz="1300" dirty="0" smtClean="0"/>
              <a:t>потребности:</a:t>
            </a:r>
            <a:r>
              <a:rPr lang="ru-RU" sz="1300" dirty="0"/>
              <a:t/>
            </a:r>
            <a:br>
              <a:rPr lang="ru-RU" sz="1300" dirty="0"/>
            </a:br>
            <a:r>
              <a:rPr lang="ru-RU" sz="1300" dirty="0" smtClean="0"/>
              <a:t>Необходимо </a:t>
            </a:r>
            <a:r>
              <a:rPr lang="ru-RU" sz="1300" dirty="0"/>
              <a:t>внимание и признание окружающих. Плохое поведение часто бывает признаком дефицита внимания со стороны взрослых или </a:t>
            </a:r>
            <a:r>
              <a:rPr lang="ru-RU" sz="1300" dirty="0" err="1" smtClean="0"/>
              <a:t>сверстников.Ребенку</a:t>
            </a:r>
            <a:r>
              <a:rPr lang="ru-RU" sz="1300" dirty="0" smtClean="0"/>
              <a:t> </a:t>
            </a:r>
            <a:r>
              <a:rPr lang="ru-RU" sz="1300" dirty="0"/>
              <a:t>с Луной во Льве необходимо демонстрировать свои знания и умения, необходимо получать похвалу, положительные стимулы от </a:t>
            </a:r>
            <a:r>
              <a:rPr lang="ru-RU" sz="1300" dirty="0" smtClean="0"/>
              <a:t>зрителей.</a:t>
            </a:r>
            <a:r>
              <a:rPr lang="ru-RU" sz="1300" dirty="0"/>
              <a:t> </a:t>
            </a:r>
            <a:r>
              <a:rPr lang="ru-RU" sz="1300" dirty="0" smtClean="0"/>
              <a:t>Игра </a:t>
            </a:r>
            <a:r>
              <a:rPr lang="ru-RU" sz="1300" dirty="0"/>
              <a:t>является базовой потребность ребенка с Луной во Льве. Это способ душевного взаимодействия, близкого контакта с членами </a:t>
            </a:r>
            <a:r>
              <a:rPr lang="ru-RU" sz="1300" dirty="0" smtClean="0"/>
              <a:t>семьи.</a:t>
            </a:r>
            <a:r>
              <a:rPr lang="ru-RU" sz="1300" dirty="0"/>
              <a:t> </a:t>
            </a:r>
            <a:r>
              <a:rPr lang="ru-RU" sz="1300" dirty="0" smtClean="0"/>
              <a:t>Ребенку </a:t>
            </a:r>
            <a:r>
              <a:rPr lang="ru-RU" sz="1300" dirty="0"/>
              <a:t>с таким положением Луны необходимо слышать, понимать и видеть, что его ценят, любят и просто обожают.</a:t>
            </a:r>
            <a:br>
              <a:rPr lang="ru-RU" sz="1300" dirty="0"/>
            </a:br>
            <a:endParaRPr lang="ru-RU" sz="1300" dirty="0" smtClean="0"/>
          </a:p>
          <a:p>
            <a:r>
              <a:rPr lang="ru-RU" sz="1300" dirty="0" smtClean="0"/>
              <a:t>Рекомендации </a:t>
            </a:r>
            <a:r>
              <a:rPr lang="ru-RU" sz="1300" dirty="0"/>
              <a:t>для детей с Луной во </a:t>
            </a:r>
            <a:r>
              <a:rPr lang="ru-RU" sz="1300" dirty="0" smtClean="0"/>
              <a:t>Льве:</a:t>
            </a:r>
            <a:r>
              <a:rPr lang="ru-RU" sz="1300" dirty="0"/>
              <a:t/>
            </a:r>
            <a:br>
              <a:rPr lang="ru-RU" sz="1300" dirty="0"/>
            </a:br>
            <a:r>
              <a:rPr lang="ru-RU" sz="1300" dirty="0" smtClean="0"/>
              <a:t>Ребенка </a:t>
            </a:r>
            <a:r>
              <a:rPr lang="ru-RU" sz="1300" dirty="0"/>
              <a:t>нужно почаще хвалить. Обязательно отмечать его </a:t>
            </a:r>
            <a:r>
              <a:rPr lang="ru-RU" sz="1300" dirty="0" smtClean="0"/>
              <a:t>заслуги.</a:t>
            </a:r>
            <a:r>
              <a:rPr lang="ru-RU" sz="1300" dirty="0"/>
              <a:t> </a:t>
            </a:r>
            <a:r>
              <a:rPr lang="ru-RU" sz="1300" dirty="0" smtClean="0"/>
              <a:t>Если </a:t>
            </a:r>
            <a:r>
              <a:rPr lang="ru-RU" sz="1300" dirty="0"/>
              <a:t>малыш шалит и капризничает, уделите ему больше </a:t>
            </a:r>
            <a:r>
              <a:rPr lang="ru-RU" sz="1300" dirty="0" smtClean="0"/>
              <a:t>внимания.</a:t>
            </a:r>
            <a:r>
              <a:rPr lang="ru-RU" sz="1300" dirty="0"/>
              <a:t> </a:t>
            </a:r>
            <a:r>
              <a:rPr lang="ru-RU" sz="1300" dirty="0" smtClean="0"/>
              <a:t>С </a:t>
            </a:r>
            <a:r>
              <a:rPr lang="ru-RU" sz="1300" dirty="0"/>
              <a:t>лунным Львом нужно много играть. Игра – это лучший способ донести информацию до ребенка, творчески и мягко скорректировать его </a:t>
            </a:r>
            <a:r>
              <a:rPr lang="ru-RU" sz="1300" dirty="0" smtClean="0"/>
              <a:t>поведение.</a:t>
            </a:r>
            <a:r>
              <a:rPr lang="ru-RU" sz="1300" dirty="0"/>
              <a:t> </a:t>
            </a:r>
            <a:r>
              <a:rPr lang="ru-RU" sz="1300" dirty="0" smtClean="0"/>
              <a:t>Дети </a:t>
            </a:r>
            <a:r>
              <a:rPr lang="ru-RU" sz="1300" dirty="0"/>
              <a:t>с Луной во Льве очень сильно ориентированы на общественное мнение и оценку. Чувствительны к критике. Их стоит научить больше опираться на свои внутренние ощущения, чтобы самооценка и настроение меньше зависели от одобрения или критики других </a:t>
            </a:r>
            <a:r>
              <a:rPr lang="ru-RU" sz="1300" dirty="0" smtClean="0"/>
              <a:t>людей.</a:t>
            </a:r>
            <a:r>
              <a:rPr lang="ru-RU" sz="1300" dirty="0"/>
              <a:t> </a:t>
            </a:r>
            <a:r>
              <a:rPr lang="ru-RU" sz="1300" dirty="0" smtClean="0"/>
              <a:t>Критиковать </a:t>
            </a:r>
            <a:r>
              <a:rPr lang="ru-RU" sz="1300" dirty="0"/>
              <a:t>ребенка с Луной во Льве нужно осторожно. Преподносить это можно так – исправь недостатки, и ты станешь еще лучше.</a:t>
            </a:r>
            <a:br>
              <a:rPr lang="ru-RU" sz="1300" dirty="0"/>
            </a:br>
            <a:r>
              <a:rPr lang="ru-RU" sz="1300" dirty="0"/>
              <a:t/>
            </a:r>
            <a:br>
              <a:rPr lang="ru-RU" sz="1300" dirty="0"/>
            </a:br>
            <a:r>
              <a:rPr lang="ru-RU" sz="1300" dirty="0"/>
              <a:t>Малышу с Луной во Льве трудно, а порой и совершенно не интересно знать, что хотят и чувствуют другие люди. Ребенка нужно научить учитывать интересы и потребности других. </a:t>
            </a:r>
            <a:br>
              <a:rPr lang="ru-RU" sz="1300" dirty="0"/>
            </a:br>
            <a:r>
              <a:rPr lang="ru-RU" sz="1300" dirty="0"/>
              <a:t/>
            </a:r>
            <a:br>
              <a:rPr lang="ru-RU" sz="1300" dirty="0"/>
            </a:br>
            <a:r>
              <a:rPr lang="ru-RU" sz="1300" dirty="0"/>
              <a:t>Дети с Луной во Льве обожают подарки и внимание окружающих. Но им важно научиться не только потреблять, но и дарить, отдавать свою заботу, внимание, какие-то самодельные подарочки. И главное не просто отдавать, а получать от этого радость и удовольствие.</a:t>
            </a:r>
            <a:br>
              <a:rPr lang="ru-RU" sz="1300" dirty="0"/>
            </a:br>
            <a:r>
              <a:rPr lang="ru-RU" sz="1300" dirty="0"/>
              <a:t/>
            </a:r>
            <a:br>
              <a:rPr lang="ru-RU" sz="1300" dirty="0"/>
            </a:br>
            <a:r>
              <a:rPr lang="ru-RU" sz="1300" dirty="0"/>
              <a:t>Для нормального психологического и эмоционального развития ребенку необходима творческая среда, где он сможет себя проявить. Это могут быть и кружки, и творческие коллективы, и активные, спортивные занятия.</a:t>
            </a:r>
          </a:p>
          <a:p>
            <a:endParaRPr lang="ru-RU" sz="1300" dirty="0" smtClean="0"/>
          </a:p>
          <a:p>
            <a:r>
              <a:rPr lang="ru-RU" sz="1300" dirty="0" smtClean="0"/>
              <a:t>Семейные </a:t>
            </a:r>
            <a:r>
              <a:rPr lang="ru-RU" sz="1300" dirty="0"/>
              <a:t>традиции</a:t>
            </a:r>
            <a:br>
              <a:rPr lang="ru-RU" sz="1300" dirty="0"/>
            </a:br>
            <a:r>
              <a:rPr lang="ru-RU" sz="1300" dirty="0" smtClean="0"/>
              <a:t>Ребенок </a:t>
            </a:r>
            <a:r>
              <a:rPr lang="ru-RU" sz="1300" dirty="0"/>
              <a:t>с Луной во Льве нуждается в радостной, легкой и веселой атмосфере. Ему необходимы смех и веселье в </a:t>
            </a:r>
            <a:r>
              <a:rPr lang="ru-RU" sz="1300" dirty="0" smtClean="0"/>
              <a:t>доме.</a:t>
            </a:r>
            <a:r>
              <a:rPr lang="ru-RU" sz="1300" dirty="0"/>
              <a:t> </a:t>
            </a:r>
            <a:r>
              <a:rPr lang="ru-RU" sz="1300" dirty="0" smtClean="0"/>
              <a:t>Малыш </a:t>
            </a:r>
            <a:r>
              <a:rPr lang="ru-RU" sz="1300" dirty="0"/>
              <a:t>обожает праздники и </a:t>
            </a:r>
            <a:r>
              <a:rPr lang="ru-RU" sz="1300" dirty="0" smtClean="0"/>
              <a:t>гостей.</a:t>
            </a:r>
            <a:r>
              <a:rPr lang="ru-RU" sz="1200" dirty="0"/>
              <a:t/>
            </a:r>
            <a:br>
              <a:rPr lang="ru-RU" sz="1200" dirty="0"/>
            </a:br>
            <a:r>
              <a:rPr lang="ru-RU" sz="1300" b="1" dirty="0" smtClean="0"/>
              <a:t/>
            </a:r>
            <a:br>
              <a:rPr lang="ru-RU" sz="1300" b="1" dirty="0" smtClean="0"/>
            </a:br>
            <a:r>
              <a:rPr lang="ru-RU" sz="1300" b="1" dirty="0" smtClean="0"/>
              <a:t>⠀</a:t>
            </a:r>
            <a:r>
              <a:rPr lang="ru-RU" sz="1300" dirty="0" smtClean="0"/>
              <a:t/>
            </a:r>
            <a:br>
              <a:rPr lang="ru-RU" sz="1300" dirty="0" smtClean="0"/>
            </a:br>
            <a:r>
              <a:rPr lang="ru-RU" sz="1400" dirty="0" smtClean="0"/>
              <a:t>⠀</a:t>
            </a:r>
          </a:p>
          <a:p>
            <a:r>
              <a:rPr lang="ru-RU" sz="1300" b="1" dirty="0" smtClean="0"/>
              <a:t> </a:t>
            </a:r>
            <a:r>
              <a:rPr lang="ru-RU" sz="1300" dirty="0"/>
              <a:t>⠀</a:t>
            </a:r>
          </a:p>
          <a:p>
            <a:endParaRPr lang="ru-RU" sz="1300" dirty="0" smtClean="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77230640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BEBA8EAE-BF5A-486C-A8C5-ECC9F3942E4B}">
                <a14:imgProps xmlns:a14="http://schemas.microsoft.com/office/drawing/2010/main">
                  <a14:imgLayer r:embed="rId3">
                    <a14:imgEffect>
                      <a14:artisticGlowDiffused/>
                    </a14:imgEffect>
                  </a14:imgLayer>
                </a14:imgProps>
              </a:ext>
              <a:ext uri="{28A0092B-C50C-407E-A947-70E740481C1C}">
                <a14:useLocalDpi xmlns:a14="http://schemas.microsoft.com/office/drawing/2010/main" val="0"/>
              </a:ext>
            </a:extLst>
          </a:blip>
          <a:stretch>
            <a:fillRect/>
          </a:stretch>
        </p:blipFill>
        <p:spPr>
          <a:xfrm rot="16200000">
            <a:off x="3731713" y="-1602287"/>
            <a:ext cx="6773033" cy="10147540"/>
          </a:xfrm>
          <a:prstGeom prst="rect">
            <a:avLst/>
          </a:prstGeom>
        </p:spPr>
      </p:pic>
      <p:sp>
        <p:nvSpPr>
          <p:cNvPr id="3" name="TextBox 2"/>
          <p:cNvSpPr txBox="1"/>
          <p:nvPr/>
        </p:nvSpPr>
        <p:spPr>
          <a:xfrm>
            <a:off x="8160589" y="214363"/>
            <a:ext cx="4623758" cy="553998"/>
          </a:xfrm>
          <a:prstGeom prst="rect">
            <a:avLst/>
          </a:prstGeom>
          <a:noFill/>
        </p:spPr>
        <p:txBody>
          <a:bodyPr wrap="square" rtlCol="0">
            <a:spAutoFit/>
          </a:bodyPr>
          <a:lstStyle/>
          <a:p>
            <a:r>
              <a:rPr lang="ru-RU" sz="3000" b="1" smtClean="0">
                <a:effectLst>
                  <a:outerShdw blurRad="38100" dist="38100" dir="2700000" algn="tl">
                    <a:srgbClr val="000000">
                      <a:alpha val="43137"/>
                    </a:srgbClr>
                  </a:outerShdw>
                </a:effectLst>
              </a:rPr>
              <a:t>Луна в знаках Зодиака</a:t>
            </a:r>
            <a:endParaRPr lang="ru-RU" sz="3000" b="1" dirty="0">
              <a:effectLst>
                <a:outerShdw blurRad="38100" dist="38100" dir="2700000" algn="tl">
                  <a:srgbClr val="000000">
                    <a:alpha val="43137"/>
                  </a:srgbClr>
                </a:outerShdw>
              </a:effectLst>
            </a:endParaRPr>
          </a:p>
        </p:txBody>
      </p:sp>
      <p:sp>
        <p:nvSpPr>
          <p:cNvPr id="6" name="TextBox 5"/>
          <p:cNvSpPr txBox="1"/>
          <p:nvPr/>
        </p:nvSpPr>
        <p:spPr>
          <a:xfrm>
            <a:off x="513895" y="768361"/>
            <a:ext cx="5973170" cy="6734151"/>
          </a:xfrm>
          <a:prstGeom prst="rect">
            <a:avLst/>
          </a:prstGeom>
          <a:noFill/>
        </p:spPr>
        <p:txBody>
          <a:bodyPr wrap="square" rtlCol="0">
            <a:spAutoFit/>
          </a:bodyPr>
          <a:lstStyle/>
          <a:p>
            <a:r>
              <a:rPr lang="ru-RU" sz="2300" b="1" smtClean="0">
                <a:effectLst>
                  <a:outerShdw blurRad="38100" dist="38100" dir="2700000" algn="tl">
                    <a:srgbClr val="000000">
                      <a:alpha val="43137"/>
                    </a:srgbClr>
                  </a:outerShdw>
                </a:effectLst>
              </a:rPr>
              <a:t>Луна в Стрельце - </a:t>
            </a:r>
            <a:r>
              <a:rPr lang="ru-RU" sz="1270" smtClean="0"/>
              <a:t>Во время беременности мама наверняка много читала и училась. Профессия возможно была связана с образованием, туризмом, юриспруденцией. Поэтому изначально мир для ребенка, это место где необходимо обучаться и получать новые знания. Также мама возможно занимала лидирующее положение в обществе и обладала определенным влиянием в социуме. ⠀⠀</a:t>
            </a:r>
            <a:br>
              <a:rPr lang="ru-RU" sz="1270" smtClean="0"/>
            </a:br>
            <a:r>
              <a:rPr lang="ru-RU" sz="1270" smtClean="0"/>
              <a:t>⠀⠀</a:t>
            </a:r>
            <a:br>
              <a:rPr lang="ru-RU" sz="1270" smtClean="0"/>
            </a:br>
            <a:r>
              <a:rPr lang="ru-RU" sz="1270" smtClean="0"/>
              <a:t>Ребенок видит в своей маме умного, оптимистичного, начитанного, дружелюбного и щедрого человека. Это мама, обладающая определенным авторитетом и мудростью, у которой в любой жизненной ситуации есть чему поучиться. Мама для ребенка — это главный наставник и духовный учитель. И ребёнок наверняка и в более старшем возрасте будет прислушиваться к ее советам. ⠀⠀</a:t>
            </a:r>
            <a:br>
              <a:rPr lang="ru-RU" sz="1270" smtClean="0"/>
            </a:br>
            <a:r>
              <a:rPr lang="ru-RU" sz="1270" smtClean="0"/>
              <a:t>⠀⠀</a:t>
            </a:r>
            <a:br>
              <a:rPr lang="ru-RU" sz="1270" smtClean="0"/>
            </a:br>
            <a:r>
              <a:rPr lang="ru-RU" sz="1270" smtClean="0"/>
              <a:t>Часто такая мама сама постоянно развивается и стремится максимально развивать своего ребенка. Всевозможные кружки раннего развития, курсы английского для деток - это атмосфера становится привычной и понятной с раннего детства. Если позволяют финансы, то с такой мамой ребенок будет максимально раскрывать новые горизонты еще и с помощью путешествий. ⠀⠀</a:t>
            </a:r>
            <a:br>
              <a:rPr lang="ru-RU" sz="1270" smtClean="0"/>
            </a:br>
            <a:r>
              <a:rPr lang="ru-RU" sz="1270" smtClean="0"/>
              <a:t>⠀⠀</a:t>
            </a:r>
            <a:br>
              <a:rPr lang="ru-RU" sz="1270" smtClean="0"/>
            </a:br>
            <a:r>
              <a:rPr lang="ru-RU" sz="1270" smtClean="0"/>
              <a:t>В негативном варианте ребенок может видеть в маме очень пафосного, высокомерного и неорганизованного человека. Мама может не замечать мелких проблем в отношениях со своим ребенком. В глазах ребенка мама может витать в облаках и мечтать о чем-то недостижимом. Ребёнку может не хватать эмоциональной включённости, тепла и материнской заботы. ⠀⠀</a:t>
            </a:r>
            <a:br>
              <a:rPr lang="ru-RU" sz="1270" smtClean="0"/>
            </a:br>
            <a:r>
              <a:rPr lang="ru-RU" sz="1270" smtClean="0"/>
              <a:t>⠀</a:t>
            </a:r>
            <a:br>
              <a:rPr lang="ru-RU" sz="1270" smtClean="0"/>
            </a:br>
            <a:r>
              <a:rPr lang="ru-RU" sz="1270" b="1" smtClean="0"/>
              <a:t>При воспитании ребенка важно уважать его мнение, доверять ему, прислушиваться к ЕГО советам и в определённые моменты жизни давать ему свободу. Важно всегда хвалить и признавать его заслуги. И желательно давать ему проявлять свои лидерские качества. ⠀⠀</a:t>
            </a:r>
            <a:r>
              <a:rPr lang="ru-RU" sz="1300" b="1" smtClean="0"/>
              <a:t/>
            </a:r>
            <a:br>
              <a:rPr lang="ru-RU" sz="1300" b="1" smtClean="0"/>
            </a:br>
            <a:r>
              <a:rPr lang="ru-RU" sz="1300" b="1" smtClean="0"/>
              <a:t>⠀</a:t>
            </a:r>
            <a:r>
              <a:rPr lang="ru-RU" sz="1300"/>
              <a:t/>
            </a:r>
            <a:br>
              <a:rPr lang="ru-RU" sz="1300"/>
            </a:br>
            <a:r>
              <a:rPr lang="ru-RU" sz="1400" smtClean="0"/>
              <a:t>⠀</a:t>
            </a:r>
            <a:endParaRPr lang="ru-RU" sz="1400"/>
          </a:p>
          <a:p>
            <a:r>
              <a:rPr lang="ru-RU" sz="1300" b="1" smtClean="0"/>
              <a:t> </a:t>
            </a:r>
            <a:r>
              <a:rPr lang="ru-RU" sz="1300"/>
              <a:t>⠀</a:t>
            </a:r>
          </a:p>
          <a:p>
            <a:endParaRPr lang="ru-RU" sz="1300" dirty="0" smtClean="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2360450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BEBA8EAE-BF5A-486C-A8C5-ECC9F3942E4B}">
                <a14:imgProps xmlns:a14="http://schemas.microsoft.com/office/drawing/2010/main">
                  <a14:imgLayer r:embed="rId3">
                    <a14:imgEffect>
                      <a14:artisticGlowDiffused/>
                    </a14:imgEffect>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rot="16200000">
            <a:off x="3731713" y="-1602287"/>
            <a:ext cx="6773033" cy="10147540"/>
          </a:xfrm>
          <a:prstGeom prst="rect">
            <a:avLst/>
          </a:prstGeom>
        </p:spPr>
      </p:pic>
      <p:sp>
        <p:nvSpPr>
          <p:cNvPr id="3" name="TextBox 2"/>
          <p:cNvSpPr txBox="1"/>
          <p:nvPr/>
        </p:nvSpPr>
        <p:spPr>
          <a:xfrm>
            <a:off x="8160589" y="214363"/>
            <a:ext cx="4623758" cy="553998"/>
          </a:xfrm>
          <a:prstGeom prst="rect">
            <a:avLst/>
          </a:prstGeom>
          <a:noFill/>
        </p:spPr>
        <p:txBody>
          <a:bodyPr wrap="square" rtlCol="0">
            <a:spAutoFit/>
          </a:bodyPr>
          <a:lstStyle/>
          <a:p>
            <a:r>
              <a:rPr lang="ru-RU" sz="3000" b="1" smtClean="0">
                <a:effectLst>
                  <a:outerShdw blurRad="38100" dist="38100" dir="2700000" algn="tl">
                    <a:srgbClr val="000000">
                      <a:alpha val="43137"/>
                    </a:srgbClr>
                  </a:outerShdw>
                </a:effectLst>
              </a:rPr>
              <a:t>Эмоции</a:t>
            </a:r>
            <a:endParaRPr lang="ru-RU" sz="3000" b="1" dirty="0">
              <a:effectLst>
                <a:outerShdw blurRad="38100" dist="38100" dir="2700000" algn="tl">
                  <a:srgbClr val="000000">
                    <a:alpha val="43137"/>
                  </a:srgbClr>
                </a:outerShdw>
              </a:effectLst>
            </a:endParaRPr>
          </a:p>
        </p:txBody>
      </p:sp>
      <p:sp>
        <p:nvSpPr>
          <p:cNvPr id="6" name="TextBox 5"/>
          <p:cNvSpPr txBox="1"/>
          <p:nvPr/>
        </p:nvSpPr>
        <p:spPr>
          <a:xfrm>
            <a:off x="473638" y="599517"/>
            <a:ext cx="11718362" cy="7001917"/>
          </a:xfrm>
          <a:prstGeom prst="rect">
            <a:avLst/>
          </a:prstGeom>
          <a:noFill/>
        </p:spPr>
        <p:txBody>
          <a:bodyPr wrap="square" rtlCol="0">
            <a:spAutoFit/>
          </a:bodyPr>
          <a:lstStyle/>
          <a:p>
            <a:r>
              <a:rPr lang="ru-RU" sz="2300" b="1" dirty="0" smtClean="0">
                <a:effectLst>
                  <a:outerShdw blurRad="38100" dist="38100" dir="2700000" algn="tl">
                    <a:srgbClr val="000000">
                      <a:alpha val="43137"/>
                    </a:srgbClr>
                  </a:outerShdw>
                </a:effectLst>
              </a:rPr>
              <a:t>Луна в Стрельце-</a:t>
            </a:r>
            <a:r>
              <a:rPr lang="ru-RU" sz="1200" dirty="0" smtClean="0"/>
              <a:t> обожают спорт, активности , </a:t>
            </a:r>
            <a:r>
              <a:rPr lang="ru-RU" sz="1200" dirty="0"/>
              <a:t>путешествия и самые различные развлечения. Они хотят объездить весь мир. Путешествуя, они узнают много нового и получают огромное удовольствие. Их интересует все: другие страны, новые люди, чужие обычаи и порядки. Они нередко женятся на иностранках или выходят замуж за иностранцев. Их интересует все, они познают мир, пока им хватает сил. Им нравится новое только потому, что оно заставляет их "шевелить извилинами". Их также очень привлекают животные и природа.</a:t>
            </a:r>
            <a:br>
              <a:rPr lang="ru-RU" sz="1200" dirty="0"/>
            </a:br>
            <a:r>
              <a:rPr lang="ru-RU" sz="1200" dirty="0" smtClean="0"/>
              <a:t>Те</a:t>
            </a:r>
            <a:r>
              <a:rPr lang="ru-RU" sz="1200" dirty="0"/>
              <a:t>, у кого Луна в Стрельце, абсолютно искренне и открыто предлагают свои идеи, хотя окружающим последние кажутся несколько грубоватыми. Такие дети с легкостью выражают свои мысли и чувства, но - обратите внимание - они начисто лишены дипломатических способностей. Помогите ребенку выработать в себе такт, объясните, что не всегда можно говорить прямо то, что думаешь... Этим легко обидеть окружающих, которые могут не так понять слишком искренние слова.</a:t>
            </a:r>
            <a:br>
              <a:rPr lang="ru-RU" sz="1200" dirty="0"/>
            </a:br>
            <a:r>
              <a:rPr lang="ru-RU" sz="1200" dirty="0"/>
              <a:t/>
            </a:r>
            <a:br>
              <a:rPr lang="ru-RU" sz="1200" dirty="0"/>
            </a:br>
            <a:r>
              <a:rPr lang="ru-RU" sz="1200" dirty="0"/>
              <a:t>Такие дети идеалисты по своей природе и часто бывают несколько наивны. Они хотят видеть мир честным, благородным и прекрасным. Сами они всегда стараются быть именно такими и, что совершенно естественно, ожидают того же и от других. Вам придется научить их принимать жизнь такой, как она есть, иначе в будущем их ждут разочарования. Так как они легко усваивают новую информацию и новые точки зрения, они могут частенько менять свое мнение. Их энергия просто фантастична, они необычайно активны в любой деятельности. Но это же свойство может обернуться и против них: при отсутствии должного руководства они склонны к дезорганизации (как умственной, так и физической).</a:t>
            </a:r>
            <a:br>
              <a:rPr lang="ru-RU" sz="1200" dirty="0"/>
            </a:br>
            <a:r>
              <a:rPr lang="ru-RU" sz="1200" dirty="0"/>
              <a:t/>
            </a:r>
            <a:br>
              <a:rPr lang="ru-RU" sz="1200" dirty="0"/>
            </a:br>
            <a:r>
              <a:rPr lang="ru-RU" sz="1200" dirty="0"/>
              <a:t>Стрелец - знак огня, а значит, такие дети вспыльчивы, их легко можно вывести из себя, но гнев их проходит так же быстро, как и возникает. Они не склонны таить обиду и в целом обладают очень хорошим характером. Их идеалы возвышенны и благородны. Они ненавидят лицемерие и притворство. Пожалуй, главное, чему вы можете научить своего ребенка, - это ставить перед собой более реалистичные цели и не так строго относиться к окружающим.</a:t>
            </a:r>
            <a:br>
              <a:rPr lang="ru-RU" sz="1200" dirty="0"/>
            </a:br>
            <a:r>
              <a:rPr lang="ru-RU" sz="1200" dirty="0" smtClean="0"/>
              <a:t>Одно </a:t>
            </a:r>
            <a:r>
              <a:rPr lang="ru-RU" sz="1200" dirty="0"/>
              <a:t>из самых ценных свойств их характера - это неизменное чувство юмора. Похоже, они способны смеяться при любых обстоятельствах и могут всегда заставить улыбнуться окружающих. В самым сложных, самых серьезных и даже безнадежных ситуациях они умеют находить что-то смешное. Это прекрасное свойство, но есть все же одна оговорка: им надо помнить, что другие настроены куда более серьезно и трезво и не всегда способны оценить их чувство юмора. Но в конце концов в таких ситуациях врожденная самодисциплина и рассудительность придут на помощь таким детям.</a:t>
            </a:r>
            <a:br>
              <a:rPr lang="ru-RU" sz="1200" dirty="0"/>
            </a:br>
            <a:r>
              <a:rPr lang="ru-RU" sz="1200" dirty="0"/>
              <a:t/>
            </a:r>
            <a:br>
              <a:rPr lang="ru-RU" sz="1200" dirty="0"/>
            </a:br>
            <a:r>
              <a:rPr lang="ru-RU" sz="1200" dirty="0"/>
              <a:t>Приучая их к дисциплине, будьте прямы и честны. Лучше всего объяснить ребенку причину своих действий - это самый хороший способ найти общий язык. Такие дети неспособны долго расстраиваться и огорчаться. Это самые заядлые оптимисты Зодиака. Любопытны они до чрезвычайности и задают безумное количество вопросов. Их интересует все: люди, Бог, Вселенная. И они будут ожидать честного и разумного ответа, так что будьте готовы. Если вы не знаете, как им ответить, лучше всего честно сознайтесь: вы ничего не потеряете, даже напротив - приобретете их уважение. А еще лучше, постарайтесь найти ответ вместе - это будет интересно!</a:t>
            </a:r>
            <a:br>
              <a:rPr lang="ru-RU" sz="1200" dirty="0"/>
            </a:br>
            <a:r>
              <a:rPr lang="ru-RU" sz="1200" dirty="0"/>
              <a:t/>
            </a:r>
            <a:br>
              <a:rPr lang="ru-RU" sz="1200" dirty="0"/>
            </a:br>
            <a:r>
              <a:rPr lang="ru-RU" sz="1200" dirty="0"/>
              <a:t>Дети с Луной в Стрельце вечно что-нибудь изучают. Особенно они интересуются жизнью выдающихся людей - тех, кто оставил свой след в истории. Общение с такими жизнерадостными детьми - сплошное удовольствие! Только хорошо запомните одно: любить таких детей надо целиком и полностью, без всяких оговорок, без всяких задних мыслей, с открытым сердцем. Пожалуй, "открытый" - ключевое слово для этих маленьких экстравертов. Ограничьте их в чем-нибудь: в малышовом возрасте они будут протестовать по мере своих сил и возможностей, а когда вырастут - просто уйдут!</a:t>
            </a:r>
            <a:br>
              <a:rPr lang="ru-RU" sz="1200" dirty="0"/>
            </a:br>
            <a:r>
              <a:rPr lang="ru-RU" sz="1300" b="1" dirty="0" smtClean="0"/>
              <a:t/>
            </a:r>
            <a:br>
              <a:rPr lang="ru-RU" sz="1300" b="1" dirty="0" smtClean="0"/>
            </a:br>
            <a:r>
              <a:rPr lang="ru-RU" sz="1300" b="1" dirty="0" smtClean="0"/>
              <a:t>⠀</a:t>
            </a:r>
            <a:r>
              <a:rPr lang="ru-RU" sz="1300" dirty="0" smtClean="0"/>
              <a:t/>
            </a:r>
            <a:br>
              <a:rPr lang="ru-RU" sz="1300" dirty="0" smtClean="0"/>
            </a:br>
            <a:r>
              <a:rPr lang="ru-RU" sz="1400" dirty="0" smtClean="0"/>
              <a:t>⠀</a:t>
            </a:r>
          </a:p>
          <a:p>
            <a:r>
              <a:rPr lang="ru-RU" sz="1300" b="1" dirty="0" smtClean="0"/>
              <a:t> </a:t>
            </a:r>
            <a:r>
              <a:rPr lang="ru-RU" sz="1300" dirty="0"/>
              <a:t>⠀</a:t>
            </a:r>
          </a:p>
          <a:p>
            <a:endParaRPr lang="ru-RU" sz="1300" dirty="0" smtClean="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59831655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BEBA8EAE-BF5A-486C-A8C5-ECC9F3942E4B}">
                <a14:imgProps xmlns:a14="http://schemas.microsoft.com/office/drawing/2010/main">
                  <a14:imgLayer r:embed="rId3">
                    <a14:imgEffect>
                      <a14:artisticGlowDiffused/>
                    </a14:imgEffect>
                  </a14:imgLayer>
                </a14:imgProps>
              </a:ext>
              <a:ext uri="{28A0092B-C50C-407E-A947-70E740481C1C}">
                <a14:useLocalDpi xmlns:a14="http://schemas.microsoft.com/office/drawing/2010/main" val="0"/>
              </a:ext>
            </a:extLst>
          </a:blip>
          <a:stretch>
            <a:fillRect/>
          </a:stretch>
        </p:blipFill>
        <p:spPr>
          <a:xfrm rot="16200000">
            <a:off x="3731713" y="-1602287"/>
            <a:ext cx="6773033" cy="10147540"/>
          </a:xfrm>
          <a:prstGeom prst="rect">
            <a:avLst/>
          </a:prstGeom>
        </p:spPr>
      </p:pic>
      <p:sp>
        <p:nvSpPr>
          <p:cNvPr id="3" name="TextBox 2"/>
          <p:cNvSpPr txBox="1"/>
          <p:nvPr/>
        </p:nvSpPr>
        <p:spPr>
          <a:xfrm>
            <a:off x="8160589" y="214363"/>
            <a:ext cx="4623758" cy="553998"/>
          </a:xfrm>
          <a:prstGeom prst="rect">
            <a:avLst/>
          </a:prstGeom>
          <a:noFill/>
        </p:spPr>
        <p:txBody>
          <a:bodyPr wrap="square" rtlCol="0">
            <a:spAutoFit/>
          </a:bodyPr>
          <a:lstStyle/>
          <a:p>
            <a:r>
              <a:rPr lang="ru-RU" sz="3000" b="1" smtClean="0">
                <a:effectLst>
                  <a:outerShdw blurRad="38100" dist="38100" dir="2700000" algn="tl">
                    <a:srgbClr val="000000">
                      <a:alpha val="43137"/>
                    </a:srgbClr>
                  </a:outerShdw>
                </a:effectLst>
              </a:rPr>
              <a:t>Луна в знаках Зодиака</a:t>
            </a:r>
            <a:endParaRPr lang="ru-RU" sz="3000" b="1" dirty="0">
              <a:effectLst>
                <a:outerShdw blurRad="38100" dist="38100" dir="2700000" algn="tl">
                  <a:srgbClr val="000000">
                    <a:alpha val="43137"/>
                  </a:srgbClr>
                </a:outerShdw>
              </a:effectLst>
            </a:endParaRPr>
          </a:p>
        </p:txBody>
      </p:sp>
      <p:sp>
        <p:nvSpPr>
          <p:cNvPr id="6" name="TextBox 5"/>
          <p:cNvSpPr txBox="1"/>
          <p:nvPr/>
        </p:nvSpPr>
        <p:spPr>
          <a:xfrm>
            <a:off x="513894" y="768361"/>
            <a:ext cx="5602235" cy="6663363"/>
          </a:xfrm>
          <a:prstGeom prst="rect">
            <a:avLst/>
          </a:prstGeom>
          <a:noFill/>
        </p:spPr>
        <p:txBody>
          <a:bodyPr wrap="square" rtlCol="0">
            <a:spAutoFit/>
          </a:bodyPr>
          <a:lstStyle/>
          <a:p>
            <a:r>
              <a:rPr lang="ru-RU" sz="2300" b="1" smtClean="0">
                <a:effectLst>
                  <a:outerShdw blurRad="38100" dist="38100" dir="2700000" algn="tl">
                    <a:srgbClr val="000000">
                      <a:alpha val="43137"/>
                    </a:srgbClr>
                  </a:outerShdw>
                </a:effectLst>
              </a:rPr>
              <a:t>Луна в Раке - </a:t>
            </a:r>
            <a:r>
              <a:rPr lang="ru-RU" sz="1300"/>
              <a:t>Во время вынашивания своего малыша, мама наверняка была  эмоциональной и восприимчивой. Возможно близко к сердцу принимала какие-то вещи в семье. Для такой мамы большую ценность представляет семья, уют и атмосфера в доме. ⠀⠀</a:t>
            </a:r>
            <a:br>
              <a:rPr lang="ru-RU" sz="1300"/>
            </a:br>
            <a:r>
              <a:rPr lang="ru-RU" sz="1300"/>
              <a:t>⠀⠀</a:t>
            </a:r>
            <a:br>
              <a:rPr lang="ru-RU" sz="1300"/>
            </a:br>
            <a:r>
              <a:rPr lang="ru-RU" sz="1300"/>
              <a:t>Мама ребенком воспринимается как домашний, заботливый и семейный человек. Вероятно, что для такой мамы большое значение имеет, чтобы с ребенком были доверительные отношения, которые будут строиться на эмоциональной привязанности. Такая мама заботлива и внимательна, сильно любит и опекает свое чадо и ребенок ощущает и получает любовь матери в полном объёме. Она всегда обнимет, приласкает и поцелует. При этом будет на одной волне с ребенком, всегда выслушает и эмоционально посочувствует, когда это будет необходимо. Такой маме очень важны семейные традиции, которые она с удовольствием будет прививать своим детям. ⠀⠀⠀</a:t>
            </a:r>
            <a:br>
              <a:rPr lang="ru-RU" sz="1300"/>
            </a:br>
            <a:r>
              <a:rPr lang="ru-RU" sz="1300"/>
              <a:t>⠀⠀⠀</a:t>
            </a:r>
            <a:br>
              <a:rPr lang="ru-RU" sz="1300"/>
            </a:br>
            <a:r>
              <a:rPr lang="ru-RU" sz="1300"/>
              <a:t>Если у Луны есть негармоничные аспекты, то иногда ребенок может ощущать от мамы гиперзаботу и его это может напрягать. Мама может восприниматься капризной, истеричной и гиперэмоцианальной женщиной. Ребенок может чувствовать эмоциональное давление и манипуляцию, что также не будет способствовать улучшению отношений.</a:t>
            </a:r>
            <a:br>
              <a:rPr lang="ru-RU" sz="1300"/>
            </a:br>
            <a:r>
              <a:rPr lang="ru-RU" sz="1300"/>
              <a:t>⠀⠀⠀</a:t>
            </a:r>
            <a:br>
              <a:rPr lang="ru-RU" sz="1300"/>
            </a:br>
            <a:r>
              <a:rPr lang="ru-RU" sz="1300" b="1"/>
              <a:t>На ребенка с Луной в Раке ни в коем случае нельзя давить, важно, чтобы в доме была благоприятная атмосфера и обязательно учить его не зацикливаться на плохом и отпускать все негативное. Для ребенка важны семейные ценности, традиции и род, поэтому с детских лет маме желательно поощрять интерес ребенка к этой теме. ⠀⠀⠀</a:t>
            </a:r>
          </a:p>
          <a:p>
            <a:r>
              <a:rPr lang="ru-RU" sz="1300" b="1"/>
              <a:t/>
            </a:r>
            <a:br>
              <a:rPr lang="ru-RU" sz="1300" b="1"/>
            </a:br>
            <a:r>
              <a:rPr lang="ru-RU" sz="1300" b="1"/>
              <a:t>⠀</a:t>
            </a:r>
            <a:r>
              <a:rPr lang="ru-RU" sz="1300"/>
              <a:t/>
            </a:r>
            <a:br>
              <a:rPr lang="ru-RU" sz="1300"/>
            </a:br>
            <a:r>
              <a:rPr lang="ru-RU" sz="1400" smtClean="0"/>
              <a:t>⠀</a:t>
            </a:r>
            <a:endParaRPr lang="ru-RU" sz="1400"/>
          </a:p>
          <a:p>
            <a:r>
              <a:rPr lang="ru-RU" sz="1300" b="1" smtClean="0"/>
              <a:t> </a:t>
            </a:r>
            <a:r>
              <a:rPr lang="ru-RU" sz="1300"/>
              <a:t>⠀</a:t>
            </a:r>
          </a:p>
          <a:p>
            <a:endParaRPr lang="ru-RU" sz="1300" dirty="0" smtClean="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88971219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BEBA8EAE-BF5A-486C-A8C5-ECC9F3942E4B}">
                <a14:imgProps xmlns:a14="http://schemas.microsoft.com/office/drawing/2010/main">
                  <a14:imgLayer r:embed="rId3">
                    <a14:imgEffect>
                      <a14:artisticGlowDiffused/>
                    </a14:imgEffect>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rot="16200000">
            <a:off x="3731713" y="-1602287"/>
            <a:ext cx="6773033" cy="10147540"/>
          </a:xfrm>
          <a:prstGeom prst="rect">
            <a:avLst/>
          </a:prstGeom>
        </p:spPr>
      </p:pic>
      <p:sp>
        <p:nvSpPr>
          <p:cNvPr id="3" name="TextBox 2"/>
          <p:cNvSpPr txBox="1"/>
          <p:nvPr/>
        </p:nvSpPr>
        <p:spPr>
          <a:xfrm>
            <a:off x="8160589" y="214363"/>
            <a:ext cx="4623758" cy="553998"/>
          </a:xfrm>
          <a:prstGeom prst="rect">
            <a:avLst/>
          </a:prstGeom>
          <a:noFill/>
        </p:spPr>
        <p:txBody>
          <a:bodyPr wrap="square" rtlCol="0">
            <a:spAutoFit/>
          </a:bodyPr>
          <a:lstStyle/>
          <a:p>
            <a:r>
              <a:rPr lang="ru-RU" sz="3000" b="1" smtClean="0">
                <a:effectLst>
                  <a:outerShdw blurRad="38100" dist="38100" dir="2700000" algn="tl">
                    <a:srgbClr val="000000">
                      <a:alpha val="43137"/>
                    </a:srgbClr>
                  </a:outerShdw>
                </a:effectLst>
              </a:rPr>
              <a:t>Эмоции</a:t>
            </a:r>
            <a:endParaRPr lang="ru-RU" sz="3000" b="1" dirty="0">
              <a:effectLst>
                <a:outerShdw blurRad="38100" dist="38100" dir="2700000" algn="tl">
                  <a:srgbClr val="000000">
                    <a:alpha val="43137"/>
                  </a:srgbClr>
                </a:outerShdw>
              </a:effectLst>
            </a:endParaRPr>
          </a:p>
        </p:txBody>
      </p:sp>
      <p:sp>
        <p:nvSpPr>
          <p:cNvPr id="6" name="TextBox 5"/>
          <p:cNvSpPr txBox="1"/>
          <p:nvPr/>
        </p:nvSpPr>
        <p:spPr>
          <a:xfrm>
            <a:off x="473638" y="599517"/>
            <a:ext cx="11718362" cy="7161961"/>
          </a:xfrm>
          <a:prstGeom prst="rect">
            <a:avLst/>
          </a:prstGeom>
          <a:noFill/>
        </p:spPr>
        <p:txBody>
          <a:bodyPr wrap="square" rtlCol="0">
            <a:spAutoFit/>
          </a:bodyPr>
          <a:lstStyle/>
          <a:p>
            <a:r>
              <a:rPr lang="ru-RU" sz="2300" b="1" dirty="0" smtClean="0">
                <a:effectLst>
                  <a:outerShdw blurRad="38100" dist="38100" dir="2700000" algn="tl">
                    <a:srgbClr val="000000">
                      <a:alpha val="43137"/>
                    </a:srgbClr>
                  </a:outerShdw>
                </a:effectLst>
              </a:rPr>
              <a:t>Луна в Раке -</a:t>
            </a:r>
            <a:r>
              <a:rPr lang="ru-RU" sz="1120" dirty="0" smtClean="0"/>
              <a:t> </a:t>
            </a:r>
            <a:r>
              <a:rPr lang="ru-RU" sz="1120" dirty="0"/>
              <a:t>Эмоции и чувства для такого ребенка важнее, чем логика и рациональные убеждения. Настроение меняется часто и во многом зависит от обстановки вокруг. Ребенок очень резонансный, </a:t>
            </a:r>
            <a:r>
              <a:rPr lang="ru-RU" sz="1120" dirty="0" smtClean="0"/>
              <a:t>восприимчивый.</a:t>
            </a:r>
            <a:r>
              <a:rPr lang="ru-RU" sz="1120" dirty="0"/>
              <a:t> </a:t>
            </a:r>
            <a:r>
              <a:rPr lang="ru-RU" sz="1120" dirty="0" smtClean="0"/>
              <a:t>Сам </a:t>
            </a:r>
            <a:r>
              <a:rPr lang="ru-RU" sz="1120" dirty="0"/>
              <a:t>не задает эмоциональную атмосферу в семье, но тонко чувствует настроения близких и перенимает их.</a:t>
            </a:r>
            <a:br>
              <a:rPr lang="ru-RU" sz="1120" dirty="0"/>
            </a:br>
            <a:r>
              <a:rPr lang="ru-RU" sz="1120" dirty="0"/>
              <a:t/>
            </a:r>
            <a:br>
              <a:rPr lang="ru-RU" sz="1120" dirty="0"/>
            </a:br>
            <a:r>
              <a:rPr lang="ru-RU" sz="1120" dirty="0"/>
              <a:t>Базовые </a:t>
            </a:r>
            <a:r>
              <a:rPr lang="ru-RU" sz="1120" dirty="0" smtClean="0"/>
              <a:t>потребности:</a:t>
            </a:r>
            <a:r>
              <a:rPr lang="ru-RU" sz="1120" dirty="0"/>
              <a:t/>
            </a:r>
            <a:br>
              <a:rPr lang="ru-RU" sz="1120" dirty="0"/>
            </a:br>
            <a:r>
              <a:rPr lang="ru-RU" sz="1120" dirty="0" smtClean="0"/>
              <a:t>Самая </a:t>
            </a:r>
            <a:r>
              <a:rPr lang="ru-RU" sz="1120" dirty="0"/>
              <a:t>большая ценность для ребенка с Луной в Раке – это дом, семья и </a:t>
            </a:r>
            <a:r>
              <a:rPr lang="ru-RU" sz="1120" dirty="0" smtClean="0"/>
              <a:t>мама.</a:t>
            </a:r>
            <a:r>
              <a:rPr lang="ru-RU" sz="1120" dirty="0"/>
              <a:t> </a:t>
            </a:r>
            <a:r>
              <a:rPr lang="ru-RU" sz="1120" dirty="0" smtClean="0"/>
              <a:t>Потребность </a:t>
            </a:r>
            <a:r>
              <a:rPr lang="ru-RU" sz="1120" dirty="0"/>
              <a:t>ощущать себя защищенным. Это чувство рождается из стабильных отношений в семье. Особенно важны отношения с мамой. Ребенку необходимо чувствовать глубину и доверительность этих отношений. И, конечно же, мамину </a:t>
            </a:r>
            <a:r>
              <a:rPr lang="ru-RU" sz="1120" dirty="0" smtClean="0"/>
              <a:t>любовь.</a:t>
            </a:r>
            <a:r>
              <a:rPr lang="ru-RU" sz="1120" dirty="0"/>
              <a:t> </a:t>
            </a:r>
            <a:r>
              <a:rPr lang="ru-RU" sz="1120" dirty="0" smtClean="0"/>
              <a:t>Малыш </a:t>
            </a:r>
            <a:r>
              <a:rPr lang="ru-RU" sz="1120" dirty="0"/>
              <a:t>нуждается в безопасной и гармоничной домашней </a:t>
            </a:r>
            <a:r>
              <a:rPr lang="ru-RU" sz="1120" dirty="0" smtClean="0"/>
              <a:t>обстановке.</a:t>
            </a:r>
            <a:r>
              <a:rPr lang="ru-RU" sz="1120" dirty="0"/>
              <a:t> </a:t>
            </a:r>
            <a:r>
              <a:rPr lang="ru-RU" sz="1120" dirty="0" smtClean="0"/>
              <a:t>Потребность </a:t>
            </a:r>
            <a:r>
              <a:rPr lang="ru-RU" sz="1120" dirty="0"/>
              <a:t>в стабильных отношениях с близкими. Ребенок с Луной в Раке привыкает к людям, обстановке, ритуалам, сопротивляется переменам, расценивая это как разрушение безопасного пространства.</a:t>
            </a:r>
            <a:br>
              <a:rPr lang="ru-RU" sz="1120" dirty="0"/>
            </a:br>
            <a:r>
              <a:rPr lang="ru-RU" sz="1120" dirty="0"/>
              <a:t/>
            </a:r>
            <a:br>
              <a:rPr lang="ru-RU" sz="1120" dirty="0"/>
            </a:br>
            <a:r>
              <a:rPr lang="ru-RU" sz="1120" dirty="0"/>
              <a:t>Рекомендации для детей с Луной в </a:t>
            </a:r>
            <a:r>
              <a:rPr lang="ru-RU" sz="1120" dirty="0" smtClean="0"/>
              <a:t>Раке:</a:t>
            </a:r>
            <a:r>
              <a:rPr lang="ru-RU" sz="1120" dirty="0"/>
              <a:t/>
            </a:r>
            <a:br>
              <a:rPr lang="ru-RU" sz="1120" dirty="0"/>
            </a:br>
            <a:r>
              <a:rPr lang="ru-RU" sz="1120" dirty="0" smtClean="0"/>
              <a:t>Для </a:t>
            </a:r>
            <a:r>
              <a:rPr lang="ru-RU" sz="1120" dirty="0"/>
              <a:t>ребенка с Луной в Раке очень важна атмосфера в доме и отношения в семье. Такого малыша невозможно обмануть, изображая мир и любовь, если их на самом деле нет. Дети с Луной в Раке тонко чувствуют настроение и состояние </a:t>
            </a:r>
            <a:r>
              <a:rPr lang="ru-RU" sz="1120" dirty="0" smtClean="0"/>
              <a:t>окружающих.</a:t>
            </a:r>
            <a:r>
              <a:rPr lang="ru-RU" sz="1120" dirty="0"/>
              <a:t> </a:t>
            </a:r>
            <a:r>
              <a:rPr lang="ru-RU" sz="1120" dirty="0" smtClean="0"/>
              <a:t>Ребенок </a:t>
            </a:r>
            <a:r>
              <a:rPr lang="ru-RU" sz="1120" dirty="0"/>
              <a:t>нуждается в искреннем и доверительном общении с близкими. И особенно с мамой, к которой он очень привязан. Его нужно научить больше опираться на себя. Но, как правило, это происходит медленней, чем у других детей. Также медленно и постепенно должно происходить завершение грудного </a:t>
            </a:r>
            <a:r>
              <a:rPr lang="ru-RU" sz="1120" dirty="0" smtClean="0"/>
              <a:t>вскармливания.</a:t>
            </a:r>
            <a:r>
              <a:rPr lang="ru-RU" sz="1120" dirty="0"/>
              <a:t> </a:t>
            </a:r>
            <a:r>
              <a:rPr lang="ru-RU" sz="1120" dirty="0" smtClean="0"/>
              <a:t>Ребенку </a:t>
            </a:r>
            <a:r>
              <a:rPr lang="ru-RU" sz="1120" dirty="0"/>
              <a:t>необходим свой угол в доме - место для уединения. Это оплот безопасности и стабильности. Дайте возможность малышу побыть одному, если ему это нужно.</a:t>
            </a:r>
            <a:br>
              <a:rPr lang="ru-RU" sz="1120" dirty="0"/>
            </a:br>
            <a:r>
              <a:rPr lang="ru-RU" sz="1120" dirty="0"/>
              <a:t/>
            </a:r>
            <a:br>
              <a:rPr lang="ru-RU" sz="1120" dirty="0"/>
            </a:br>
            <a:r>
              <a:rPr lang="ru-RU" sz="1120" dirty="0"/>
              <a:t>Дети с Луной в Раке часто испытывают чувство вины. Они бессознательно связывают настроение и состояние окружающих с собой, своим поведением. Поэтому ребенку нужно объяснять, что он не отвечает за эмоции близких, показывать их истинные причины. Например, папа сейчас злиться, потому что опаздывает на работу. Он хотел выйти вовремя, но у него не получилось. Папа очень торопится. Покажите малышу, что можно спокойней реагировать и не слишком переживать из-за состояния окружающих.</a:t>
            </a:r>
            <a:br>
              <a:rPr lang="ru-RU" sz="1120" dirty="0"/>
            </a:br>
            <a:r>
              <a:rPr lang="ru-RU" sz="1120" dirty="0" smtClean="0"/>
              <a:t>Кроме </a:t>
            </a:r>
            <a:r>
              <a:rPr lang="ru-RU" sz="1120" dirty="0"/>
              <a:t>того, постарайтесь не взращивать чувство вины и стыда. Фразы, типа «Как тебе не стыдно?» лучше исключить из воспитательных бесед. Ребенок и так склонен брать ответственность за происходящее на себя. Дополнительный груз вины – слишком тяжелая ноша для малыша.</a:t>
            </a:r>
            <a:br>
              <a:rPr lang="ru-RU" sz="1120" dirty="0"/>
            </a:br>
            <a:r>
              <a:rPr lang="ru-RU" sz="1120" dirty="0" smtClean="0"/>
              <a:t>Сталкиваясь </a:t>
            </a:r>
            <a:r>
              <a:rPr lang="ru-RU" sz="1120" dirty="0"/>
              <a:t>с агрессией и давлением, ребенок замыкается и уходит в себя. Такие методы воспитания совершенно не эффективны для детей с Луной в Раке. Малыш, скорее всего, сделает то, что от него требуют, но отношения будут испорчены всерьез и надолго.</a:t>
            </a:r>
            <a:br>
              <a:rPr lang="ru-RU" sz="1120" dirty="0"/>
            </a:br>
            <a:r>
              <a:rPr lang="ru-RU" sz="1120" dirty="0"/>
              <a:t/>
            </a:r>
            <a:br>
              <a:rPr lang="ru-RU" sz="1120" dirty="0"/>
            </a:br>
            <a:r>
              <a:rPr lang="ru-RU" sz="1120" dirty="0"/>
              <a:t>Ребенок с Луной в Раке долго помнит обиды и неприятные ситуации. Научите малыша отпускать прошлое, прощать. Хорошая традиция – перед сном обсуждать события дня, анализировать и прощаться с прожитыми ситуациями.</a:t>
            </a:r>
            <a:br>
              <a:rPr lang="ru-RU" sz="1120" dirty="0"/>
            </a:br>
            <a:r>
              <a:rPr lang="ru-RU" sz="1120" dirty="0" smtClean="0"/>
              <a:t>Как </a:t>
            </a:r>
            <a:r>
              <a:rPr lang="ru-RU" sz="1120" dirty="0"/>
              <a:t>правило, дети с Луной в Раке стремятся заботиться об окружающих. Они очень ответственны и внимательны по отношению к младшим детям, любят кормить животных, с удовольствием заботятся о родителях, бабушках и дедушках. Постарайтесь развить и поддержать эти стремления. Играйте с ребенком в семью, в дочки-матери, в любые социальные игры.</a:t>
            </a:r>
            <a:br>
              <a:rPr lang="ru-RU" sz="1120" dirty="0"/>
            </a:br>
            <a:r>
              <a:rPr lang="ru-RU" sz="1120" dirty="0"/>
              <a:t/>
            </a:r>
            <a:br>
              <a:rPr lang="ru-RU" sz="1120" dirty="0"/>
            </a:br>
            <a:r>
              <a:rPr lang="ru-RU" sz="1120" dirty="0"/>
              <a:t>Ребенок прекрасно знает, что чувствует. Но выразить свои переживания ему сложно. Помогайте ребенку проговаривать, называть свои чувства.</a:t>
            </a:r>
            <a:br>
              <a:rPr lang="ru-RU" sz="1120" dirty="0"/>
            </a:br>
            <a:r>
              <a:rPr lang="ru-RU" sz="1120" dirty="0"/>
              <a:t/>
            </a:r>
            <a:br>
              <a:rPr lang="ru-RU" sz="1120" dirty="0"/>
            </a:br>
            <a:r>
              <a:rPr lang="ru-RU" sz="1120" dirty="0" smtClean="0"/>
              <a:t>Семейные </a:t>
            </a:r>
            <a:r>
              <a:rPr lang="ru-RU" sz="1120" dirty="0"/>
              <a:t>традиции:</a:t>
            </a:r>
          </a:p>
          <a:p>
            <a:r>
              <a:rPr lang="ru-RU" sz="1120" dirty="0"/>
              <a:t>Ребенок с Луной в Раке имеет сильную связь со своей семьей и родом. Очень важно, чтобы малыш знал о том, кем были его предки, как они жили, что хорошего и ценного сделали для мира. Прекрасная идея – сделать вместе с ребенком генеалогическое древо семьи,  распечатать старые фотографии, вспомнить какие-то семейные истории.</a:t>
            </a:r>
          </a:p>
          <a:p>
            <a:r>
              <a:rPr lang="ru-RU" sz="1200" dirty="0"/>
              <a:t/>
            </a:r>
            <a:br>
              <a:rPr lang="ru-RU" sz="1200" dirty="0"/>
            </a:br>
            <a:r>
              <a:rPr lang="ru-RU" sz="1300" b="1" dirty="0" smtClean="0"/>
              <a:t/>
            </a:r>
            <a:br>
              <a:rPr lang="ru-RU" sz="1300" b="1" dirty="0" smtClean="0"/>
            </a:br>
            <a:r>
              <a:rPr lang="ru-RU" sz="1300" b="1" dirty="0" smtClean="0"/>
              <a:t>⠀</a:t>
            </a:r>
            <a:r>
              <a:rPr lang="ru-RU" sz="1300" dirty="0" smtClean="0"/>
              <a:t/>
            </a:r>
            <a:br>
              <a:rPr lang="ru-RU" sz="1300" dirty="0" smtClean="0"/>
            </a:br>
            <a:r>
              <a:rPr lang="ru-RU" sz="1400" dirty="0" smtClean="0"/>
              <a:t>⠀</a:t>
            </a:r>
          </a:p>
          <a:p>
            <a:r>
              <a:rPr lang="ru-RU" sz="1300" b="1" dirty="0" smtClean="0"/>
              <a:t> </a:t>
            </a:r>
            <a:r>
              <a:rPr lang="ru-RU" sz="1300" dirty="0"/>
              <a:t>⠀</a:t>
            </a:r>
          </a:p>
          <a:p>
            <a:endParaRPr lang="ru-RU" sz="1300" dirty="0" smtClean="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08753748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BEBA8EAE-BF5A-486C-A8C5-ECC9F3942E4B}">
                <a14:imgProps xmlns:a14="http://schemas.microsoft.com/office/drawing/2010/main">
                  <a14:imgLayer r:embed="rId3">
                    <a14:imgEffect>
                      <a14:artisticGlowDiffused/>
                    </a14:imgEffect>
                  </a14:imgLayer>
                </a14:imgProps>
              </a:ext>
              <a:ext uri="{28A0092B-C50C-407E-A947-70E740481C1C}">
                <a14:useLocalDpi xmlns:a14="http://schemas.microsoft.com/office/drawing/2010/main" val="0"/>
              </a:ext>
            </a:extLst>
          </a:blip>
          <a:stretch>
            <a:fillRect/>
          </a:stretch>
        </p:blipFill>
        <p:spPr>
          <a:xfrm rot="16200000">
            <a:off x="3731713" y="-1602287"/>
            <a:ext cx="6773033" cy="10147540"/>
          </a:xfrm>
          <a:prstGeom prst="rect">
            <a:avLst/>
          </a:prstGeom>
        </p:spPr>
      </p:pic>
      <p:sp>
        <p:nvSpPr>
          <p:cNvPr id="3" name="TextBox 2"/>
          <p:cNvSpPr txBox="1"/>
          <p:nvPr/>
        </p:nvSpPr>
        <p:spPr>
          <a:xfrm>
            <a:off x="8160589" y="214363"/>
            <a:ext cx="4623758" cy="553998"/>
          </a:xfrm>
          <a:prstGeom prst="rect">
            <a:avLst/>
          </a:prstGeom>
          <a:noFill/>
        </p:spPr>
        <p:txBody>
          <a:bodyPr wrap="square" rtlCol="0">
            <a:spAutoFit/>
          </a:bodyPr>
          <a:lstStyle/>
          <a:p>
            <a:r>
              <a:rPr lang="ru-RU" sz="3000" b="1" smtClean="0">
                <a:effectLst>
                  <a:outerShdw blurRad="38100" dist="38100" dir="2700000" algn="tl">
                    <a:srgbClr val="000000">
                      <a:alpha val="43137"/>
                    </a:srgbClr>
                  </a:outerShdw>
                </a:effectLst>
              </a:rPr>
              <a:t>Луна в знаках Зодиака</a:t>
            </a:r>
            <a:endParaRPr lang="ru-RU" sz="3000" b="1" dirty="0">
              <a:effectLst>
                <a:outerShdw blurRad="38100" dist="38100" dir="2700000" algn="tl">
                  <a:srgbClr val="000000">
                    <a:alpha val="43137"/>
                  </a:srgbClr>
                </a:outerShdw>
              </a:effectLst>
            </a:endParaRPr>
          </a:p>
        </p:txBody>
      </p:sp>
      <p:sp>
        <p:nvSpPr>
          <p:cNvPr id="6" name="TextBox 5"/>
          <p:cNvSpPr txBox="1"/>
          <p:nvPr/>
        </p:nvSpPr>
        <p:spPr>
          <a:xfrm>
            <a:off x="505268" y="232226"/>
            <a:ext cx="5973170" cy="7355860"/>
          </a:xfrm>
          <a:prstGeom prst="rect">
            <a:avLst/>
          </a:prstGeom>
          <a:noFill/>
        </p:spPr>
        <p:txBody>
          <a:bodyPr wrap="square" rtlCol="0">
            <a:spAutoFit/>
          </a:bodyPr>
          <a:lstStyle/>
          <a:p>
            <a:r>
              <a:rPr lang="ru-RU" sz="2300" b="1" smtClean="0">
                <a:effectLst>
                  <a:outerShdw blurRad="38100" dist="38100" dir="2700000" algn="tl">
                    <a:srgbClr val="000000">
                      <a:alpha val="43137"/>
                    </a:srgbClr>
                  </a:outerShdw>
                </a:effectLst>
              </a:rPr>
              <a:t>Луна в Скорпионе - </a:t>
            </a:r>
            <a:r>
              <a:rPr lang="ru-RU" sz="1200" smtClean="0"/>
              <a:t>Ребенок воспринимает </a:t>
            </a:r>
            <a:r>
              <a:rPr lang="ru-RU" sz="1200"/>
              <a:t>мир настороженно, где ему необходимо всегда держать оборону. Когда малыш родился, то вероятно ему не хватило той заботы, которая была ему так необходима на тот момент, для внутреннего покоя и умиротворения. Скорее всего, на это повлияло настроение и состояние мамы в период беременности. Возможно, что в жизни произошли изменения в какой-то сфере, и что в дальнейшем способствовало личностным и внутренним трансформациям. А может просто этот период времени, сам по себе, был очень беспокойным и эмоционально сложным. ⠀</a:t>
            </a:r>
            <a:br>
              <a:rPr lang="ru-RU" sz="1200"/>
            </a:br>
            <a:r>
              <a:rPr lang="ru-RU" sz="1200" smtClean="0"/>
              <a:t>Мама </a:t>
            </a:r>
            <a:r>
              <a:rPr lang="ru-RU" sz="1200"/>
              <a:t>для ребенка — это очень сильная и волевая женщина, которая умеет бороться со сложностями и которая преодолеет любые препятствия, трудности и преграды на своем пути.</a:t>
            </a:r>
            <a:br>
              <a:rPr lang="ru-RU" sz="1200"/>
            </a:br>
            <a:r>
              <a:rPr lang="ru-RU" sz="1200"/>
              <a:t>⠀</a:t>
            </a:r>
            <a:br>
              <a:rPr lang="ru-RU" sz="1200"/>
            </a:br>
            <a:r>
              <a:rPr lang="ru-RU" sz="1200"/>
              <a:t>В гармоничном проявлении, у ребенка с мамой сильная эмоциональная связь. Это мама, которая максимально будет оберегать ребенка от любых сложностей и кризисных ситуаций. Это мама, которая проявляет заботу и опекает своего ребенка. Это мама, которой можно доверить свои самые сокровенные тайны и положиться в любой сложной ситуации.⠀</a:t>
            </a:r>
            <a:br>
              <a:rPr lang="ru-RU" sz="1200"/>
            </a:br>
            <a:r>
              <a:rPr lang="ru-RU" sz="1200" smtClean="0"/>
              <a:t>В </a:t>
            </a:r>
            <a:r>
              <a:rPr lang="ru-RU" sz="1200"/>
              <a:t>негармоничном проявлении, могут быть очень зависимые отношения с обеих сторон. Ребенок может воспринимать маму как очень сложную, давящую, истеричную и манипулирующую личность. Ребенка даже просто может напрягать контроль мамы, и ему может казаться, что мама излишне опекает и оберегает его. ⠀</a:t>
            </a:r>
            <a:br>
              <a:rPr lang="ru-RU" sz="1200"/>
            </a:br>
            <a:r>
              <a:rPr lang="ru-RU" sz="1200" smtClean="0"/>
              <a:t>При </a:t>
            </a:r>
            <a:r>
              <a:rPr lang="ru-RU" sz="1200"/>
              <a:t>этом, он может сам неосознанно провоцировать маму и прощупывать те грани дозволенного, где можно, а где нельзя, чтобы понять, где же заканчивается та безграничная материнская любовь. Маме важно никогда не ставить под сомнение свое отношение к ребенку, и любить его не «за что-то», а «вопреки всему», при этом четко давая понять, где заканчиваются границы дозволенного.</a:t>
            </a:r>
            <a:br>
              <a:rPr lang="ru-RU" sz="1200"/>
            </a:br>
            <a:r>
              <a:rPr lang="ru-RU" sz="1200"/>
              <a:t/>
            </a:r>
            <a:br>
              <a:rPr lang="ru-RU" sz="1200"/>
            </a:br>
            <a:r>
              <a:rPr lang="ru-RU" sz="1200" b="1"/>
              <a:t>Для ребенка жизненно необходимо чувствовать искреннюю любовь и заботу мамы. Если есть другие дети, то желательно показывать своим отношением, что он самый любимый, самый лучший и неповторимый, так как ребенок может очень ревностно и с тревогой относиться к маме и перетягивать ее внимание на себя. Ни в коем случае не давите на ребенка, и учите его вовремя отпускать обиду, при этом не зацикливаясь на негативных моментах жизни. ⠀</a:t>
            </a:r>
            <a:r>
              <a:rPr lang="ru-RU" sz="1300" b="1"/>
              <a:t/>
            </a:r>
            <a:br>
              <a:rPr lang="ru-RU" sz="1300" b="1"/>
            </a:br>
            <a:r>
              <a:rPr lang="ru-RU" sz="1300" b="1"/>
              <a:t>⠀</a:t>
            </a:r>
            <a:r>
              <a:rPr lang="ru-RU" sz="1300"/>
              <a:t/>
            </a:r>
            <a:br>
              <a:rPr lang="ru-RU" sz="1300"/>
            </a:br>
            <a:r>
              <a:rPr lang="ru-RU" sz="1400" smtClean="0"/>
              <a:t>⠀</a:t>
            </a:r>
            <a:endParaRPr lang="ru-RU" sz="1400"/>
          </a:p>
          <a:p>
            <a:r>
              <a:rPr lang="ru-RU" sz="1300" b="1" smtClean="0"/>
              <a:t> </a:t>
            </a:r>
            <a:r>
              <a:rPr lang="ru-RU" sz="1300"/>
              <a:t>⠀</a:t>
            </a:r>
          </a:p>
          <a:p>
            <a:endParaRPr lang="ru-RU" sz="1300" dirty="0" smtClean="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7654993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BEBA8EAE-BF5A-486C-A8C5-ECC9F3942E4B}">
                <a14:imgProps xmlns:a14="http://schemas.microsoft.com/office/drawing/2010/main">
                  <a14:imgLayer r:embed="rId3">
                    <a14:imgEffect>
                      <a14:artisticGlowDiffused/>
                    </a14:imgEffect>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rot="16200000">
            <a:off x="3731713" y="-1602287"/>
            <a:ext cx="6773033" cy="10147540"/>
          </a:xfrm>
          <a:prstGeom prst="rect">
            <a:avLst/>
          </a:prstGeom>
        </p:spPr>
      </p:pic>
      <p:sp>
        <p:nvSpPr>
          <p:cNvPr id="3" name="TextBox 2"/>
          <p:cNvSpPr txBox="1"/>
          <p:nvPr/>
        </p:nvSpPr>
        <p:spPr>
          <a:xfrm>
            <a:off x="8160589" y="214363"/>
            <a:ext cx="4623758" cy="553998"/>
          </a:xfrm>
          <a:prstGeom prst="rect">
            <a:avLst/>
          </a:prstGeom>
          <a:noFill/>
        </p:spPr>
        <p:txBody>
          <a:bodyPr wrap="square" rtlCol="0">
            <a:spAutoFit/>
          </a:bodyPr>
          <a:lstStyle/>
          <a:p>
            <a:r>
              <a:rPr lang="ru-RU" sz="3000" b="1" smtClean="0">
                <a:effectLst>
                  <a:outerShdw blurRad="38100" dist="38100" dir="2700000" algn="tl">
                    <a:srgbClr val="000000">
                      <a:alpha val="43137"/>
                    </a:srgbClr>
                  </a:outerShdw>
                </a:effectLst>
              </a:rPr>
              <a:t>Эмоции</a:t>
            </a:r>
            <a:endParaRPr lang="ru-RU" sz="3000" b="1" dirty="0">
              <a:effectLst>
                <a:outerShdw blurRad="38100" dist="38100" dir="2700000" algn="tl">
                  <a:srgbClr val="000000">
                    <a:alpha val="43137"/>
                  </a:srgbClr>
                </a:outerShdw>
              </a:effectLst>
            </a:endParaRPr>
          </a:p>
        </p:txBody>
      </p:sp>
      <p:sp>
        <p:nvSpPr>
          <p:cNvPr id="6" name="TextBox 5"/>
          <p:cNvSpPr txBox="1"/>
          <p:nvPr/>
        </p:nvSpPr>
        <p:spPr>
          <a:xfrm>
            <a:off x="473638" y="599517"/>
            <a:ext cx="11718362" cy="7001917"/>
          </a:xfrm>
          <a:prstGeom prst="rect">
            <a:avLst/>
          </a:prstGeom>
          <a:noFill/>
        </p:spPr>
        <p:txBody>
          <a:bodyPr wrap="square" rtlCol="0">
            <a:spAutoFit/>
          </a:bodyPr>
          <a:lstStyle/>
          <a:p>
            <a:r>
              <a:rPr lang="ru-RU" sz="2300" b="1" dirty="0" smtClean="0">
                <a:effectLst>
                  <a:outerShdw blurRad="38100" dist="38100" dir="2700000" algn="tl">
                    <a:srgbClr val="000000">
                      <a:alpha val="43137"/>
                    </a:srgbClr>
                  </a:outerShdw>
                </a:effectLst>
              </a:rPr>
              <a:t>Луна в Скорпионе -</a:t>
            </a:r>
            <a:r>
              <a:rPr lang="ru-RU" sz="1200" dirty="0" smtClean="0"/>
              <a:t> </a:t>
            </a:r>
            <a:r>
              <a:rPr lang="ru-RU" sz="1200" dirty="0"/>
              <a:t>Луна в Скорпионе указывает на характер сильный и эмоциональный. Рожденные под этим сочетанием сверхчувствительны, хотя это, как правило, и незаметно для постороннего взгляда. В знаке Скорпиона Луна в падении, поэтому этим детям трудно свободно выражать свои чувства. Они прячут переживания глубоко внутри. Им нужно научиться отдавать себе отчет в собственных эмоциях, смотреть объективно на свои чувства и научиться выражать их словами. Объясните ребенку, что, пряча свои переживания, не давая им вырваться наружу, они в конечном счете вредят и себе, и тем, кого любят. Ведь рано или поздно плотина прорвется, и так долго сдерживаемые чувства вырвутся наружу. Да и кроме того, скрытые переживания могут проявиться в виде соматических заболеваний.</a:t>
            </a:r>
            <a:br>
              <a:rPr lang="ru-RU" sz="1200" dirty="0"/>
            </a:br>
            <a:r>
              <a:rPr lang="ru-RU" sz="1200" dirty="0"/>
              <a:t/>
            </a:r>
            <a:br>
              <a:rPr lang="ru-RU" sz="1200" dirty="0"/>
            </a:br>
            <a:r>
              <a:rPr lang="ru-RU" sz="1200" dirty="0"/>
              <a:t>Такие дети ни в чем не знают середины - все или ничего. Если они счастливы, то счастье просто переполняет их, если они печальны, то печали нет границ. Все чувства обострены до предела. Они не любят менять свою точку зрения: если уж вобьют себе что-нибудь в голову, то убедить их в противоположном очень трудно. Если вы все же хотите попытаться, стоит выверить все факты и подойти к проблеме без предубеждения. Так как рожденные под Луной в Скорпионе обладают способностью видеть суть людей и событий, в конце концов может оказаться, что правы именно они.</a:t>
            </a:r>
            <a:br>
              <a:rPr lang="ru-RU" sz="1200" dirty="0"/>
            </a:br>
            <a:r>
              <a:rPr lang="ru-RU" sz="1200" dirty="0"/>
              <a:t/>
            </a:r>
            <a:br>
              <a:rPr lang="ru-RU" sz="1200" dirty="0"/>
            </a:br>
            <a:r>
              <a:rPr lang="ru-RU" sz="1200" dirty="0"/>
              <a:t>Дети с этим знаком обладают чрезвычайно развитой интуицией, и впоследствии из них могут выйти незаурядные ученые или, например, знаменитые детективы. Сам процесс исследования доставляет им удовольствие, будь то изучение людей, природы или Вселенной. Они любознательны до чрезвычайности и хотят знать все и обо всем. Такие дети часто становятся психиатрами.</a:t>
            </a:r>
            <a:br>
              <a:rPr lang="ru-RU" sz="1200" dirty="0"/>
            </a:br>
            <a:r>
              <a:rPr lang="ru-RU" sz="1200" dirty="0"/>
              <a:t/>
            </a:r>
            <a:br>
              <a:rPr lang="ru-RU" sz="1200" dirty="0"/>
            </a:br>
            <a:r>
              <a:rPr lang="ru-RU" sz="1200" dirty="0"/>
              <a:t>Нравится вам это или нет, но дети с Луной в Скорпионе лучше всего учатся на собственном горьком опыте. Они энергичны, самоуверенны и, по всей вероятности, хотят испытать (и должны испытать) больше, чем другие. Для них важно научиться понимать свои сложные и запутанные чувства и не слишком зацикливаться на своих переживаниях. Научите ребенка не так серьезно относиться к жизни. И еще научите (лучше всего на собственном опыте) смеяться над своими неудачами. Через смех их эмоции и внутреннее напряжение будут выходить наружу, и это лучший способ.</a:t>
            </a:r>
            <a:br>
              <a:rPr lang="ru-RU" sz="1200" dirty="0"/>
            </a:br>
            <a:r>
              <a:rPr lang="ru-RU" sz="1200" dirty="0"/>
              <a:t/>
            </a:r>
            <a:br>
              <a:rPr lang="ru-RU" sz="1200" dirty="0"/>
            </a:br>
            <a:r>
              <a:rPr lang="ru-RU" sz="1200" dirty="0"/>
              <a:t>Дети с Луной в Скорпионе склонны к крайностям во всем, так что приучите их к дисциплине, дабы они не потворствовали своим слабостям: это могут быть и чрезмерные эмоции, и излишества в пище, и, позднее, злоупотребление алкоголем. Такой малыш склонен смотреть на людей, которых любит, как на свою собственность, и очень ревнив. В детстве это проявляется по отношению к матери: он будет постоянно требовать от нее проявлений любви, будет стремиться приковать к себе все ее внимание и не оставит в ее жизни места ни для кого другого.</a:t>
            </a:r>
            <a:br>
              <a:rPr lang="ru-RU" sz="1200" dirty="0"/>
            </a:br>
            <a:r>
              <a:rPr lang="ru-RU" sz="1200" dirty="0"/>
              <a:t/>
            </a:r>
            <a:br>
              <a:rPr lang="ru-RU" sz="1200" dirty="0"/>
            </a:br>
            <a:r>
              <a:rPr lang="ru-RU" sz="1200" dirty="0"/>
              <a:t>Такие дети быстро располагают к себе людей, но, с другой стороны, они хотят доминировать во всех взаимоотношениях. Объясните ребенку, что, претендуя на слишком многое и возлагая на других непомерные надежды, он попросту проявляет свой эгоизм. Ведь если кто-то другой будет требовать от него аналогичного, он этого не потерпит. Дети с таким положением Луны имеют поразительную способность смотреть в корень вещей и событий, они интуитивно чувствуют правду, поэтому в общении с ними лучше всего избегать всякого рода маленьких хитростей. Хотя сами они явно имеют к этому склонность и вполне могут заставить окружающих плясать под свою дудочку. Очень важно научить такого ребенка действовать открыто и справедливо. Объясните ему, что раз он хочет, чтобы окружающие уважали его, то и сам он должен уважать окружающих. Это вполне справедливо. Помогите ему осознать, что потребность управлять людьми не поможет сохранить друзей и любимых.</a:t>
            </a:r>
            <a:br>
              <a:rPr lang="ru-RU" sz="1200" dirty="0"/>
            </a:br>
            <a:r>
              <a:rPr lang="ru-RU" sz="1300" b="1" dirty="0" smtClean="0"/>
              <a:t/>
            </a:r>
            <a:br>
              <a:rPr lang="ru-RU" sz="1300" b="1" dirty="0" smtClean="0"/>
            </a:br>
            <a:r>
              <a:rPr lang="ru-RU" sz="1300" b="1" dirty="0" smtClean="0"/>
              <a:t>⠀</a:t>
            </a:r>
            <a:r>
              <a:rPr lang="ru-RU" sz="1300" dirty="0" smtClean="0"/>
              <a:t/>
            </a:r>
            <a:br>
              <a:rPr lang="ru-RU" sz="1300" dirty="0" smtClean="0"/>
            </a:br>
            <a:r>
              <a:rPr lang="ru-RU" sz="1400" dirty="0" smtClean="0"/>
              <a:t>⠀</a:t>
            </a:r>
          </a:p>
          <a:p>
            <a:r>
              <a:rPr lang="ru-RU" sz="1300" b="1" dirty="0" smtClean="0"/>
              <a:t> </a:t>
            </a:r>
            <a:r>
              <a:rPr lang="ru-RU" sz="1300" dirty="0"/>
              <a:t>⠀</a:t>
            </a:r>
          </a:p>
          <a:p>
            <a:endParaRPr lang="ru-RU" sz="1300" dirty="0" smtClean="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09849261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BEBA8EAE-BF5A-486C-A8C5-ECC9F3942E4B}">
                <a14:imgProps xmlns:a14="http://schemas.microsoft.com/office/drawing/2010/main">
                  <a14:imgLayer r:embed="rId3">
                    <a14:imgEffect>
                      <a14:artisticGlowDiffused/>
                    </a14:imgEffect>
                  </a14:imgLayer>
                </a14:imgProps>
              </a:ext>
              <a:ext uri="{28A0092B-C50C-407E-A947-70E740481C1C}">
                <a14:useLocalDpi xmlns:a14="http://schemas.microsoft.com/office/drawing/2010/main" val="0"/>
              </a:ext>
            </a:extLst>
          </a:blip>
          <a:stretch>
            <a:fillRect/>
          </a:stretch>
        </p:blipFill>
        <p:spPr>
          <a:xfrm rot="16200000">
            <a:off x="3731713" y="-1602287"/>
            <a:ext cx="6773033" cy="10147540"/>
          </a:xfrm>
          <a:prstGeom prst="rect">
            <a:avLst/>
          </a:prstGeom>
        </p:spPr>
      </p:pic>
      <p:sp>
        <p:nvSpPr>
          <p:cNvPr id="3" name="TextBox 2"/>
          <p:cNvSpPr txBox="1"/>
          <p:nvPr/>
        </p:nvSpPr>
        <p:spPr>
          <a:xfrm>
            <a:off x="8160589" y="214363"/>
            <a:ext cx="4623758" cy="553998"/>
          </a:xfrm>
          <a:prstGeom prst="rect">
            <a:avLst/>
          </a:prstGeom>
          <a:noFill/>
        </p:spPr>
        <p:txBody>
          <a:bodyPr wrap="square" rtlCol="0">
            <a:spAutoFit/>
          </a:bodyPr>
          <a:lstStyle/>
          <a:p>
            <a:r>
              <a:rPr lang="ru-RU" sz="3000" b="1" smtClean="0">
                <a:effectLst>
                  <a:outerShdw blurRad="38100" dist="38100" dir="2700000" algn="tl">
                    <a:srgbClr val="000000">
                      <a:alpha val="43137"/>
                    </a:srgbClr>
                  </a:outerShdw>
                </a:effectLst>
              </a:rPr>
              <a:t>Луна в знаках Зодиака</a:t>
            </a:r>
            <a:endParaRPr lang="ru-RU" sz="3000" b="1" dirty="0">
              <a:effectLst>
                <a:outerShdw blurRad="38100" dist="38100" dir="2700000" algn="tl">
                  <a:srgbClr val="000000">
                    <a:alpha val="43137"/>
                  </a:srgbClr>
                </a:outerShdw>
              </a:effectLst>
            </a:endParaRPr>
          </a:p>
        </p:txBody>
      </p:sp>
      <p:sp>
        <p:nvSpPr>
          <p:cNvPr id="6" name="TextBox 5"/>
          <p:cNvSpPr txBox="1"/>
          <p:nvPr/>
        </p:nvSpPr>
        <p:spPr>
          <a:xfrm>
            <a:off x="513894" y="768361"/>
            <a:ext cx="5602235" cy="5847755"/>
          </a:xfrm>
          <a:prstGeom prst="rect">
            <a:avLst/>
          </a:prstGeom>
          <a:noFill/>
        </p:spPr>
        <p:txBody>
          <a:bodyPr wrap="square" rtlCol="0">
            <a:spAutoFit/>
          </a:bodyPr>
          <a:lstStyle/>
          <a:p>
            <a:r>
              <a:rPr lang="ru-RU" sz="2300" b="1" smtClean="0">
                <a:effectLst>
                  <a:outerShdw blurRad="38100" dist="38100" dir="2700000" algn="tl">
                    <a:srgbClr val="000000">
                      <a:alpha val="43137"/>
                    </a:srgbClr>
                  </a:outerShdw>
                </a:effectLst>
              </a:rPr>
              <a:t>Луна в Рыбах - </a:t>
            </a:r>
            <a:r>
              <a:rPr lang="ru-RU" sz="1300"/>
              <a:t>Мир для ребенка с Луной в Рыбах – это мир иллюзий, это то место где можно мечтать и фантазировать. Во время беременности мама наверняка была чувствительной, эмоциональной, жалостливой, возможно плаксивой. Профессиональная деятельность мамы, как вариант, была связана с творчеством, с психологией или с медициной. Возможно, она много помогала различным приютам, или просто подкармливала бездомных животных.</a:t>
            </a:r>
            <a:br>
              <a:rPr lang="ru-RU" sz="1300"/>
            </a:br>
            <a:r>
              <a:rPr lang="ru-RU" sz="1300"/>
              <a:t/>
            </a:r>
            <a:br>
              <a:rPr lang="ru-RU" sz="1300"/>
            </a:br>
            <a:r>
              <a:rPr lang="ru-RU" sz="1300"/>
              <a:t>Ребенок видит в маме, при хороших показателях в карте, образ заботливой, доброй, чувствительной, ранимой, нежной, ласковой и великодушной женщины. Отношения будут основаны на эмоциях и безусловной любви. Мама всегда в нужный момент пожалеет и посочувствует своему ребёнка и возможно в острый момент, даже поплачет с ним. Прививает моральные ценности своему ребенку, учит доброте, любви и милосердию.</a:t>
            </a:r>
            <a:br>
              <a:rPr lang="ru-RU" sz="1300"/>
            </a:br>
            <a:r>
              <a:rPr lang="ru-RU" sz="1300"/>
              <a:t/>
            </a:r>
            <a:br>
              <a:rPr lang="ru-RU" sz="1300"/>
            </a:br>
            <a:r>
              <a:rPr lang="ru-RU" sz="1300"/>
              <a:t>В негативном варианте маме может не хватать порядка, организованности. Ребенок может видеть в маме безответственного, зависимого, слабого и безвольного человека. Эта мама, которая добивается своего лишь с помощью манипуляций и жалости.</a:t>
            </a:r>
            <a:br>
              <a:rPr lang="ru-RU" sz="1300"/>
            </a:br>
            <a:r>
              <a:rPr lang="ru-RU" sz="1300"/>
              <a:t/>
            </a:r>
            <a:br>
              <a:rPr lang="ru-RU" sz="1300"/>
            </a:br>
            <a:r>
              <a:rPr lang="ru-RU" sz="1300"/>
              <a:t>Ребенку важно, чтобы мама была с ним на одной волне, он должен это чувствовать и ощущать. Для него важны тактильные прикосновения от мамы: объятия, поцелуи, поглаживания. </a:t>
            </a:r>
            <a:r>
              <a:rPr lang="ru-RU" sz="1300" b="1"/>
              <a:t>Маме важно относиться к любым эмоциям, страхам и чувствам ребенка с пониманием. Будьте с ним рядом в сложные моменты его жизни и поддерживайте его. У ребенка с такой луной может быть очень много страхов и если вы его оттолкнете, то он может закрыться от вас эмоционально и уйти в различные зависимости</a:t>
            </a:r>
            <a:r>
              <a:rPr lang="ru-RU" sz="1300" b="1" smtClean="0"/>
              <a:t>.</a:t>
            </a:r>
            <a:endParaRPr lang="ru-RU" sz="1300" b="1" dirty="0" smtClean="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17173506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BEBA8EAE-BF5A-486C-A8C5-ECC9F3942E4B}">
                <a14:imgProps xmlns:a14="http://schemas.microsoft.com/office/drawing/2010/main">
                  <a14:imgLayer r:embed="rId3">
                    <a14:imgEffect>
                      <a14:artisticGlowDiffused/>
                    </a14:imgEffect>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rot="16200000">
            <a:off x="3731713" y="-1602287"/>
            <a:ext cx="6773033" cy="10147540"/>
          </a:xfrm>
          <a:prstGeom prst="rect">
            <a:avLst/>
          </a:prstGeom>
        </p:spPr>
      </p:pic>
      <p:sp>
        <p:nvSpPr>
          <p:cNvPr id="3" name="TextBox 2"/>
          <p:cNvSpPr txBox="1"/>
          <p:nvPr/>
        </p:nvSpPr>
        <p:spPr>
          <a:xfrm>
            <a:off x="8160589" y="214363"/>
            <a:ext cx="4623758" cy="553998"/>
          </a:xfrm>
          <a:prstGeom prst="rect">
            <a:avLst/>
          </a:prstGeom>
          <a:noFill/>
        </p:spPr>
        <p:txBody>
          <a:bodyPr wrap="square" rtlCol="0">
            <a:spAutoFit/>
          </a:bodyPr>
          <a:lstStyle/>
          <a:p>
            <a:r>
              <a:rPr lang="ru-RU" sz="3000" b="1" smtClean="0">
                <a:effectLst>
                  <a:outerShdw blurRad="38100" dist="38100" dir="2700000" algn="tl">
                    <a:srgbClr val="000000">
                      <a:alpha val="43137"/>
                    </a:srgbClr>
                  </a:outerShdw>
                </a:effectLst>
              </a:rPr>
              <a:t>Эмоции</a:t>
            </a:r>
            <a:endParaRPr lang="ru-RU" sz="3000" b="1" dirty="0">
              <a:effectLst>
                <a:outerShdw blurRad="38100" dist="38100" dir="2700000" algn="tl">
                  <a:srgbClr val="000000">
                    <a:alpha val="43137"/>
                  </a:srgbClr>
                </a:outerShdw>
              </a:effectLst>
            </a:endParaRPr>
          </a:p>
        </p:txBody>
      </p:sp>
      <p:sp>
        <p:nvSpPr>
          <p:cNvPr id="6" name="TextBox 5"/>
          <p:cNvSpPr txBox="1"/>
          <p:nvPr/>
        </p:nvSpPr>
        <p:spPr>
          <a:xfrm>
            <a:off x="473638" y="599517"/>
            <a:ext cx="11718362" cy="7001917"/>
          </a:xfrm>
          <a:prstGeom prst="rect">
            <a:avLst/>
          </a:prstGeom>
          <a:noFill/>
        </p:spPr>
        <p:txBody>
          <a:bodyPr wrap="square" rtlCol="0">
            <a:spAutoFit/>
          </a:bodyPr>
          <a:lstStyle/>
          <a:p>
            <a:r>
              <a:rPr lang="ru-RU" sz="2300" b="1" dirty="0" smtClean="0">
                <a:effectLst>
                  <a:outerShdw blurRad="38100" dist="38100" dir="2700000" algn="tl">
                    <a:srgbClr val="000000">
                      <a:alpha val="43137"/>
                    </a:srgbClr>
                  </a:outerShdw>
                </a:effectLst>
              </a:rPr>
              <a:t>Луна в Рыбах -</a:t>
            </a:r>
            <a:r>
              <a:rPr lang="ru-RU" sz="1200" dirty="0" smtClean="0"/>
              <a:t> </a:t>
            </a:r>
            <a:r>
              <a:rPr lang="ru-RU" sz="1200" dirty="0"/>
              <a:t>Луна в Рыбах, пожалуй, одно из наиболее "эмоциональных" местоположений этого светила. У таких детей жизнью управляют чувства, что иногда может привести к трагическим последствиям. Поскольку они чрезвычайно восприимчивы и все окружающее оказывает на них свое влияние, они склонны принимать все близко к сердцу. Они часто плачут. Не стоит порицать их за это (и мальчиков тоже!). Пожалуй, главное, чему нужно научить таких детей (что для них особенно важно), - быть реалистами и объективно относиться к окружающему миру.</a:t>
            </a:r>
            <a:br>
              <a:rPr lang="ru-RU" sz="1200" dirty="0"/>
            </a:br>
            <a:r>
              <a:rPr lang="ru-RU" sz="1200" dirty="0"/>
              <a:t/>
            </a:r>
            <a:br>
              <a:rPr lang="ru-RU" sz="1200" dirty="0"/>
            </a:br>
            <a:r>
              <a:rPr lang="ru-RU" sz="1200" dirty="0"/>
              <a:t>Дети, чья Луна в момент рождения находилась в знаке Рыб, склонны чувствовать себя непонятыми, жалеть самих себя и слишком драматично смотреть на собственную жизнь и на жизнь окружающих. Постарайтесь научить их быть менее уязвимыми и не воспринимать абсолютно все на свой счет. Это пойдет им на пользу, особенно когда они станут взрослыми.</a:t>
            </a:r>
            <a:br>
              <a:rPr lang="ru-RU" sz="1200" dirty="0"/>
            </a:br>
            <a:r>
              <a:rPr lang="ru-RU" sz="1200" dirty="0"/>
              <a:t/>
            </a:r>
            <a:br>
              <a:rPr lang="ru-RU" sz="1200" dirty="0"/>
            </a:br>
            <a:r>
              <a:rPr lang="ru-RU" sz="1200" dirty="0"/>
              <a:t>Дети с Луной в Рыбах часто живут в мире своих фантазий. Это для них легче и естественней, чем жить реальной жизнью. Они склонны идти по пути наименьшего сопротивления Не стоит потворствовать этому. Научите ребенка бороться. Объясните, что нельзя идти на поводу у своего настроения, которое тем более так быстро меняется. Иначе в будущем ему придется туго.</a:t>
            </a:r>
            <a:br>
              <a:rPr lang="ru-RU" sz="1200" dirty="0"/>
            </a:br>
            <a:r>
              <a:rPr lang="ru-RU" sz="1200" dirty="0"/>
              <a:t/>
            </a:r>
            <a:br>
              <a:rPr lang="ru-RU" sz="1200" dirty="0"/>
            </a:br>
            <a:r>
              <a:rPr lang="ru-RU" sz="1200" dirty="0"/>
              <a:t>В жизни этих детей эмоции играют важную роль. Они обладают огромным творческим потенциалом и необычайно живым воображением. Это - одна из причин, почему они так любят музыку, поэзию, театр, да и все то, где может раскрыться их творческая натура.</a:t>
            </a:r>
            <a:br>
              <a:rPr lang="ru-RU" sz="1200" dirty="0"/>
            </a:br>
            <a:r>
              <a:rPr lang="ru-RU" sz="1200" dirty="0"/>
              <a:t/>
            </a:r>
            <a:br>
              <a:rPr lang="ru-RU" sz="1200" dirty="0"/>
            </a:br>
            <a:r>
              <a:rPr lang="ru-RU" sz="1200" dirty="0"/>
              <a:t>Еще одна отличительная черта детей с Луной в Рыбах - потребность заботиться об окружающих, особенно о больных. Единственное, им надо быть осторожными и не поддаваться влиянию чужого биополя, особенно в случае психических или тяжелых соматических заболеваний. Такие дети всегда будут находить общий язык с животными, они способны чувствовать любые живые существа. Безусловно, это дар Божий, но такая чувствительность может стать и врагом.</a:t>
            </a:r>
            <a:br>
              <a:rPr lang="ru-RU" sz="1200" dirty="0"/>
            </a:br>
            <a:r>
              <a:rPr lang="ru-RU" sz="1200" dirty="0"/>
              <a:t/>
            </a:r>
            <a:br>
              <a:rPr lang="ru-RU" sz="1200" dirty="0"/>
            </a:br>
            <a:r>
              <a:rPr lang="ru-RU" sz="1200" dirty="0"/>
              <a:t>Объясните ребенку, что его идеалы, эмоции и установки могут быть более устойчивы. Эти дети склонны плыть по течению, идти по линии наименьшего сопротивления. Им с детства нужно быть более уверенными в себе и своих силах. Иначе мучительные сомнения и постоянные депрессии станут их спутниками на всю жизнь. Или еще хуже - они потеряют свою неповторимую индивидуальность, просто растворятся в окружающих. Научите малыша не потакать своим слабостям и не захлебываться в своих чувствах.</a:t>
            </a:r>
            <a:br>
              <a:rPr lang="ru-RU" sz="1200" dirty="0"/>
            </a:br>
            <a:r>
              <a:rPr lang="ru-RU" sz="1200" dirty="0"/>
              <a:t/>
            </a:r>
            <a:br>
              <a:rPr lang="ru-RU" sz="1200" dirty="0"/>
            </a:br>
            <a:r>
              <a:rPr lang="ru-RU" sz="1200" dirty="0"/>
              <a:t>Дети с Луной в Рыбах будут чувствовать себя счастливыми, если вокруг них царит мир, спокойствие, доброжелательные отношения. Любые негативные эмоции, такие, как гнев, ссоры и склоки, воспринимаются этими детьми очень болезненно. Негромкая приятная музыка и покой помогут восстановить им утраченные силы и душевное равновесие.</a:t>
            </a:r>
            <a:br>
              <a:rPr lang="ru-RU" sz="1200" dirty="0"/>
            </a:br>
            <a:r>
              <a:rPr lang="ru-RU" sz="1200" dirty="0"/>
              <a:t/>
            </a:r>
            <a:br>
              <a:rPr lang="ru-RU" sz="1200" dirty="0"/>
            </a:br>
            <a:r>
              <a:rPr lang="ru-RU" sz="1200" dirty="0"/>
              <a:t>Попробуйте попросить ребенка рассказать вам свои грезы. Вполне возможно, он обладает способностью медиума, и в его мечтах можно будет найти и нечто пророческое. И последнее, хотя, может быть, и самое важное, научите ребенка каждое утро повторять: "У меня сегодня не будет никаких дурных переживаний! Я не подпущу их к себе, пусть они уходят прочь!"</a:t>
            </a:r>
            <a:br>
              <a:rPr lang="ru-RU" sz="1200" dirty="0"/>
            </a:br>
            <a:r>
              <a:rPr lang="ru-RU" sz="1300" b="1" dirty="0" smtClean="0"/>
              <a:t/>
            </a:r>
            <a:br>
              <a:rPr lang="ru-RU" sz="1300" b="1" dirty="0" smtClean="0"/>
            </a:br>
            <a:r>
              <a:rPr lang="ru-RU" sz="1300" b="1" dirty="0" smtClean="0"/>
              <a:t>⠀</a:t>
            </a:r>
            <a:r>
              <a:rPr lang="ru-RU" sz="1300" dirty="0" smtClean="0"/>
              <a:t/>
            </a:r>
            <a:br>
              <a:rPr lang="ru-RU" sz="1300" dirty="0" smtClean="0"/>
            </a:br>
            <a:r>
              <a:rPr lang="ru-RU" sz="1400" dirty="0" smtClean="0"/>
              <a:t>⠀</a:t>
            </a:r>
          </a:p>
          <a:p>
            <a:r>
              <a:rPr lang="ru-RU" sz="1300" b="1" dirty="0" smtClean="0"/>
              <a:t> </a:t>
            </a:r>
            <a:r>
              <a:rPr lang="ru-RU" sz="1300" dirty="0"/>
              <a:t>⠀</a:t>
            </a:r>
          </a:p>
          <a:p>
            <a:endParaRPr lang="ru-RU" sz="1300" dirty="0" smtClean="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5581664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BEBA8EAE-BF5A-486C-A8C5-ECC9F3942E4B}">
                <a14:imgProps xmlns:a14="http://schemas.microsoft.com/office/drawing/2010/main">
                  <a14:imgLayer r:embed="rId3">
                    <a14:imgEffect>
                      <a14:artisticGlowDiffused/>
                    </a14:imgEffect>
                  </a14:imgLayer>
                </a14:imgProps>
              </a:ext>
              <a:ext uri="{28A0092B-C50C-407E-A947-70E740481C1C}">
                <a14:useLocalDpi xmlns:a14="http://schemas.microsoft.com/office/drawing/2010/main" val="0"/>
              </a:ext>
            </a:extLst>
          </a:blip>
          <a:stretch>
            <a:fillRect/>
          </a:stretch>
        </p:blipFill>
        <p:spPr>
          <a:xfrm rot="16200000">
            <a:off x="3731713" y="-1602287"/>
            <a:ext cx="6773033" cy="10147540"/>
          </a:xfrm>
          <a:prstGeom prst="rect">
            <a:avLst/>
          </a:prstGeom>
        </p:spPr>
      </p:pic>
      <p:sp>
        <p:nvSpPr>
          <p:cNvPr id="3" name="TextBox 2"/>
          <p:cNvSpPr txBox="1"/>
          <p:nvPr/>
        </p:nvSpPr>
        <p:spPr>
          <a:xfrm>
            <a:off x="8160589" y="214363"/>
            <a:ext cx="4623758" cy="553998"/>
          </a:xfrm>
          <a:prstGeom prst="rect">
            <a:avLst/>
          </a:prstGeom>
          <a:noFill/>
        </p:spPr>
        <p:txBody>
          <a:bodyPr wrap="square" rtlCol="0">
            <a:spAutoFit/>
          </a:bodyPr>
          <a:lstStyle/>
          <a:p>
            <a:r>
              <a:rPr lang="ru-RU" sz="3000" b="1" smtClean="0">
                <a:effectLst>
                  <a:outerShdw blurRad="38100" dist="38100" dir="2700000" algn="tl">
                    <a:srgbClr val="000000">
                      <a:alpha val="43137"/>
                    </a:srgbClr>
                  </a:outerShdw>
                </a:effectLst>
              </a:rPr>
              <a:t>Луна в знаках Зодиака</a:t>
            </a:r>
            <a:endParaRPr lang="ru-RU" sz="3000" b="1" dirty="0">
              <a:effectLst>
                <a:outerShdw blurRad="38100" dist="38100" dir="2700000" algn="tl">
                  <a:srgbClr val="000000">
                    <a:alpha val="43137"/>
                  </a:srgbClr>
                </a:outerShdw>
              </a:effectLst>
            </a:endParaRPr>
          </a:p>
        </p:txBody>
      </p:sp>
      <p:sp>
        <p:nvSpPr>
          <p:cNvPr id="6" name="TextBox 5"/>
          <p:cNvSpPr txBox="1"/>
          <p:nvPr/>
        </p:nvSpPr>
        <p:spPr>
          <a:xfrm>
            <a:off x="513895" y="768361"/>
            <a:ext cx="5973170" cy="7063472"/>
          </a:xfrm>
          <a:prstGeom prst="rect">
            <a:avLst/>
          </a:prstGeom>
          <a:noFill/>
        </p:spPr>
        <p:txBody>
          <a:bodyPr wrap="square" rtlCol="0">
            <a:spAutoFit/>
          </a:bodyPr>
          <a:lstStyle/>
          <a:p>
            <a:r>
              <a:rPr lang="ru-RU" sz="2300" b="1" smtClean="0">
                <a:effectLst>
                  <a:outerShdw blurRad="38100" dist="38100" dir="2700000" algn="tl">
                    <a:srgbClr val="000000">
                      <a:alpha val="43137"/>
                    </a:srgbClr>
                  </a:outerShdw>
                </a:effectLst>
              </a:rPr>
              <a:t>Луна в Близнецах - </a:t>
            </a:r>
            <a:r>
              <a:rPr lang="ru-RU" sz="1300"/>
              <a:t>Во время беременности и уже после рождения, вероятно, что мама была подвижной, открытой, веселой, легкой на подъем и контактной. Возможно, была профессия, связанная с разговорами, общением, передвижением или мама просто много гуляла и для ребенка в дальнейшем, стало это нормой. Постоянные разъезды, активная позиция в социуме, много общения по телефону, частые гости - это та жизненная атмосфера, которая в дальнейшем становится привычной, родной и знакомой. ⠀</a:t>
            </a:r>
            <a:br>
              <a:rPr lang="ru-RU" sz="1300"/>
            </a:br>
            <a:r>
              <a:rPr lang="ru-RU" sz="1300"/>
              <a:t>⠀</a:t>
            </a:r>
            <a:br>
              <a:rPr lang="ru-RU" sz="1300"/>
            </a:br>
            <a:r>
              <a:rPr lang="ru-RU" sz="1300"/>
              <a:t>Мама для ребенка оптимист и позитивный человек. Хорошо, если ребенок воспринимает ее как друга, как человека, который выслушает в определенной жизненной ситуации и поймет. Мама, которая любит учиться и развивается в интеллектуальном плане. Мама, которая общается с друзьями ребенка на равных. Это мама, которая свой «человек в доску». С такой мамой интересно общаться, она дает свободу в высказываниях и свободу в действиях. Вероятно, что в жизни ребенка, благодаря маме, будет присутствовать множество интеллектуальных кружков. ⠀</a:t>
            </a:r>
            <a:br>
              <a:rPr lang="ru-RU" sz="1300"/>
            </a:br>
            <a:r>
              <a:rPr lang="ru-RU" sz="1300"/>
              <a:t>⠀</a:t>
            </a:r>
            <a:br>
              <a:rPr lang="ru-RU" sz="1300"/>
            </a:br>
            <a:r>
              <a:rPr lang="ru-RU" sz="1300"/>
              <a:t>В негативном варианте мама может восприниматься как безучастный, поверхностный, нервный и безответственный человек. Возможно ребенку будет не хватать зрелости от мамы, мудрого совета, заботы, теплоты и эмоциональной вовлеченности. ⠀</a:t>
            </a:r>
            <a:br>
              <a:rPr lang="ru-RU" sz="1300"/>
            </a:br>
            <a:r>
              <a:rPr lang="ru-RU" sz="1300"/>
              <a:t>⠀</a:t>
            </a:r>
            <a:br>
              <a:rPr lang="ru-RU" sz="1300"/>
            </a:br>
            <a:r>
              <a:rPr lang="ru-RU" sz="1300" b="1"/>
              <a:t>С ребенком с Луной в Близнецах, важно разговаривать и находить контакт в любой жизненной ситуации и в любом возрасте. Важно объяснять те моменты, в которых он непосредственно участвует. Где-то выслушать его проблему, где-то самой проговорить вслух. Ни в коем случае нельзя затыкать ребенку рот и не давать высказать свое видение ситуации, ну и конечно, не желательно ставить себя выше своего ребенка. ⠀</a:t>
            </a:r>
            <a:r>
              <a:rPr lang="ru-RU" sz="1300"/>
              <a:t/>
            </a:r>
            <a:br>
              <a:rPr lang="ru-RU" sz="1300"/>
            </a:br>
            <a:r>
              <a:rPr lang="ru-RU" sz="1300" smtClean="0"/>
              <a:t>⠀</a:t>
            </a:r>
          </a:p>
          <a:p>
            <a:r>
              <a:rPr lang="ru-RU" sz="1300" b="1"/>
              <a:t/>
            </a:r>
            <a:br>
              <a:rPr lang="ru-RU" sz="1300" b="1"/>
            </a:br>
            <a:r>
              <a:rPr lang="ru-RU" sz="1300" b="1"/>
              <a:t>⠀</a:t>
            </a:r>
            <a:r>
              <a:rPr lang="ru-RU" sz="1300"/>
              <a:t/>
            </a:r>
            <a:br>
              <a:rPr lang="ru-RU" sz="1300"/>
            </a:br>
            <a:r>
              <a:rPr lang="ru-RU" sz="1400" smtClean="0"/>
              <a:t>⠀</a:t>
            </a:r>
            <a:endParaRPr lang="ru-RU" sz="1400"/>
          </a:p>
          <a:p>
            <a:r>
              <a:rPr lang="ru-RU" sz="1300" b="1" smtClean="0"/>
              <a:t> </a:t>
            </a:r>
            <a:r>
              <a:rPr lang="ru-RU" sz="1300"/>
              <a:t>⠀</a:t>
            </a:r>
          </a:p>
          <a:p>
            <a:endParaRPr lang="ru-RU" sz="1300" dirty="0" smtClean="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2496300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BEBA8EAE-BF5A-486C-A8C5-ECC9F3942E4B}">
                <a14:imgProps xmlns:a14="http://schemas.microsoft.com/office/drawing/2010/main">
                  <a14:imgLayer r:embed="rId3">
                    <a14:imgEffect>
                      <a14:artisticGlowDiffused/>
                    </a14:imgEffect>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rot="16200000">
            <a:off x="3731713" y="-1602287"/>
            <a:ext cx="6773033" cy="10147540"/>
          </a:xfrm>
          <a:prstGeom prst="rect">
            <a:avLst/>
          </a:prstGeom>
        </p:spPr>
      </p:pic>
      <p:sp>
        <p:nvSpPr>
          <p:cNvPr id="3" name="TextBox 2"/>
          <p:cNvSpPr txBox="1"/>
          <p:nvPr/>
        </p:nvSpPr>
        <p:spPr>
          <a:xfrm>
            <a:off x="8160589" y="214363"/>
            <a:ext cx="4623758" cy="553998"/>
          </a:xfrm>
          <a:prstGeom prst="rect">
            <a:avLst/>
          </a:prstGeom>
          <a:noFill/>
        </p:spPr>
        <p:txBody>
          <a:bodyPr wrap="square" rtlCol="0">
            <a:spAutoFit/>
          </a:bodyPr>
          <a:lstStyle/>
          <a:p>
            <a:r>
              <a:rPr lang="ru-RU" sz="3000" b="1" smtClean="0">
                <a:effectLst>
                  <a:outerShdw blurRad="38100" dist="38100" dir="2700000" algn="tl">
                    <a:srgbClr val="000000">
                      <a:alpha val="43137"/>
                    </a:srgbClr>
                  </a:outerShdw>
                </a:effectLst>
              </a:rPr>
              <a:t>Эмоции</a:t>
            </a:r>
            <a:endParaRPr lang="ru-RU" sz="3000" b="1" dirty="0">
              <a:effectLst>
                <a:outerShdw blurRad="38100" dist="38100" dir="2700000" algn="tl">
                  <a:srgbClr val="000000">
                    <a:alpha val="43137"/>
                  </a:srgbClr>
                </a:outerShdw>
              </a:effectLst>
            </a:endParaRPr>
          </a:p>
        </p:txBody>
      </p:sp>
      <p:sp>
        <p:nvSpPr>
          <p:cNvPr id="6" name="TextBox 5"/>
          <p:cNvSpPr txBox="1"/>
          <p:nvPr/>
        </p:nvSpPr>
        <p:spPr>
          <a:xfrm>
            <a:off x="473638" y="599517"/>
            <a:ext cx="11718362" cy="7201972"/>
          </a:xfrm>
          <a:prstGeom prst="rect">
            <a:avLst/>
          </a:prstGeom>
          <a:noFill/>
        </p:spPr>
        <p:txBody>
          <a:bodyPr wrap="square" rtlCol="0">
            <a:spAutoFit/>
          </a:bodyPr>
          <a:lstStyle/>
          <a:p>
            <a:r>
              <a:rPr lang="ru-RU" sz="2300" b="1" dirty="0" smtClean="0">
                <a:effectLst>
                  <a:outerShdw blurRad="38100" dist="38100" dir="2700000" algn="tl">
                    <a:srgbClr val="000000">
                      <a:alpha val="43137"/>
                    </a:srgbClr>
                  </a:outerShdw>
                </a:effectLst>
              </a:rPr>
              <a:t>Луна в Близнецах -</a:t>
            </a:r>
            <a:r>
              <a:rPr lang="ru-RU" sz="1200" dirty="0" smtClean="0"/>
              <a:t> </a:t>
            </a:r>
            <a:r>
              <a:rPr lang="ru-RU" sz="1100" dirty="0"/>
              <a:t>Эмоции легкие, настроение переменчивое. Быстрые эмоциональные реакции. Ребенок склонен рационализировать чувства, воспринимает эмоции через </a:t>
            </a:r>
            <a:r>
              <a:rPr lang="ru-RU" sz="1100" dirty="0" smtClean="0"/>
              <a:t>разум. Ребенок </a:t>
            </a:r>
            <a:r>
              <a:rPr lang="ru-RU" sz="1100" dirty="0"/>
              <a:t>с Луной в Близнецах легко подстраивается под окружающую среду. Восприимчив, податлив для влияния окружающих. Быстро переключается, быстро забывает обиды, быстро схватывает информацию.</a:t>
            </a:r>
            <a:br>
              <a:rPr lang="ru-RU" sz="1100" dirty="0"/>
            </a:br>
            <a:r>
              <a:rPr lang="ru-RU" sz="1100" dirty="0"/>
              <a:t/>
            </a:r>
            <a:br>
              <a:rPr lang="ru-RU" sz="1100" dirty="0"/>
            </a:br>
            <a:r>
              <a:rPr lang="ru-RU" sz="1100" dirty="0"/>
              <a:t>Базовые потребности:</a:t>
            </a:r>
            <a:br>
              <a:rPr lang="ru-RU" sz="1100" dirty="0"/>
            </a:br>
            <a:r>
              <a:rPr lang="ru-RU" sz="1100" dirty="0" smtClean="0"/>
              <a:t>· </a:t>
            </a:r>
            <a:r>
              <a:rPr lang="ru-RU" sz="1100" dirty="0"/>
              <a:t>Быть услышанным.</a:t>
            </a:r>
            <a:br>
              <a:rPr lang="ru-RU" sz="1100" dirty="0"/>
            </a:br>
            <a:r>
              <a:rPr lang="ru-RU" sz="1100" dirty="0"/>
              <a:t>· Получать разнообразную информацию, впечатления, переживания.</a:t>
            </a:r>
            <a:br>
              <a:rPr lang="ru-RU" sz="1100" dirty="0"/>
            </a:br>
            <a:r>
              <a:rPr lang="ru-RU" sz="1100" dirty="0"/>
              <a:t>· Общение, контакты.</a:t>
            </a:r>
            <a:br>
              <a:rPr lang="ru-RU" sz="1100" dirty="0"/>
            </a:br>
            <a:r>
              <a:rPr lang="ru-RU" sz="1100" dirty="0"/>
              <a:t/>
            </a:r>
            <a:br>
              <a:rPr lang="ru-RU" sz="1100" dirty="0"/>
            </a:br>
            <a:r>
              <a:rPr lang="ru-RU" sz="1100" dirty="0"/>
              <a:t>Рекомендации для детей с Луной в Близнецах:</a:t>
            </a:r>
            <a:br>
              <a:rPr lang="ru-RU" sz="1100" dirty="0"/>
            </a:br>
            <a:r>
              <a:rPr lang="ru-RU" sz="1100" dirty="0" smtClean="0"/>
              <a:t>Дети </a:t>
            </a:r>
            <a:r>
              <a:rPr lang="ru-RU" sz="1100" dirty="0"/>
              <a:t>с Луной в Близнецах любят поговорить. Они любопытны, общительны и задают огромное количество вопросов. Найдите в себе силы и терпение отвечать на все вопросы </a:t>
            </a:r>
            <a:r>
              <a:rPr lang="ru-RU" sz="1100" dirty="0" smtClean="0"/>
              <a:t>ребенка. Чтобы </a:t>
            </a:r>
            <a:r>
              <a:rPr lang="ru-RU" sz="1100" dirty="0"/>
              <a:t>понять себя, ребенку с Луной в Близнецах, необходимо поговорить с родителями, друзьями, близкими. Проговаривая свои переживания, эмоции ребенок рационализирует их и осознает.</a:t>
            </a:r>
            <a:br>
              <a:rPr lang="ru-RU" sz="1100" dirty="0"/>
            </a:br>
            <a:r>
              <a:rPr lang="ru-RU" sz="1100" dirty="0"/>
              <a:t>Чтобы помочь малышу понять свои эмоции, называйте их. Если ребенок остается со своими переживаниями в одиночестве, скорее всего, он будет нервничать, метаться, долго не сможет успокоиться.</a:t>
            </a:r>
            <a:br>
              <a:rPr lang="ru-RU" sz="1100" dirty="0"/>
            </a:br>
            <a:r>
              <a:rPr lang="ru-RU" sz="1100" dirty="0"/>
              <a:t/>
            </a:r>
            <a:br>
              <a:rPr lang="ru-RU" sz="1100" dirty="0"/>
            </a:br>
            <a:r>
              <a:rPr lang="ru-RU" sz="1100" dirty="0"/>
              <a:t>Такому ребенку необходимо рассказывать о том, что чувствуют окружающие люди.</a:t>
            </a:r>
            <a:br>
              <a:rPr lang="ru-RU" sz="1100" dirty="0"/>
            </a:br>
            <a:r>
              <a:rPr lang="ru-RU" sz="1100" dirty="0"/>
              <a:t>При этом сам малыш не склонен к телячьим нежностям. Любовь для него – это не тесные объятья, а возможность поговорить по душам, быть услышанным и понятым.</a:t>
            </a:r>
            <a:br>
              <a:rPr lang="ru-RU" sz="1100" dirty="0"/>
            </a:br>
            <a:r>
              <a:rPr lang="ru-RU" sz="1100" dirty="0"/>
              <a:t>Организуйте комнату ребенка так, чтобы в ней было много информации, дидактических материалов – картинки, фотографии, цифры и буквы на стенах.</a:t>
            </a:r>
            <a:br>
              <a:rPr lang="ru-RU" sz="1100" dirty="0"/>
            </a:br>
            <a:r>
              <a:rPr lang="ru-RU" sz="1100" dirty="0" smtClean="0"/>
              <a:t>В </a:t>
            </a:r>
            <a:r>
              <a:rPr lang="ru-RU" sz="1100" dirty="0"/>
              <a:t>окружении ребенка с Луной в Близнецах должна быть качественная информация – хорошие книги со стихами и сказками, хорошие мультики и фильмы. Потребность в общении у детей с Луной в Близнецах очень высока. Они с удовольствием будут болтать не только со сверстниками, но и с соседями, вашими друзьями и родственниками. Позвольте ребенку расширять круг своего общения.</a:t>
            </a:r>
            <a:br>
              <a:rPr lang="ru-RU" sz="1100" dirty="0"/>
            </a:br>
            <a:r>
              <a:rPr lang="ru-RU" sz="1100" dirty="0"/>
              <a:t/>
            </a:r>
            <a:br>
              <a:rPr lang="ru-RU" sz="1100" dirty="0"/>
            </a:br>
            <a:r>
              <a:rPr lang="ru-RU" sz="1100" dirty="0"/>
              <a:t>Малышам с Луной в Близнецах необходима смена впечатлений и большой поток информации. Берите ребенка с собой в поездки по городу, по магазинам, в гости к друзьям. Прогулки на свежем воздухе полезны этим деткам, как никому другому.</a:t>
            </a:r>
            <a:br>
              <a:rPr lang="ru-RU" sz="1100" dirty="0"/>
            </a:br>
            <a:r>
              <a:rPr lang="ru-RU" sz="1100" dirty="0"/>
              <a:t>Периодически </a:t>
            </a:r>
            <a:r>
              <a:rPr lang="ru-RU" sz="1100" dirty="0" smtClean="0"/>
              <a:t>останавливайтесь. Ребенок </a:t>
            </a:r>
            <a:r>
              <a:rPr lang="ru-RU" sz="1100" dirty="0"/>
              <a:t>с Луной в Близнецах очень торопиться впитать как можно больше информации и впечатлений. Поэтом часто «проскакивает» важные моменты. Помогите малышу осознать происходящее, внимательно рассмотреть окружающий мир.</a:t>
            </a:r>
            <a:br>
              <a:rPr lang="ru-RU" sz="1100" dirty="0"/>
            </a:br>
            <a:r>
              <a:rPr lang="ru-RU" sz="1100" dirty="0"/>
              <a:t>Развивайте усидчивость, вдумчивость, трудолюбие.</a:t>
            </a:r>
            <a:br>
              <a:rPr lang="ru-RU" sz="1100" dirty="0"/>
            </a:br>
            <a:r>
              <a:rPr lang="ru-RU" sz="1100" dirty="0"/>
              <a:t/>
            </a:r>
            <a:br>
              <a:rPr lang="ru-RU" sz="1100" dirty="0"/>
            </a:br>
            <a:r>
              <a:rPr lang="ru-RU" sz="1100" dirty="0"/>
              <a:t>Семейные традиции:</a:t>
            </a:r>
            <a:br>
              <a:rPr lang="ru-RU" sz="1100" dirty="0"/>
            </a:br>
            <a:r>
              <a:rPr lang="ru-RU" sz="1100" dirty="0" smtClean="0"/>
              <a:t>Родителям необходимо </a:t>
            </a:r>
            <a:r>
              <a:rPr lang="ru-RU" sz="1100" dirty="0"/>
              <a:t>следить за качеством информации, которая присутствует в доме. Это касается не только фильмов и книг, но и разговоров между папой и мамой. Малыш впитывает все. Пока он не отличает качественной хорошей информации от плохой. Его нужно научить </a:t>
            </a:r>
            <a:r>
              <a:rPr lang="ru-RU" sz="1100" dirty="0" smtClean="0"/>
              <a:t>этому. Очень </a:t>
            </a:r>
            <a:r>
              <a:rPr lang="ru-RU" sz="1100" dirty="0"/>
              <a:t>важно, чтобы в семье была хорошая библиотека и родители развивали в ребенке любовь к чтению, </a:t>
            </a:r>
            <a:r>
              <a:rPr lang="ru-RU" sz="1100" dirty="0" err="1" smtClean="0"/>
              <a:t>образованию.Прекрасной</a:t>
            </a:r>
            <a:r>
              <a:rPr lang="ru-RU" sz="1100" dirty="0" smtClean="0"/>
              <a:t> </a:t>
            </a:r>
            <a:r>
              <a:rPr lang="ru-RU" sz="1100" dirty="0"/>
              <a:t>традицией для ребенка с Луной в Близнецах будет семейный ужин, где можно поговорить со всеми членами семьи, обсудить дела, поделиться новостями.</a:t>
            </a:r>
            <a:br>
              <a:rPr lang="ru-RU" sz="1100" dirty="0"/>
            </a:br>
            <a:r>
              <a:rPr lang="ru-RU" sz="1100" dirty="0" smtClean="0"/>
              <a:t>Идеальное </a:t>
            </a:r>
            <a:r>
              <a:rPr lang="ru-RU" sz="1100" dirty="0"/>
              <a:t>времяпровождение на выходных – походы в кино, в музеи, небольшие поездки, активные игры на свежем воздухе, посещение родственников, друзей. Это зарядит ребенка энергией, новыми впечатлениями, поможет почувствовать контакт с семьей.</a:t>
            </a:r>
            <a:r>
              <a:rPr lang="ru-RU" sz="1200" dirty="0"/>
              <a:t/>
            </a:r>
            <a:br>
              <a:rPr lang="ru-RU" sz="1200" dirty="0"/>
            </a:br>
            <a:r>
              <a:rPr lang="ru-RU" sz="1200" dirty="0"/>
              <a:t/>
            </a:r>
            <a:br>
              <a:rPr lang="ru-RU" sz="1200" dirty="0"/>
            </a:br>
            <a:r>
              <a:rPr lang="ru-RU" sz="1300" dirty="0" smtClean="0"/>
              <a:t/>
            </a:r>
            <a:br>
              <a:rPr lang="ru-RU" sz="1300" dirty="0" smtClean="0"/>
            </a:br>
            <a:r>
              <a:rPr lang="ru-RU" sz="1400" dirty="0" smtClean="0"/>
              <a:t>⠀</a:t>
            </a:r>
          </a:p>
          <a:p>
            <a:r>
              <a:rPr lang="ru-RU" sz="1300" b="1" dirty="0" smtClean="0"/>
              <a:t> </a:t>
            </a:r>
            <a:r>
              <a:rPr lang="ru-RU" sz="1300" dirty="0"/>
              <a:t>⠀</a:t>
            </a:r>
          </a:p>
          <a:p>
            <a:endParaRPr lang="ru-RU" sz="1300" dirty="0" smtClean="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72341813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BEBA8EAE-BF5A-486C-A8C5-ECC9F3942E4B}">
                <a14:imgProps xmlns:a14="http://schemas.microsoft.com/office/drawing/2010/main">
                  <a14:imgLayer r:embed="rId3">
                    <a14:imgEffect>
                      <a14:artisticGlowDiffused/>
                    </a14:imgEffect>
                  </a14:imgLayer>
                </a14:imgProps>
              </a:ext>
              <a:ext uri="{28A0092B-C50C-407E-A947-70E740481C1C}">
                <a14:useLocalDpi xmlns:a14="http://schemas.microsoft.com/office/drawing/2010/main" val="0"/>
              </a:ext>
            </a:extLst>
          </a:blip>
          <a:stretch>
            <a:fillRect/>
          </a:stretch>
        </p:blipFill>
        <p:spPr>
          <a:xfrm rot="16200000">
            <a:off x="3731713" y="-1602287"/>
            <a:ext cx="6773033" cy="10147540"/>
          </a:xfrm>
          <a:prstGeom prst="rect">
            <a:avLst/>
          </a:prstGeom>
        </p:spPr>
      </p:pic>
      <p:sp>
        <p:nvSpPr>
          <p:cNvPr id="3" name="TextBox 2"/>
          <p:cNvSpPr txBox="1"/>
          <p:nvPr/>
        </p:nvSpPr>
        <p:spPr>
          <a:xfrm>
            <a:off x="8160589" y="214363"/>
            <a:ext cx="4623758" cy="553998"/>
          </a:xfrm>
          <a:prstGeom prst="rect">
            <a:avLst/>
          </a:prstGeom>
          <a:noFill/>
        </p:spPr>
        <p:txBody>
          <a:bodyPr wrap="square" rtlCol="0">
            <a:spAutoFit/>
          </a:bodyPr>
          <a:lstStyle/>
          <a:p>
            <a:r>
              <a:rPr lang="ru-RU" sz="3000" b="1" smtClean="0">
                <a:effectLst>
                  <a:outerShdw blurRad="38100" dist="38100" dir="2700000" algn="tl">
                    <a:srgbClr val="000000">
                      <a:alpha val="43137"/>
                    </a:srgbClr>
                  </a:outerShdw>
                </a:effectLst>
              </a:rPr>
              <a:t>Луна в знаках Зодиака</a:t>
            </a:r>
            <a:endParaRPr lang="ru-RU" sz="3000" b="1" dirty="0">
              <a:effectLst>
                <a:outerShdw blurRad="38100" dist="38100" dir="2700000" algn="tl">
                  <a:srgbClr val="000000">
                    <a:alpha val="43137"/>
                  </a:srgbClr>
                </a:outerShdw>
              </a:effectLst>
            </a:endParaRPr>
          </a:p>
        </p:txBody>
      </p:sp>
      <p:sp>
        <p:nvSpPr>
          <p:cNvPr id="6" name="TextBox 5"/>
          <p:cNvSpPr txBox="1"/>
          <p:nvPr/>
        </p:nvSpPr>
        <p:spPr>
          <a:xfrm>
            <a:off x="513895" y="768361"/>
            <a:ext cx="5973170" cy="7263527"/>
          </a:xfrm>
          <a:prstGeom prst="rect">
            <a:avLst/>
          </a:prstGeom>
          <a:noFill/>
        </p:spPr>
        <p:txBody>
          <a:bodyPr wrap="square" rtlCol="0">
            <a:spAutoFit/>
          </a:bodyPr>
          <a:lstStyle/>
          <a:p>
            <a:r>
              <a:rPr lang="ru-RU" sz="2300" b="1" smtClean="0">
                <a:effectLst>
                  <a:outerShdw blurRad="38100" dist="38100" dir="2700000" algn="tl">
                    <a:srgbClr val="000000">
                      <a:alpha val="43137"/>
                    </a:srgbClr>
                  </a:outerShdw>
                </a:effectLst>
              </a:rPr>
              <a:t>Луна в Весах - </a:t>
            </a:r>
            <a:r>
              <a:rPr lang="ru-RU" sz="1280"/>
              <a:t>В период беременности, мама скорее всего не сидела дома, а много общалась и выходила в свет. Возможно работа была как-то связана с красотой, дизайном, общением, юриспруденцией, дипломатией или в сфере искусств. Такая мама наверняка читала много полезной литературы, слушала красивую музыку или занималась каким-то творчеством.⠀</a:t>
            </a:r>
            <a:br>
              <a:rPr lang="ru-RU" sz="1280"/>
            </a:br>
            <a:r>
              <a:rPr lang="ru-RU" sz="1280"/>
              <a:t>⠀</a:t>
            </a:r>
            <a:br>
              <a:rPr lang="ru-RU" sz="1280"/>
            </a:br>
            <a:r>
              <a:rPr lang="ru-RU" sz="1280"/>
              <a:t>Мама для ребёнка очень доброжелательный и тактичный человек. Она, прежде всего,  эталон женственности, красоты, внутренней культуры и гармонии. Такая мама всегда будет уважать ребенка и его личное пространство. Эта мама не давящая, а которая прислушается и будет учитывать интересы своего ребенка. Она вряд ли будет конфликтовать со своим ребёнком. Отношения будут построены на доверии и взаимопонимании, ведь у нее изначально очень хороший контакт с ребенком. Эта мама интеллектуально образованная, которая будет стремиться  развивать творчески своего ребенка. ⠀</a:t>
            </a:r>
            <a:br>
              <a:rPr lang="ru-RU" sz="1280"/>
            </a:br>
            <a:r>
              <a:rPr lang="ru-RU" sz="1280"/>
              <a:t>⠀</a:t>
            </a:r>
            <a:br>
              <a:rPr lang="ru-RU" sz="1280"/>
            </a:br>
            <a:r>
              <a:rPr lang="ru-RU" sz="1280"/>
              <a:t>‍ Посещение выставок и музеев, гости и театр - это очень привычная и знакомая атмосфера с детства. Мама, будет учить уважать людей, избегать конфликтов и соблюдать нормы и правила. Это мама - друг. Скорее всего, ребенок в любой момент может подойти и обсудить те темы, которые его волнуют. ⠀</a:t>
            </a:r>
            <a:br>
              <a:rPr lang="ru-RU" sz="1280"/>
            </a:br>
            <a:r>
              <a:rPr lang="ru-RU" sz="1280"/>
              <a:t>⠀</a:t>
            </a:r>
            <a:br>
              <a:rPr lang="ru-RU" sz="1280"/>
            </a:br>
            <a:r>
              <a:rPr lang="ru-RU" sz="1280"/>
              <a:t>В негативном варианте мама может восприниматься, как холодная, безучастная и нерешительная женщина. Ребенок может воспринимать маму как зависимого от чужого мнения человека, и возможно ребенку будет не хватать стабильности от мамы в жизненных вопросах. ⠀</a:t>
            </a:r>
            <a:br>
              <a:rPr lang="ru-RU" sz="1280"/>
            </a:br>
            <a:r>
              <a:rPr lang="ru-RU" sz="1280" b="1"/>
              <a:t>⠀</a:t>
            </a:r>
            <a:br>
              <a:rPr lang="ru-RU" sz="1280" b="1"/>
            </a:br>
            <a:r>
              <a:rPr lang="ru-RU" sz="1280" b="1"/>
              <a:t>Чтобы избежать любых сложностей в отношениях с ребёнком, с ним важно быть на равных, быть в первую очередь ему другом. Ни в коем случае не давите на него, и соблюдайте границы, учитывайте мнение ребенка в любых вопросах связанных с ним. Старайтесь учить его самостоятельности с детства. ⠀</a:t>
            </a:r>
          </a:p>
          <a:p>
            <a:r>
              <a:rPr lang="ru-RU" sz="1280" smtClean="0"/>
              <a:t>⠀</a:t>
            </a:r>
          </a:p>
          <a:p>
            <a:r>
              <a:rPr lang="ru-RU" sz="1280" b="1"/>
              <a:t/>
            </a:r>
            <a:br>
              <a:rPr lang="ru-RU" sz="1280" b="1"/>
            </a:br>
            <a:r>
              <a:rPr lang="ru-RU" sz="1280" b="1"/>
              <a:t>⠀</a:t>
            </a:r>
            <a:r>
              <a:rPr lang="ru-RU" sz="1300"/>
              <a:t/>
            </a:r>
            <a:br>
              <a:rPr lang="ru-RU" sz="1300"/>
            </a:br>
            <a:r>
              <a:rPr lang="ru-RU" sz="1400" smtClean="0"/>
              <a:t>⠀</a:t>
            </a:r>
            <a:endParaRPr lang="ru-RU" sz="1400"/>
          </a:p>
          <a:p>
            <a:r>
              <a:rPr lang="ru-RU" sz="1300" b="1" smtClean="0"/>
              <a:t> </a:t>
            </a:r>
            <a:r>
              <a:rPr lang="ru-RU" sz="1300"/>
              <a:t>⠀</a:t>
            </a:r>
          </a:p>
          <a:p>
            <a:endParaRPr lang="ru-RU" sz="1300" dirty="0" smtClean="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41373951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BEBA8EAE-BF5A-486C-A8C5-ECC9F3942E4B}">
                <a14:imgProps xmlns:a14="http://schemas.microsoft.com/office/drawing/2010/main">
                  <a14:imgLayer r:embed="rId3">
                    <a14:imgEffect>
                      <a14:artisticGlowDiffused/>
                    </a14:imgEffect>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rot="16200000">
            <a:off x="3731713" y="-1602287"/>
            <a:ext cx="6773033" cy="10147540"/>
          </a:xfrm>
          <a:prstGeom prst="rect">
            <a:avLst/>
          </a:prstGeom>
        </p:spPr>
      </p:pic>
      <p:sp>
        <p:nvSpPr>
          <p:cNvPr id="3" name="TextBox 2"/>
          <p:cNvSpPr txBox="1"/>
          <p:nvPr/>
        </p:nvSpPr>
        <p:spPr>
          <a:xfrm>
            <a:off x="8160589" y="214363"/>
            <a:ext cx="4623758" cy="553998"/>
          </a:xfrm>
          <a:prstGeom prst="rect">
            <a:avLst/>
          </a:prstGeom>
          <a:noFill/>
        </p:spPr>
        <p:txBody>
          <a:bodyPr wrap="square" rtlCol="0">
            <a:spAutoFit/>
          </a:bodyPr>
          <a:lstStyle/>
          <a:p>
            <a:r>
              <a:rPr lang="ru-RU" sz="3000" b="1" smtClean="0">
                <a:effectLst>
                  <a:outerShdw blurRad="38100" dist="38100" dir="2700000" algn="tl">
                    <a:srgbClr val="000000">
                      <a:alpha val="43137"/>
                    </a:srgbClr>
                  </a:outerShdw>
                </a:effectLst>
              </a:rPr>
              <a:t>Эмоции</a:t>
            </a:r>
            <a:endParaRPr lang="ru-RU" sz="3000" b="1" dirty="0">
              <a:effectLst>
                <a:outerShdw blurRad="38100" dist="38100" dir="2700000" algn="tl">
                  <a:srgbClr val="000000">
                    <a:alpha val="43137"/>
                  </a:srgbClr>
                </a:outerShdw>
              </a:effectLst>
            </a:endParaRPr>
          </a:p>
        </p:txBody>
      </p:sp>
      <p:sp>
        <p:nvSpPr>
          <p:cNvPr id="6" name="TextBox 5"/>
          <p:cNvSpPr txBox="1"/>
          <p:nvPr/>
        </p:nvSpPr>
        <p:spPr>
          <a:xfrm>
            <a:off x="473638" y="599517"/>
            <a:ext cx="11718362" cy="6632585"/>
          </a:xfrm>
          <a:prstGeom prst="rect">
            <a:avLst/>
          </a:prstGeom>
          <a:noFill/>
        </p:spPr>
        <p:txBody>
          <a:bodyPr wrap="square" rtlCol="0">
            <a:spAutoFit/>
          </a:bodyPr>
          <a:lstStyle/>
          <a:p>
            <a:r>
              <a:rPr lang="ru-RU" sz="2300" b="1" dirty="0" smtClean="0">
                <a:effectLst>
                  <a:outerShdw blurRad="38100" dist="38100" dir="2700000" algn="tl">
                    <a:srgbClr val="000000">
                      <a:alpha val="43137"/>
                    </a:srgbClr>
                  </a:outerShdw>
                </a:effectLst>
              </a:rPr>
              <a:t>Луна в Весах -</a:t>
            </a:r>
            <a:r>
              <a:rPr lang="ru-RU" sz="1200" dirty="0" smtClean="0"/>
              <a:t> </a:t>
            </a:r>
            <a:r>
              <a:rPr lang="ru-RU" sz="1200" dirty="0"/>
              <a:t>Луна в Весах означает, что дети находятся под сильным влиянием Венеры и обладают мягким характером. По натуре своей они люди очень мирные. Часто, когда это свойство доведено до крайности, они без труда соглашаются со всем и стремятся достичь мира любой ценой. Несомненно, понимать окружающих - прекрасное качество, но все же не стоит поступаться своими принципами или идеалами.</a:t>
            </a:r>
            <a:br>
              <a:rPr lang="ru-RU" sz="1200" dirty="0"/>
            </a:br>
            <a:r>
              <a:rPr lang="ru-RU" sz="1200" dirty="0"/>
              <a:t/>
            </a:r>
            <a:br>
              <a:rPr lang="ru-RU" sz="1200" dirty="0"/>
            </a:br>
            <a:r>
              <a:rPr lang="ru-RU" sz="1200" dirty="0"/>
              <a:t>Хорошее отношение окружающих для детей с таким местоположением Луны чрезвычайно важно. У них сильна потребность взаимодействовать с людьми: они любят совместную работу и практически не переносят одиночества. Научите ребенка быть чуть более благоразумным в выборе компаньонов, и его душевное равновесие (а Весы всегда будут стремиться к равновесию) будет в порядке, и не придется отказываться от своих принципов.</a:t>
            </a:r>
            <a:br>
              <a:rPr lang="ru-RU" sz="1200" dirty="0"/>
            </a:br>
            <a:r>
              <a:rPr lang="ru-RU" sz="1200" dirty="0"/>
              <a:t/>
            </a:r>
            <a:br>
              <a:rPr lang="ru-RU" sz="1200" dirty="0"/>
            </a:br>
            <a:r>
              <a:rPr lang="ru-RU" sz="1200" dirty="0"/>
              <a:t>У детей с Луной в Весах хороший характер, сердце нежное и отзывчивое, как правило, они легко сходятся с людьми. Они склонны видеть только хорошее в окружающих, а это, как вы понимаете, легко может довести до беды. Такой ребенок моментально попадает под влияние своих товарищей, поэтому ему нужно помочь в выборе друзей. Объясните ему, что не надо пытаться угодить всем сразу, да это и невозможно сделать.</a:t>
            </a:r>
            <a:br>
              <a:rPr lang="ru-RU" sz="1200" dirty="0"/>
            </a:br>
            <a:r>
              <a:rPr lang="ru-RU" sz="1200" dirty="0"/>
              <a:t/>
            </a:r>
            <a:br>
              <a:rPr lang="ru-RU" sz="1200" dirty="0"/>
            </a:br>
            <a:r>
              <a:rPr lang="ru-RU" sz="1200" dirty="0"/>
              <a:t>Дети с Луной в Весах ценят красоту во всех ее проявлениях: они любят живопись, музыку, красивую одежду, украшения и вообще роскошь. Если они расстроены или взволнованы, музыка лучше всего успокоит их душу. Объясните ребенку, что физически невозможно находиться все время в гармонии с окружающим миром. Научить ребенка контролировать свои эмоции и действия будет означать научить его поддерживать свое душевное равновесие. Это нетрудно, требуется лишь немного практики.</a:t>
            </a:r>
            <a:br>
              <a:rPr lang="ru-RU" sz="1200" dirty="0"/>
            </a:br>
            <a:r>
              <a:rPr lang="ru-RU" sz="1200" dirty="0"/>
              <a:t/>
            </a:r>
            <a:br>
              <a:rPr lang="ru-RU" sz="1200" dirty="0"/>
            </a:br>
            <a:r>
              <a:rPr lang="ru-RU" sz="1200" dirty="0"/>
              <a:t>Семейные узы очень важны для таких детей, им нужно, чтобы близкие верили в них. Обаяния у рожденных под Луной в Весах более чем достаточно, остается только научить их правильно пользоваться им, ведь это поистине Божий дар, дающий огромные преимущества в жизни, только не надо им разбрасываться и расточать по пустякам.</a:t>
            </a:r>
            <a:br>
              <a:rPr lang="ru-RU" sz="1200" dirty="0"/>
            </a:br>
            <a:r>
              <a:rPr lang="ru-RU" sz="1200" dirty="0"/>
              <a:t/>
            </a:r>
            <a:br>
              <a:rPr lang="ru-RU" sz="1200" dirty="0"/>
            </a:br>
            <a:r>
              <a:rPr lang="ru-RU" sz="1200" dirty="0"/>
              <a:t>Занимаясь работой, домашним хозяйством или еще чем-нибудь, такие дети скорее всего не будут проявлять слишком уж большого рвения, особенно если они вынуждены делать это в одиночестве. Работа в коллективе - это другое дело, здесь они будут стараться. Но будьте внимательны: не исключен вариант, что вместо трудов праведных они займутся милой болтовней. Постарайтесь изменить отношение ребенка к труду. Объясните, что работа может быть тяжелой (и даже грязной!), но она сама по себе конструктивное и положительное стремление. Кроме того, малыш, безусловно, будет рад видеть результат своих стараний. Он будет счастлив вдвойне, если работал не один, а с товарищами.</a:t>
            </a:r>
            <a:br>
              <a:rPr lang="ru-RU" sz="1200" dirty="0"/>
            </a:br>
            <a:r>
              <a:rPr lang="ru-RU" sz="1200" dirty="0"/>
              <a:t/>
            </a:r>
            <a:br>
              <a:rPr lang="ru-RU" sz="1200" dirty="0"/>
            </a:br>
            <a:r>
              <a:rPr lang="ru-RU" sz="1200" dirty="0"/>
              <a:t>Пожалуй, самое главное, что вы можете сделать для своего ребенка, - это научить его брать инициативу в свои руки. Это необходимо, потому что иначе ему просто не выжить в нашем суровом мире. Вспомните, как часто его приходится подталкивать, напоминать ему, чуть ли не тыкать носом... Поэтому всячески подчеркивайте ценность его собственных начинаний во всем, будь то приготовление уроков или уборка комнаты. И не забудьте о вознаграждении. Он будет рад всему прекрасному - и не так уж важно, цветок это или хорошая мелодия. Вы можете почитать ему любимую книжку, а можете просто крепко обнять и поцеловать</a:t>
            </a:r>
            <a:br>
              <a:rPr lang="ru-RU" sz="1200" dirty="0"/>
            </a:br>
            <a:r>
              <a:rPr lang="ru-RU" sz="1300" b="1" dirty="0" smtClean="0"/>
              <a:t/>
            </a:r>
            <a:br>
              <a:rPr lang="ru-RU" sz="1300" b="1" dirty="0" smtClean="0"/>
            </a:br>
            <a:r>
              <a:rPr lang="ru-RU" sz="1300" b="1" dirty="0" smtClean="0"/>
              <a:t>⠀</a:t>
            </a:r>
            <a:r>
              <a:rPr lang="ru-RU" sz="1300" dirty="0" smtClean="0"/>
              <a:t/>
            </a:r>
            <a:br>
              <a:rPr lang="ru-RU" sz="1300" dirty="0" smtClean="0"/>
            </a:br>
            <a:r>
              <a:rPr lang="ru-RU" sz="1400" dirty="0" smtClean="0"/>
              <a:t>⠀</a:t>
            </a:r>
          </a:p>
          <a:p>
            <a:r>
              <a:rPr lang="ru-RU" sz="1300" b="1" dirty="0" smtClean="0"/>
              <a:t> </a:t>
            </a:r>
            <a:r>
              <a:rPr lang="ru-RU" sz="1300" dirty="0"/>
              <a:t>⠀</a:t>
            </a:r>
          </a:p>
          <a:p>
            <a:endParaRPr lang="ru-RU" sz="1300" dirty="0" smtClean="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27199350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BEBA8EAE-BF5A-486C-A8C5-ECC9F3942E4B}">
                <a14:imgProps xmlns:a14="http://schemas.microsoft.com/office/drawing/2010/main">
                  <a14:imgLayer r:embed="rId3">
                    <a14:imgEffect>
                      <a14:artisticGlowDiffused/>
                    </a14:imgEffect>
                  </a14:imgLayer>
                </a14:imgProps>
              </a:ext>
              <a:ext uri="{28A0092B-C50C-407E-A947-70E740481C1C}">
                <a14:useLocalDpi xmlns:a14="http://schemas.microsoft.com/office/drawing/2010/main" val="0"/>
              </a:ext>
            </a:extLst>
          </a:blip>
          <a:stretch>
            <a:fillRect/>
          </a:stretch>
        </p:blipFill>
        <p:spPr>
          <a:xfrm rot="16200000">
            <a:off x="3731713" y="-1602287"/>
            <a:ext cx="6773033" cy="10147540"/>
          </a:xfrm>
          <a:prstGeom prst="rect">
            <a:avLst/>
          </a:prstGeom>
        </p:spPr>
      </p:pic>
      <p:sp>
        <p:nvSpPr>
          <p:cNvPr id="3" name="TextBox 2"/>
          <p:cNvSpPr txBox="1"/>
          <p:nvPr/>
        </p:nvSpPr>
        <p:spPr>
          <a:xfrm>
            <a:off x="8160589" y="214363"/>
            <a:ext cx="4623758" cy="553998"/>
          </a:xfrm>
          <a:prstGeom prst="rect">
            <a:avLst/>
          </a:prstGeom>
          <a:noFill/>
        </p:spPr>
        <p:txBody>
          <a:bodyPr wrap="square" rtlCol="0">
            <a:spAutoFit/>
          </a:bodyPr>
          <a:lstStyle/>
          <a:p>
            <a:r>
              <a:rPr lang="ru-RU" sz="3000" b="1" smtClean="0">
                <a:effectLst>
                  <a:outerShdw blurRad="38100" dist="38100" dir="2700000" algn="tl">
                    <a:srgbClr val="000000">
                      <a:alpha val="43137"/>
                    </a:srgbClr>
                  </a:outerShdw>
                </a:effectLst>
              </a:rPr>
              <a:t>Луна в знаках Зодиака</a:t>
            </a:r>
            <a:endParaRPr lang="ru-RU" sz="3000" b="1" dirty="0">
              <a:effectLst>
                <a:outerShdw blurRad="38100" dist="38100" dir="2700000" algn="tl">
                  <a:srgbClr val="000000">
                    <a:alpha val="43137"/>
                  </a:srgbClr>
                </a:outerShdw>
              </a:effectLst>
            </a:endParaRPr>
          </a:p>
        </p:txBody>
      </p:sp>
      <p:sp>
        <p:nvSpPr>
          <p:cNvPr id="6" name="TextBox 5"/>
          <p:cNvSpPr txBox="1"/>
          <p:nvPr/>
        </p:nvSpPr>
        <p:spPr>
          <a:xfrm>
            <a:off x="513895" y="768361"/>
            <a:ext cx="5973170" cy="6663363"/>
          </a:xfrm>
          <a:prstGeom prst="rect">
            <a:avLst/>
          </a:prstGeom>
          <a:noFill/>
        </p:spPr>
        <p:txBody>
          <a:bodyPr wrap="square" rtlCol="0">
            <a:spAutoFit/>
          </a:bodyPr>
          <a:lstStyle/>
          <a:p>
            <a:r>
              <a:rPr lang="ru-RU" sz="2300" b="1" dirty="0" smtClean="0">
                <a:effectLst>
                  <a:outerShdw blurRad="38100" dist="38100" dir="2700000" algn="tl">
                    <a:srgbClr val="000000">
                      <a:alpha val="43137"/>
                    </a:srgbClr>
                  </a:outerShdw>
                </a:effectLst>
              </a:rPr>
              <a:t>Луна в Водолее - </a:t>
            </a:r>
            <a:r>
              <a:rPr lang="ru-RU" sz="1300" dirty="0"/>
              <a:t>В период беременности мама, скорее всего, много времени проводила в кругу своих друзей и единомышленников. Возможно работа была связана с чем-то необычным и нестандартным. Мир для ребенка –это место, где  присутствует свобода, где нет места запретам и ограничениям. ⠀</a:t>
            </a:r>
            <a:br>
              <a:rPr lang="ru-RU" sz="1300" dirty="0"/>
            </a:br>
            <a:r>
              <a:rPr lang="ru-RU" sz="1300" dirty="0" smtClean="0"/>
              <a:t>У </a:t>
            </a:r>
            <a:r>
              <a:rPr lang="ru-RU" sz="1300" dirty="0"/>
              <a:t>ребенка изначально заложен образ дружелюбной, свободолюбивой и оптимистичной мамы. Мама - это главный друг и советчик. Мама, которая дает определенную свободу своему ребенку и уважает его личные границы. Отношения с мамой не будут слишком духовными и эмоционально близкими, они скорее будут построены на равноправии и на взаимоуважении. Возможно мама в отношениях с ребенком будет проявлять себя оригинально. Это мама, которая всегда поддержит все нестандартные увлечения ребенка и будет идти в ногу со временем. Она интеллектуально развита в глазах ребёнка, со своими интересами и увлечениями. ⠀</a:t>
            </a:r>
            <a:br>
              <a:rPr lang="ru-RU" sz="1300" dirty="0"/>
            </a:br>
            <a:r>
              <a:rPr lang="ru-RU" sz="1300" dirty="0"/>
              <a:t>⠀</a:t>
            </a:r>
            <a:br>
              <a:rPr lang="ru-RU" sz="1300" dirty="0"/>
            </a:br>
            <a:r>
              <a:rPr lang="ru-RU" sz="1300" dirty="0"/>
              <a:t>В негармоничном проявлении ребенок может видеть очень равнодушную, безответственную, холодную и не заинтересованную маму. Она может выглядеть очень нервным и эмоционально неустойчивым человеком, которая часто меняет свое мнение. Возможно ребенку будет не хватать заботы и теплоты от мамы. ⠀</a:t>
            </a:r>
            <a:br>
              <a:rPr lang="ru-RU" sz="1300" dirty="0"/>
            </a:br>
            <a:endParaRPr lang="ru-RU" sz="1300" dirty="0" smtClean="0"/>
          </a:p>
          <a:p>
            <a:r>
              <a:rPr lang="ru-RU" sz="1300" b="1" dirty="0" smtClean="0"/>
              <a:t>В </a:t>
            </a:r>
            <a:r>
              <a:rPr lang="ru-RU" sz="1300" b="1" dirty="0"/>
              <a:t>отношениях с ребенком старайтесь давать свободу и не давите, но при этом проявляйте заинтересованность в нем как в личности. С ребенком необходимо разговаривать, поддерживать его во всех начинаниях. Проводите как можно больше времени вместе, чтобы были общие интересы и увлечения. Интересуйтесь с кем он дружит и как проводит свое время, так как друзья в жизни ребенка будут играть немаловажную роль. ⠀</a:t>
            </a:r>
            <a:r>
              <a:rPr lang="ru-RU" sz="1300" dirty="0"/>
              <a:t/>
            </a:r>
            <a:br>
              <a:rPr lang="ru-RU" sz="1300" dirty="0"/>
            </a:br>
            <a:r>
              <a:rPr lang="ru-RU" sz="1300" dirty="0" smtClean="0"/>
              <a:t>⠀</a:t>
            </a:r>
          </a:p>
          <a:p>
            <a:r>
              <a:rPr lang="ru-RU" sz="1300" b="1" dirty="0"/>
              <a:t/>
            </a:r>
            <a:br>
              <a:rPr lang="ru-RU" sz="1300" b="1" dirty="0"/>
            </a:br>
            <a:r>
              <a:rPr lang="ru-RU" sz="1300" b="1" dirty="0"/>
              <a:t>⠀</a:t>
            </a:r>
            <a:r>
              <a:rPr lang="ru-RU" sz="1300" dirty="0"/>
              <a:t/>
            </a:r>
            <a:br>
              <a:rPr lang="ru-RU" sz="1300" dirty="0"/>
            </a:br>
            <a:r>
              <a:rPr lang="ru-RU" sz="1400" dirty="0" smtClean="0"/>
              <a:t>⠀</a:t>
            </a:r>
            <a:endParaRPr lang="ru-RU" sz="1400" dirty="0"/>
          </a:p>
          <a:p>
            <a:r>
              <a:rPr lang="ru-RU" sz="1300" b="1" dirty="0" smtClean="0"/>
              <a:t> </a:t>
            </a:r>
            <a:r>
              <a:rPr lang="ru-RU" sz="1300" dirty="0"/>
              <a:t>⠀</a:t>
            </a:r>
          </a:p>
          <a:p>
            <a:endParaRPr lang="ru-RU" sz="1300" dirty="0" smtClean="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71064195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BEBA8EAE-BF5A-486C-A8C5-ECC9F3942E4B}">
                <a14:imgProps xmlns:a14="http://schemas.microsoft.com/office/drawing/2010/main">
                  <a14:imgLayer r:embed="rId3">
                    <a14:imgEffect>
                      <a14:artisticGlowDiffused/>
                    </a14:imgEffect>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rot="16200000">
            <a:off x="3731713" y="-1602287"/>
            <a:ext cx="6773033" cy="10147540"/>
          </a:xfrm>
          <a:prstGeom prst="rect">
            <a:avLst/>
          </a:prstGeom>
        </p:spPr>
      </p:pic>
      <p:sp>
        <p:nvSpPr>
          <p:cNvPr id="3" name="TextBox 2"/>
          <p:cNvSpPr txBox="1"/>
          <p:nvPr/>
        </p:nvSpPr>
        <p:spPr>
          <a:xfrm>
            <a:off x="8160589" y="214363"/>
            <a:ext cx="4623758" cy="553998"/>
          </a:xfrm>
          <a:prstGeom prst="rect">
            <a:avLst/>
          </a:prstGeom>
          <a:noFill/>
        </p:spPr>
        <p:txBody>
          <a:bodyPr wrap="square" rtlCol="0">
            <a:spAutoFit/>
          </a:bodyPr>
          <a:lstStyle/>
          <a:p>
            <a:r>
              <a:rPr lang="ru-RU" sz="3000" b="1" smtClean="0">
                <a:effectLst>
                  <a:outerShdw blurRad="38100" dist="38100" dir="2700000" algn="tl">
                    <a:srgbClr val="000000">
                      <a:alpha val="43137"/>
                    </a:srgbClr>
                  </a:outerShdw>
                </a:effectLst>
              </a:rPr>
              <a:t>Эмоции</a:t>
            </a:r>
            <a:endParaRPr lang="ru-RU" sz="3000" b="1" dirty="0">
              <a:effectLst>
                <a:outerShdw blurRad="38100" dist="38100" dir="2700000" algn="tl">
                  <a:srgbClr val="000000">
                    <a:alpha val="43137"/>
                  </a:srgbClr>
                </a:outerShdw>
              </a:effectLst>
            </a:endParaRPr>
          </a:p>
        </p:txBody>
      </p:sp>
      <p:sp>
        <p:nvSpPr>
          <p:cNvPr id="6" name="TextBox 5"/>
          <p:cNvSpPr txBox="1"/>
          <p:nvPr/>
        </p:nvSpPr>
        <p:spPr>
          <a:xfrm>
            <a:off x="473638" y="599517"/>
            <a:ext cx="11718362" cy="7186583"/>
          </a:xfrm>
          <a:prstGeom prst="rect">
            <a:avLst/>
          </a:prstGeom>
          <a:noFill/>
        </p:spPr>
        <p:txBody>
          <a:bodyPr wrap="square" rtlCol="0">
            <a:spAutoFit/>
          </a:bodyPr>
          <a:lstStyle/>
          <a:p>
            <a:r>
              <a:rPr lang="ru-RU" sz="2300" b="1" dirty="0" smtClean="0">
                <a:effectLst>
                  <a:outerShdw blurRad="38100" dist="38100" dir="2700000" algn="tl">
                    <a:srgbClr val="000000">
                      <a:alpha val="43137"/>
                    </a:srgbClr>
                  </a:outerShdw>
                </a:effectLst>
              </a:rPr>
              <a:t>Луна в Водолее -</a:t>
            </a:r>
            <a:r>
              <a:rPr lang="ru-RU" sz="1200" dirty="0" smtClean="0"/>
              <a:t> </a:t>
            </a:r>
            <a:r>
              <a:rPr lang="ru-RU" sz="1200" dirty="0"/>
              <a:t>Луна в Водолее - это наименее "эмоциональное" положение Луны. Все чувства находятся под строгим контролем. Интеллект выходит на первое место. Такие дети всегда думают, прежде чем что-либо сделать. Эмоциями или чувствами их не проймешь. Когда эмоции других людей выплескиваются наружу, "Луна в Водолее" будет чувствовать себя просто не в своей тарелке. Таким детям придется объяснить, что все люди разные и что не каждый может контролировать свои эмоции. Им нужно стать доброжелательнее и научиться спокойнее воспринимать эмоции окружающих.</a:t>
            </a:r>
            <a:br>
              <a:rPr lang="ru-RU" sz="1200" dirty="0"/>
            </a:br>
            <a:r>
              <a:rPr lang="ru-RU" sz="1200" dirty="0"/>
              <a:t/>
            </a:r>
            <a:br>
              <a:rPr lang="ru-RU" sz="1200" dirty="0"/>
            </a:br>
            <a:r>
              <a:rPr lang="ru-RU" sz="1200" dirty="0"/>
              <a:t>У детей с Луной в Водолее часто бывает нестандартное мышление: они легко воспринимают новые идеи, нередко демонстрируют оригинальный взгляд на вещи. Они предпочитают идти своим путем. Эти дети любят экспериментировать и хотят свободы во всем. Они желают делать то, что им хочется, и тогда, когда им хочется. Если лишить их свободы или хотя бы ограничить ее, они могут проявить незаурядное упрямство. Вполне вероятно, что окружающие будут считать их несколько эксцентричными.</a:t>
            </a:r>
            <a:br>
              <a:rPr lang="ru-RU" sz="1200" dirty="0"/>
            </a:br>
            <a:r>
              <a:rPr lang="ru-RU" sz="1200" dirty="0"/>
              <a:t/>
            </a:r>
            <a:br>
              <a:rPr lang="ru-RU" sz="1200" dirty="0"/>
            </a:br>
            <a:r>
              <a:rPr lang="ru-RU" sz="1200" dirty="0"/>
              <a:t>Они благородны по натуре и склонны проявлять заботу о других чуть ли не в государственных масштабах. Этих детей можно назвать филантропами, однако их хорошие намерения отнюдь не всегда находят применение на практике. Они любят аплодисменты и всякое одобрение со стороны окружающих. Любая похвала имеет для них большое значение. Эти дети хотят, чтобы весь мир ценил их. Подойдите к этому с умом: намекните, что успеха у целого света можно добиться, - если направить свои силы ему на службу и создать "рай на земле". Единственный нюанс: стоит показать реально существующие цели.</a:t>
            </a:r>
            <a:br>
              <a:rPr lang="ru-RU" sz="1200" dirty="0"/>
            </a:br>
            <a:r>
              <a:rPr lang="ru-RU" sz="1200" dirty="0"/>
              <a:t/>
            </a:r>
            <a:br>
              <a:rPr lang="ru-RU" sz="1200" dirty="0"/>
            </a:br>
            <a:r>
              <a:rPr lang="ru-RU" sz="1200" dirty="0"/>
              <a:t>Для детей с таким местоположением Луны друзья занимают одно из самых важных мест в жизни. Они вообще любят находиться среди людей и получают удовольствие от любого вида совместной деятельности. Они с радостью будут вступать во всевозможные клубы и общества, дабы иметь возможность делиться своими мыслями и идеями с окружающими. У них высокие идеалы, они стремятся изменить мир к лучшему. Чтобы в дальнейшем ваш ребенок не набил себе слишком много шишек, научите его быть более мягким, избегать ненужных конфликтов и спокойно относиться к критике.</a:t>
            </a:r>
            <a:br>
              <a:rPr lang="ru-RU" sz="1200" dirty="0"/>
            </a:br>
            <a:r>
              <a:rPr lang="ru-RU" sz="1200" dirty="0"/>
              <a:t/>
            </a:r>
            <a:br>
              <a:rPr lang="ru-RU" sz="1200" dirty="0"/>
            </a:br>
            <a:r>
              <a:rPr lang="ru-RU" sz="1200" dirty="0"/>
              <a:t>Все необычное и иррациональное просто зачаровывает таких детей. Они взахлеб читают научную фантастику, серьезно интересуются астрологией, гипнозом и толкованием снов. Все, что относится к Будущему, приковывает их внимание, поскольку сами они - представители новой эры! Они страстно желают испытать все новое. Стимулируйте их от природы острый ум, предоставляя им эту возможность. Они любят посещать естественнонаучные музеи и выставки-продажи компьютеров.</a:t>
            </a:r>
            <a:br>
              <a:rPr lang="ru-RU" sz="1200" dirty="0"/>
            </a:br>
            <a:r>
              <a:rPr lang="ru-RU" sz="1200" dirty="0"/>
              <a:t/>
            </a:r>
            <a:br>
              <a:rPr lang="ru-RU" sz="1200" dirty="0"/>
            </a:br>
            <a:r>
              <a:rPr lang="ru-RU" sz="1200" dirty="0"/>
              <a:t>Как бы вы ни были недовольны поведением своего ребенка, спрячьте свои чувства подальше и ни в коем случае не показывайте гнева - в ваших действиях должна присутствовать логика. Такой ребенок просто не воспримет родительских эмоций и импульсивных действий, и вы не достигнете никакого результата. Всегда думайте, прежде чем говорить или действовать. А если вы все же не сдержали своего гнева и вышли из себя, лучшее, что остается сделать, - это объяснить ребенку, что не все могут сдерживать эмоции.</a:t>
            </a:r>
            <a:br>
              <a:rPr lang="ru-RU" sz="1200" dirty="0"/>
            </a:br>
            <a:r>
              <a:rPr lang="ru-RU" sz="1200" dirty="0"/>
              <a:t/>
            </a:r>
            <a:br>
              <a:rPr lang="ru-RU" sz="1200" dirty="0"/>
            </a:br>
            <a:r>
              <a:rPr lang="ru-RU" sz="1200" dirty="0"/>
              <a:t>Дети с Луной в Водолее неизменно будут стремиться всем помочь. Научите ребенка в первую очередь помогать себе, и тогда он сможет помогать окружающим. Его постоянное желание сделать мир лучше принесет свои плоды - он будет самозабвенно трудиться на благо общества. А вам остается только научить его не забывать свою собственную семью среди возвышенных устремлений и безумно важных дел. Порой с такими детьми бывает трудно, не наградой за ваши страдания будет пламенная любовь.</a:t>
            </a:r>
            <a:r>
              <a:rPr lang="ru-RU" sz="1200" dirty="0" smtClean="0"/>
              <a:t>!"</a:t>
            </a:r>
            <a:r>
              <a:rPr lang="ru-RU" sz="1200" dirty="0"/>
              <a:t/>
            </a:r>
            <a:br>
              <a:rPr lang="ru-RU" sz="1200" dirty="0"/>
            </a:br>
            <a:r>
              <a:rPr lang="ru-RU" sz="1300" b="1" dirty="0" smtClean="0"/>
              <a:t/>
            </a:r>
            <a:br>
              <a:rPr lang="ru-RU" sz="1300" b="1" dirty="0" smtClean="0"/>
            </a:br>
            <a:r>
              <a:rPr lang="ru-RU" sz="1300" b="1" dirty="0" smtClean="0"/>
              <a:t>⠀</a:t>
            </a:r>
            <a:r>
              <a:rPr lang="ru-RU" sz="1300" dirty="0" smtClean="0"/>
              <a:t/>
            </a:r>
            <a:br>
              <a:rPr lang="ru-RU" sz="1300" dirty="0" smtClean="0"/>
            </a:br>
            <a:r>
              <a:rPr lang="ru-RU" sz="1400" dirty="0" smtClean="0"/>
              <a:t>⠀</a:t>
            </a:r>
          </a:p>
          <a:p>
            <a:r>
              <a:rPr lang="ru-RU" sz="1300" b="1" dirty="0" smtClean="0"/>
              <a:t> </a:t>
            </a:r>
            <a:r>
              <a:rPr lang="ru-RU" sz="1300" dirty="0"/>
              <a:t>⠀</a:t>
            </a:r>
          </a:p>
          <a:p>
            <a:endParaRPr lang="ru-RU" sz="1300" dirty="0" smtClean="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22582960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BEBA8EAE-BF5A-486C-A8C5-ECC9F3942E4B}">
                <a14:imgProps xmlns:a14="http://schemas.microsoft.com/office/drawing/2010/main">
                  <a14:imgLayer r:embed="rId3">
                    <a14:imgEffect>
                      <a14:artisticGlowDiffused/>
                    </a14:imgEffect>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rot="16200000">
            <a:off x="3731713" y="-1602287"/>
            <a:ext cx="6773033" cy="10147540"/>
          </a:xfrm>
          <a:prstGeom prst="rect">
            <a:avLst/>
          </a:prstGeom>
        </p:spPr>
      </p:pic>
      <p:sp>
        <p:nvSpPr>
          <p:cNvPr id="3" name="TextBox 2"/>
          <p:cNvSpPr txBox="1"/>
          <p:nvPr/>
        </p:nvSpPr>
        <p:spPr>
          <a:xfrm>
            <a:off x="501446" y="4737202"/>
            <a:ext cx="6263148" cy="1631216"/>
          </a:xfrm>
          <a:prstGeom prst="rect">
            <a:avLst/>
          </a:prstGeom>
          <a:noFill/>
        </p:spPr>
        <p:txBody>
          <a:bodyPr wrap="square" rtlCol="0">
            <a:spAutoFit/>
          </a:bodyPr>
          <a:lstStyle/>
          <a:p>
            <a:r>
              <a:rPr lang="ru-RU" sz="5000" b="1" dirty="0" smtClean="0">
                <a:effectLst>
                  <a:outerShdw blurRad="38100" dist="38100" dir="2700000" algn="tl">
                    <a:srgbClr val="000000">
                      <a:alpha val="43137"/>
                    </a:srgbClr>
                  </a:outerShdw>
                </a:effectLst>
              </a:rPr>
              <a:t>Обучение и общение с ребенком</a:t>
            </a:r>
            <a:endParaRPr lang="ru-RU" sz="5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31266469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BEBA8EAE-BF5A-486C-A8C5-ECC9F3942E4B}">
                <a14:imgProps xmlns:a14="http://schemas.microsoft.com/office/drawing/2010/main">
                  <a14:imgLayer r:embed="rId3">
                    <a14:imgEffect>
                      <a14:artisticGlowDiffused/>
                    </a14:imgEffect>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rot="16200000">
            <a:off x="3731713" y="-1602287"/>
            <a:ext cx="6773033" cy="10147540"/>
          </a:xfrm>
          <a:prstGeom prst="rect">
            <a:avLst/>
          </a:prstGeom>
        </p:spPr>
      </p:pic>
      <p:sp>
        <p:nvSpPr>
          <p:cNvPr id="3" name="TextBox 2"/>
          <p:cNvSpPr txBox="1"/>
          <p:nvPr/>
        </p:nvSpPr>
        <p:spPr>
          <a:xfrm>
            <a:off x="9880121" y="194699"/>
            <a:ext cx="4623758" cy="553998"/>
          </a:xfrm>
          <a:prstGeom prst="rect">
            <a:avLst/>
          </a:prstGeom>
          <a:noFill/>
        </p:spPr>
        <p:txBody>
          <a:bodyPr wrap="square" rtlCol="0">
            <a:spAutoFit/>
          </a:bodyPr>
          <a:lstStyle/>
          <a:p>
            <a:r>
              <a:rPr lang="ru-RU" sz="3000" b="1" dirty="0" smtClean="0">
                <a:effectLst>
                  <a:outerShdw blurRad="38100" dist="38100" dir="2700000" algn="tl">
                    <a:srgbClr val="000000">
                      <a:alpha val="43137"/>
                    </a:srgbClr>
                  </a:outerShdw>
                </a:effectLst>
              </a:rPr>
              <a:t>Обучение</a:t>
            </a:r>
            <a:endParaRPr lang="ru-RU" sz="3000" b="1" dirty="0">
              <a:effectLst>
                <a:outerShdw blurRad="38100" dist="38100" dir="2700000" algn="tl">
                  <a:srgbClr val="000000">
                    <a:alpha val="43137"/>
                  </a:srgbClr>
                </a:outerShdw>
              </a:effectLst>
            </a:endParaRPr>
          </a:p>
        </p:txBody>
      </p:sp>
      <p:sp>
        <p:nvSpPr>
          <p:cNvPr id="6" name="TextBox 5"/>
          <p:cNvSpPr txBox="1"/>
          <p:nvPr/>
        </p:nvSpPr>
        <p:spPr>
          <a:xfrm>
            <a:off x="473638" y="599517"/>
            <a:ext cx="11718362" cy="4078039"/>
          </a:xfrm>
          <a:prstGeom prst="rect">
            <a:avLst/>
          </a:prstGeom>
          <a:noFill/>
        </p:spPr>
        <p:txBody>
          <a:bodyPr wrap="square" rtlCol="0">
            <a:spAutoFit/>
          </a:bodyPr>
          <a:lstStyle/>
          <a:p>
            <a:r>
              <a:rPr lang="ru-RU" sz="2300" b="1" dirty="0" smtClean="0">
                <a:effectLst>
                  <a:outerShdw blurRad="38100" dist="38100" dir="2700000" algn="tl">
                    <a:srgbClr val="000000">
                      <a:alpha val="43137"/>
                    </a:srgbClr>
                  </a:outerShdw>
                </a:effectLst>
              </a:rPr>
              <a:t>Меркурий в Овне -</a:t>
            </a:r>
            <a:r>
              <a:rPr lang="ru-RU" sz="1200" dirty="0" smtClean="0"/>
              <a:t> </a:t>
            </a:r>
            <a:r>
              <a:rPr lang="ru-RU" sz="1200" dirty="0"/>
              <a:t>Обычно у деток с таким положением уже в младенчестве видно проявления этого знака. Они практически сразу же начинают громко кричать и требовать к себе повышенное внимание. Громкоголосость особенно ярко проявляется в раннем детстве, когда у ребенка еще плохо развита речь и, следовательно, в силу возраста он не может словесно выражать свои мысли. Малыш в буквальном смысле может очень громко злиться и агрессивно себя вести, если родители не понимают, что он хочет. Поэтому ребенок скорее всего будет шумным и крикливым, чем тихим и спокойным. ⠀⠀⠀</a:t>
            </a:r>
            <a:br>
              <a:rPr lang="ru-RU" sz="1200" dirty="0"/>
            </a:br>
            <a:r>
              <a:rPr lang="ru-RU" sz="1200" dirty="0"/>
              <a:t>⠀⠀⠀</a:t>
            </a:r>
            <a:br>
              <a:rPr lang="ru-RU" sz="1200" dirty="0"/>
            </a:br>
            <a:r>
              <a:rPr lang="ru-RU" sz="1200" dirty="0"/>
              <a:t>И у детей постарше с таким положением Меркурия совершенно нет терпения и выдержки, если он хочет что-то сказать, то сначала он скажет, а потом подумает. В коллективе такие детки очень дружелюбные и хорошо сходятся с людьми, но при более близком общении проявляют свою природную грубоватость и напористость. Ребенок со сверстниками разговаривает уверенно и решительно. Может в разговорах быть немного агрессивным и навязывать свою точку зрения. Родителям важно объяснить малышу, что каждый человек имеет право на свое мнение, которое вполне может отличаться от мнения ребёнка.⠀⠀⠀</a:t>
            </a:r>
            <a:br>
              <a:rPr lang="ru-RU" sz="1200" dirty="0"/>
            </a:br>
            <a:r>
              <a:rPr lang="ru-RU" sz="1200" dirty="0"/>
              <a:t>⠀⠀⠀</a:t>
            </a:r>
            <a:br>
              <a:rPr lang="ru-RU" sz="1200" dirty="0"/>
            </a:br>
            <a:r>
              <a:rPr lang="ru-RU" sz="1200" dirty="0"/>
              <a:t>Не забываем - это первый знак Зодиака в гороскопе, и, следовательно, это достаточно эгоистичный знак. Поэтому эти детки в общении требуют к себе повышенное внимание и могут перетягивать всю нить разговора на себя. Им важно быть во всем первым, и они не потерпят критики со стороны сверстников и со стороны взрослых. Эти дети маленькие спорщики. Для них это своего рода спортивное состязание, и имеет большое значение кто кого переспорит, а, следовательно, победит.⠀⠀</a:t>
            </a:r>
          </a:p>
          <a:p>
            <a:endParaRPr lang="ru-RU" sz="1300" b="1" dirty="0" smtClean="0"/>
          </a:p>
          <a:p>
            <a:r>
              <a:rPr lang="ru-RU" sz="1300" b="1" dirty="0" smtClean="0"/>
              <a:t>В учебе: соображает достаточно быстро и остроумно. Важно быть первым и самым быстрым. Если, </a:t>
            </a:r>
            <a:r>
              <a:rPr lang="ru-RU" sz="1300" b="1" dirty="0" err="1" smtClean="0"/>
              <a:t>ктото</a:t>
            </a:r>
            <a:r>
              <a:rPr lang="ru-RU" sz="1300" b="1" dirty="0" smtClean="0"/>
              <a:t> будет учиться лучше него – это будет стимул для него. Обязательно хвалите его, для него это имеет большое значение. Но при этом такие дети могут быстро терять интерес, если что то не получается.  </a:t>
            </a:r>
            <a:br>
              <a:rPr lang="ru-RU" sz="1300" b="1" dirty="0" smtClean="0"/>
            </a:br>
            <a:r>
              <a:rPr lang="ru-RU" sz="1300" b="1" dirty="0" smtClean="0"/>
              <a:t>⠀</a:t>
            </a:r>
            <a:r>
              <a:rPr lang="ru-RU" sz="1300" dirty="0" smtClean="0"/>
              <a:t/>
            </a:r>
            <a:br>
              <a:rPr lang="ru-RU" sz="1300" dirty="0" smtClean="0"/>
            </a:br>
            <a:r>
              <a:rPr lang="ru-RU" sz="1400" dirty="0" smtClean="0"/>
              <a:t>⠀</a:t>
            </a:r>
          </a:p>
          <a:p>
            <a:r>
              <a:rPr lang="ru-RU" sz="1300" b="1" dirty="0" smtClean="0"/>
              <a:t> </a:t>
            </a:r>
            <a:r>
              <a:rPr lang="ru-RU" sz="1300" dirty="0"/>
              <a:t>⠀</a:t>
            </a:r>
          </a:p>
          <a:p>
            <a:endParaRPr lang="ru-RU" sz="1300" dirty="0" smtClean="0">
              <a:effectLst>
                <a:outerShdw blurRad="38100" dist="38100" dir="2700000" algn="tl">
                  <a:srgbClr val="000000">
                    <a:alpha val="43137"/>
                  </a:srgbClr>
                </a:outerShdw>
              </a:effectLst>
            </a:endParaRPr>
          </a:p>
        </p:txBody>
      </p:sp>
      <p:pic>
        <p:nvPicPr>
          <p:cNvPr id="7" name="Рисунок 6"/>
          <p:cNvPicPr>
            <a:picLocks noChangeAspect="1"/>
          </p:cNvPicPr>
          <p:nvPr/>
        </p:nvPicPr>
        <p:blipFill>
          <a:blip r:embed="rId4"/>
          <a:stretch>
            <a:fillRect/>
          </a:stretch>
        </p:blipFill>
        <p:spPr>
          <a:xfrm>
            <a:off x="473638" y="4012780"/>
            <a:ext cx="3118516" cy="2615341"/>
          </a:xfrm>
          <a:prstGeom prst="rect">
            <a:avLst/>
          </a:prstGeom>
        </p:spPr>
      </p:pic>
      <p:pic>
        <p:nvPicPr>
          <p:cNvPr id="8" name="Рисунок 7"/>
          <p:cNvPicPr>
            <a:picLocks noChangeAspect="1"/>
          </p:cNvPicPr>
          <p:nvPr/>
        </p:nvPicPr>
        <p:blipFill>
          <a:blip r:embed="rId5"/>
          <a:stretch>
            <a:fillRect/>
          </a:stretch>
        </p:blipFill>
        <p:spPr>
          <a:xfrm>
            <a:off x="3592154" y="4025374"/>
            <a:ext cx="3285019" cy="2113999"/>
          </a:xfrm>
          <a:prstGeom prst="rect">
            <a:avLst/>
          </a:prstGeom>
        </p:spPr>
      </p:pic>
      <p:pic>
        <p:nvPicPr>
          <p:cNvPr id="9" name="Рисунок 8"/>
          <p:cNvPicPr>
            <a:picLocks noChangeAspect="1"/>
          </p:cNvPicPr>
          <p:nvPr/>
        </p:nvPicPr>
        <p:blipFill>
          <a:blip r:embed="rId6"/>
          <a:stretch>
            <a:fillRect/>
          </a:stretch>
        </p:blipFill>
        <p:spPr>
          <a:xfrm>
            <a:off x="7038208" y="4012780"/>
            <a:ext cx="3096592" cy="1992741"/>
          </a:xfrm>
          <a:prstGeom prst="rect">
            <a:avLst/>
          </a:prstGeom>
        </p:spPr>
      </p:pic>
    </p:spTree>
    <p:extLst>
      <p:ext uri="{BB962C8B-B14F-4D97-AF65-F5344CB8AC3E}">
        <p14:creationId xmlns:p14="http://schemas.microsoft.com/office/powerpoint/2010/main" val="116628645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BEBA8EAE-BF5A-486C-A8C5-ECC9F3942E4B}">
                <a14:imgProps xmlns:a14="http://schemas.microsoft.com/office/drawing/2010/main">
                  <a14:imgLayer r:embed="rId3">
                    <a14:imgEffect>
                      <a14:artisticGlowDiffused/>
                    </a14:imgEffect>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rot="16200000">
            <a:off x="3731713" y="-1602287"/>
            <a:ext cx="6773033" cy="10147540"/>
          </a:xfrm>
          <a:prstGeom prst="rect">
            <a:avLst/>
          </a:prstGeom>
        </p:spPr>
      </p:pic>
      <p:sp>
        <p:nvSpPr>
          <p:cNvPr id="3" name="TextBox 2"/>
          <p:cNvSpPr txBox="1"/>
          <p:nvPr/>
        </p:nvSpPr>
        <p:spPr>
          <a:xfrm>
            <a:off x="9880121" y="194699"/>
            <a:ext cx="4623758" cy="553998"/>
          </a:xfrm>
          <a:prstGeom prst="rect">
            <a:avLst/>
          </a:prstGeom>
          <a:noFill/>
        </p:spPr>
        <p:txBody>
          <a:bodyPr wrap="square" rtlCol="0">
            <a:spAutoFit/>
          </a:bodyPr>
          <a:lstStyle/>
          <a:p>
            <a:r>
              <a:rPr lang="ru-RU" sz="3000" b="1" dirty="0" smtClean="0">
                <a:effectLst>
                  <a:outerShdw blurRad="38100" dist="38100" dir="2700000" algn="tl">
                    <a:srgbClr val="000000">
                      <a:alpha val="43137"/>
                    </a:srgbClr>
                  </a:outerShdw>
                </a:effectLst>
              </a:rPr>
              <a:t>Обучение</a:t>
            </a:r>
            <a:endParaRPr lang="ru-RU" sz="3000" b="1" dirty="0">
              <a:effectLst>
                <a:outerShdw blurRad="38100" dist="38100" dir="2700000" algn="tl">
                  <a:srgbClr val="000000">
                    <a:alpha val="43137"/>
                  </a:srgbClr>
                </a:outerShdw>
              </a:effectLst>
            </a:endParaRPr>
          </a:p>
        </p:txBody>
      </p:sp>
      <p:sp>
        <p:nvSpPr>
          <p:cNvPr id="6" name="TextBox 5"/>
          <p:cNvSpPr txBox="1"/>
          <p:nvPr/>
        </p:nvSpPr>
        <p:spPr>
          <a:xfrm>
            <a:off x="473638" y="599517"/>
            <a:ext cx="11718362" cy="3677930"/>
          </a:xfrm>
          <a:prstGeom prst="rect">
            <a:avLst/>
          </a:prstGeom>
          <a:noFill/>
        </p:spPr>
        <p:txBody>
          <a:bodyPr wrap="square" rtlCol="0">
            <a:spAutoFit/>
          </a:bodyPr>
          <a:lstStyle/>
          <a:p>
            <a:r>
              <a:rPr lang="ru-RU" sz="2300" b="1" dirty="0" smtClean="0">
                <a:effectLst>
                  <a:outerShdw blurRad="38100" dist="38100" dir="2700000" algn="tl">
                    <a:srgbClr val="000000">
                      <a:alpha val="43137"/>
                    </a:srgbClr>
                  </a:outerShdw>
                </a:effectLst>
              </a:rPr>
              <a:t>Меркурий в Тельце -</a:t>
            </a:r>
            <a:r>
              <a:rPr lang="ru-RU" sz="1200" dirty="0" smtClean="0"/>
              <a:t> </a:t>
            </a:r>
            <a:r>
              <a:rPr lang="ru-RU" sz="1200" dirty="0"/>
              <a:t>Малыши с таким положением Меркурия, очень спокойные и выдержанные детки в обучении. Говорить такие дети могут начать чуть позже, чем их сверстники. Речь скорее всего будет плавная и </a:t>
            </a:r>
            <a:r>
              <a:rPr lang="ru-RU" sz="1200" dirty="0" err="1" smtClean="0"/>
              <a:t>неторопливая.Для</a:t>
            </a:r>
            <a:r>
              <a:rPr lang="ru-RU" sz="1200" dirty="0" smtClean="0"/>
              <a:t> </a:t>
            </a:r>
            <a:r>
              <a:rPr lang="ru-RU" sz="1200" dirty="0"/>
              <a:t>развития малыша, полезно будет читать ему сказки или какие-то познавательные рассказы. Ребёнок точно будет сидеть и внимательно вас слушать, если конечно данному Меркурию не противоречат другие показатели в гороскопе. ⠀⠀⠀</a:t>
            </a:r>
            <a:br>
              <a:rPr lang="ru-RU" sz="1200" dirty="0"/>
            </a:br>
            <a:r>
              <a:rPr lang="ru-RU" sz="1200" dirty="0"/>
              <a:t>⠀⠀⠀</a:t>
            </a:r>
            <a:br>
              <a:rPr lang="ru-RU" sz="1200" dirty="0"/>
            </a:br>
            <a:r>
              <a:rPr lang="ru-RU" sz="1200" dirty="0"/>
              <a:t>Ребенку тяжело будет полностью раскрыться в коллективе и найти себе друзей. В общении с другими детьми ребенок будет очень сдержан, замкнут и немногословен. Прежде чем что-то сказать, он сначала все хорошо обдумает, а потом только начнет выдавать информацию. Но то что он скажет, это будет очень осмысленно и продумано. Он никогда не будет спорить, и вступать в дискуссии, но мнение своего не поменяет, а скорее просто замолчит и сделает все равно по-своему. ⠀⠀⠀⠀</a:t>
            </a:r>
            <a:br>
              <a:rPr lang="ru-RU" sz="1200" dirty="0"/>
            </a:br>
            <a:r>
              <a:rPr lang="ru-RU" sz="1200" dirty="0"/>
              <a:t>⠀⠀⠀⠀</a:t>
            </a:r>
            <a:br>
              <a:rPr lang="ru-RU" sz="1200" dirty="0"/>
            </a:br>
            <a:r>
              <a:rPr lang="ru-RU" sz="1200" dirty="0"/>
              <a:t>В школе это очень внимательные и усидчивые дети, но и очень тяжелые на подъем. Учиться ребенок будет в своем медленном темпе. И родителям важно не подгонять его, а относиться с пониманием, так как это «</a:t>
            </a:r>
            <a:r>
              <a:rPr lang="ru-RU" sz="1200" dirty="0" err="1"/>
              <a:t>тельцовская</a:t>
            </a:r>
            <a:r>
              <a:rPr lang="ru-RU" sz="1200" dirty="0"/>
              <a:t>» особенность данного Меркурия. Для такого ребенка может быть сложно сесть за домашнее задание и просто его начать. При этом если он сядет за уроки, то подойдет к этому процессу, со всей свойственной ему природной въедливостью и скрупулёзностью. Для того что бы выучить и запомнить материал, ему потребуется время, но результатом его действий будет на отлично выполненная работа.⠀⠀</a:t>
            </a:r>
          </a:p>
          <a:p>
            <a:r>
              <a:rPr lang="ru-RU" sz="1300" b="1" dirty="0" smtClean="0"/>
              <a:t/>
            </a:r>
            <a:br>
              <a:rPr lang="ru-RU" sz="1300" b="1" dirty="0" smtClean="0"/>
            </a:br>
            <a:r>
              <a:rPr lang="ru-RU" sz="1300" b="1" dirty="0" smtClean="0"/>
              <a:t>⠀</a:t>
            </a:r>
            <a:r>
              <a:rPr lang="ru-RU" sz="1300" dirty="0" smtClean="0"/>
              <a:t/>
            </a:r>
            <a:br>
              <a:rPr lang="ru-RU" sz="1300" dirty="0" smtClean="0"/>
            </a:br>
            <a:r>
              <a:rPr lang="ru-RU" sz="1400" dirty="0" smtClean="0"/>
              <a:t>⠀</a:t>
            </a:r>
          </a:p>
          <a:p>
            <a:r>
              <a:rPr lang="ru-RU" sz="1300" b="1" dirty="0" smtClean="0"/>
              <a:t> </a:t>
            </a:r>
            <a:r>
              <a:rPr lang="ru-RU" sz="1300" dirty="0"/>
              <a:t>⠀</a:t>
            </a:r>
          </a:p>
          <a:p>
            <a:endParaRPr lang="ru-RU" sz="1300" dirty="0" smtClean="0">
              <a:effectLst>
                <a:outerShdw blurRad="38100" dist="38100" dir="2700000" algn="tl">
                  <a:srgbClr val="000000">
                    <a:alpha val="43137"/>
                  </a:srgbClr>
                </a:outerShdw>
              </a:effectLst>
            </a:endParaRPr>
          </a:p>
        </p:txBody>
      </p:sp>
      <p:pic>
        <p:nvPicPr>
          <p:cNvPr id="2" name="Рисунок 1"/>
          <p:cNvPicPr>
            <a:picLocks noChangeAspect="1"/>
          </p:cNvPicPr>
          <p:nvPr/>
        </p:nvPicPr>
        <p:blipFill>
          <a:blip r:embed="rId4"/>
          <a:stretch>
            <a:fillRect/>
          </a:stretch>
        </p:blipFill>
        <p:spPr>
          <a:xfrm>
            <a:off x="473638" y="3316241"/>
            <a:ext cx="2869330" cy="3386132"/>
          </a:xfrm>
          <a:prstGeom prst="rect">
            <a:avLst/>
          </a:prstGeom>
        </p:spPr>
      </p:pic>
      <p:pic>
        <p:nvPicPr>
          <p:cNvPr id="5" name="Рисунок 4"/>
          <p:cNvPicPr>
            <a:picLocks noChangeAspect="1"/>
          </p:cNvPicPr>
          <p:nvPr/>
        </p:nvPicPr>
        <p:blipFill>
          <a:blip r:embed="rId5"/>
          <a:stretch>
            <a:fillRect/>
          </a:stretch>
        </p:blipFill>
        <p:spPr>
          <a:xfrm>
            <a:off x="3383104" y="3306933"/>
            <a:ext cx="3061369" cy="2750663"/>
          </a:xfrm>
          <a:prstGeom prst="rect">
            <a:avLst/>
          </a:prstGeom>
        </p:spPr>
      </p:pic>
      <p:pic>
        <p:nvPicPr>
          <p:cNvPr id="10" name="Рисунок 9"/>
          <p:cNvPicPr>
            <a:picLocks noChangeAspect="1"/>
          </p:cNvPicPr>
          <p:nvPr/>
        </p:nvPicPr>
        <p:blipFill>
          <a:blip r:embed="rId6"/>
          <a:stretch>
            <a:fillRect/>
          </a:stretch>
        </p:blipFill>
        <p:spPr>
          <a:xfrm>
            <a:off x="6484609" y="3316241"/>
            <a:ext cx="2629894" cy="3583770"/>
          </a:xfrm>
          <a:prstGeom prst="rect">
            <a:avLst/>
          </a:prstGeom>
        </p:spPr>
      </p:pic>
    </p:spTree>
    <p:extLst>
      <p:ext uri="{BB962C8B-B14F-4D97-AF65-F5344CB8AC3E}">
        <p14:creationId xmlns:p14="http://schemas.microsoft.com/office/powerpoint/2010/main" val="216387504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BEBA8EAE-BF5A-486C-A8C5-ECC9F3942E4B}">
                <a14:imgProps xmlns:a14="http://schemas.microsoft.com/office/drawing/2010/main">
                  <a14:imgLayer r:embed="rId3">
                    <a14:imgEffect>
                      <a14:artisticGlowDiffused/>
                    </a14:imgEffect>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rot="16200000">
            <a:off x="3731713" y="-1602287"/>
            <a:ext cx="6773033" cy="10147540"/>
          </a:xfrm>
          <a:prstGeom prst="rect">
            <a:avLst/>
          </a:prstGeom>
        </p:spPr>
      </p:pic>
      <p:sp>
        <p:nvSpPr>
          <p:cNvPr id="3" name="TextBox 2"/>
          <p:cNvSpPr txBox="1"/>
          <p:nvPr/>
        </p:nvSpPr>
        <p:spPr>
          <a:xfrm>
            <a:off x="9880121" y="194699"/>
            <a:ext cx="4623758" cy="553998"/>
          </a:xfrm>
          <a:prstGeom prst="rect">
            <a:avLst/>
          </a:prstGeom>
          <a:noFill/>
        </p:spPr>
        <p:txBody>
          <a:bodyPr wrap="square" rtlCol="0">
            <a:spAutoFit/>
          </a:bodyPr>
          <a:lstStyle/>
          <a:p>
            <a:r>
              <a:rPr lang="ru-RU" sz="3000" b="1" dirty="0" smtClean="0">
                <a:effectLst>
                  <a:outerShdw blurRad="38100" dist="38100" dir="2700000" algn="tl">
                    <a:srgbClr val="000000">
                      <a:alpha val="43137"/>
                    </a:srgbClr>
                  </a:outerShdw>
                </a:effectLst>
              </a:rPr>
              <a:t>Обучение</a:t>
            </a:r>
            <a:endParaRPr lang="ru-RU" sz="3000" b="1" dirty="0">
              <a:effectLst>
                <a:outerShdw blurRad="38100" dist="38100" dir="2700000" algn="tl">
                  <a:srgbClr val="000000">
                    <a:alpha val="43137"/>
                  </a:srgbClr>
                </a:outerShdw>
              </a:effectLst>
            </a:endParaRPr>
          </a:p>
        </p:txBody>
      </p:sp>
      <p:sp>
        <p:nvSpPr>
          <p:cNvPr id="6" name="TextBox 5"/>
          <p:cNvSpPr txBox="1"/>
          <p:nvPr/>
        </p:nvSpPr>
        <p:spPr>
          <a:xfrm>
            <a:off x="473638" y="599517"/>
            <a:ext cx="11718362" cy="4047262"/>
          </a:xfrm>
          <a:prstGeom prst="rect">
            <a:avLst/>
          </a:prstGeom>
          <a:noFill/>
        </p:spPr>
        <p:txBody>
          <a:bodyPr wrap="square" rtlCol="0">
            <a:spAutoFit/>
          </a:bodyPr>
          <a:lstStyle/>
          <a:p>
            <a:r>
              <a:rPr lang="ru-RU" sz="2300" b="1" dirty="0" smtClean="0">
                <a:effectLst>
                  <a:outerShdw blurRad="38100" dist="38100" dir="2700000" algn="tl">
                    <a:srgbClr val="000000">
                      <a:alpha val="43137"/>
                    </a:srgbClr>
                  </a:outerShdw>
                </a:effectLst>
              </a:rPr>
              <a:t>Меркурий в Близнецах -</a:t>
            </a:r>
            <a:r>
              <a:rPr lang="ru-RU" sz="1200" dirty="0" smtClean="0"/>
              <a:t> </a:t>
            </a:r>
            <a:r>
              <a:rPr lang="ru-RU" sz="1200" dirty="0"/>
              <a:t>Уже с младенчества это очень общительные и любознательные детки. Они тянутся к людям и схватывают поток информации прямо «на лету». Говорить такой малыш скорее начнет очень рано. Поэтому для раннего развития необходимо с ним как можно больше разговаривать и читать ему коротенькие рассказы. У ребёнка внимание переключается очень быстро, поэтому играть долго и нудно в одну и ту же игру, это точно не про Меркурий в Близнецах. Желательно что бы игрушек и развивающих игр было как можно больше. При этом, поиграв в занимательную игру или собрав какой-то не очень сложный конструктор, ему желательно тут же обсудить весь процесс игры со сверстниками или с родителями. ⠀⠀</a:t>
            </a:r>
            <a:br>
              <a:rPr lang="ru-RU" sz="1200" dirty="0"/>
            </a:br>
            <a:r>
              <a:rPr lang="ru-RU" sz="1200" dirty="0" smtClean="0"/>
              <a:t>В </a:t>
            </a:r>
            <a:r>
              <a:rPr lang="ru-RU" sz="1200" dirty="0"/>
              <a:t>коллективе эти дети находятся можно сказать в своей родной стихии. Легко и непринужденно контактируют с другими детьми, могут также непринужденно стать душой детской компании и заводилой игр. Это тот ребенок которому обязательно нужно много друзей.</a:t>
            </a:r>
            <a:br>
              <a:rPr lang="ru-RU" sz="1200" dirty="0"/>
            </a:br>
            <a:r>
              <a:rPr lang="ru-RU" sz="1200" dirty="0"/>
              <a:t/>
            </a:r>
            <a:br>
              <a:rPr lang="ru-RU" sz="1200" dirty="0"/>
            </a:br>
            <a:r>
              <a:rPr lang="ru-RU" sz="1200" dirty="0"/>
              <a:t>Также родители могут столкнуться с такой проблемой, что в процессе разговора, ребенок может виртуозно сочинить в своей детской манере. Родителям важно направить эту особенность Меркурия в «мирное русло». Например, когда еще совсем малыш, можно вместе придумывать какие-то увлекательные истории. А деток постарше можно отдать в «Кружок юного корреспондента» или рассмотреть другие кружки, связанные с разговорным жанром. Как вариант, рассмотреть изучение иностранного языка. Если с раннего детства заниматься с ним и как можно больше разговаривать, то через несколько лет он может довольно неплохо для своих лет начать изъясняться на иностранном языке. ⠀⠀</a:t>
            </a:r>
            <a:br>
              <a:rPr lang="ru-RU" sz="1200" dirty="0"/>
            </a:br>
            <a:r>
              <a:rPr lang="ru-RU" sz="1200" dirty="0"/>
              <a:t>⠀</a:t>
            </a:r>
            <a:br>
              <a:rPr lang="ru-RU" sz="1200" dirty="0"/>
            </a:br>
            <a:r>
              <a:rPr lang="ru-RU" sz="1200" dirty="0"/>
              <a:t>В школе это очень умные и разносторонне развитые дети, им интересно познать мир вокруг себя. Они быстро схватывают и хорошо воспринимают информацию на уроке. Но при их сообразительности, это легко отвлекаемые дети. Ребенок будет пытаться охватить все и сразу, но на поверхностном уровне.</a:t>
            </a:r>
          </a:p>
          <a:p>
            <a:r>
              <a:rPr lang="ru-RU" sz="1300" b="1" dirty="0" smtClean="0"/>
              <a:t/>
            </a:r>
            <a:br>
              <a:rPr lang="ru-RU" sz="1300" b="1" dirty="0" smtClean="0"/>
            </a:br>
            <a:r>
              <a:rPr lang="ru-RU" sz="1300" b="1" dirty="0" smtClean="0"/>
              <a:t>⠀</a:t>
            </a:r>
            <a:r>
              <a:rPr lang="ru-RU" sz="1300" dirty="0" smtClean="0"/>
              <a:t/>
            </a:r>
            <a:br>
              <a:rPr lang="ru-RU" sz="1300" dirty="0" smtClean="0"/>
            </a:br>
            <a:r>
              <a:rPr lang="ru-RU" sz="1400" dirty="0" smtClean="0"/>
              <a:t>⠀</a:t>
            </a:r>
          </a:p>
          <a:p>
            <a:r>
              <a:rPr lang="ru-RU" sz="1300" b="1" dirty="0" smtClean="0"/>
              <a:t> </a:t>
            </a:r>
            <a:r>
              <a:rPr lang="ru-RU" sz="1300" dirty="0"/>
              <a:t>⠀</a:t>
            </a:r>
          </a:p>
          <a:p>
            <a:endParaRPr lang="ru-RU" sz="1300" dirty="0" smtClean="0">
              <a:effectLst>
                <a:outerShdw blurRad="38100" dist="38100" dir="2700000" algn="tl">
                  <a:srgbClr val="000000">
                    <a:alpha val="43137"/>
                  </a:srgbClr>
                </a:outerShdw>
              </a:effectLst>
            </a:endParaRPr>
          </a:p>
        </p:txBody>
      </p:sp>
      <p:pic>
        <p:nvPicPr>
          <p:cNvPr id="8" name="Рисунок 7"/>
          <p:cNvPicPr>
            <a:picLocks noChangeAspect="1"/>
          </p:cNvPicPr>
          <p:nvPr/>
        </p:nvPicPr>
        <p:blipFill>
          <a:blip r:embed="rId4"/>
          <a:stretch>
            <a:fillRect/>
          </a:stretch>
        </p:blipFill>
        <p:spPr>
          <a:xfrm>
            <a:off x="473638" y="3643749"/>
            <a:ext cx="2221748" cy="3214251"/>
          </a:xfrm>
          <a:prstGeom prst="rect">
            <a:avLst/>
          </a:prstGeom>
        </p:spPr>
      </p:pic>
      <p:pic>
        <p:nvPicPr>
          <p:cNvPr id="9" name="Рисунок 8"/>
          <p:cNvPicPr>
            <a:picLocks noChangeAspect="1"/>
          </p:cNvPicPr>
          <p:nvPr/>
        </p:nvPicPr>
        <p:blipFill>
          <a:blip r:embed="rId5"/>
          <a:stretch>
            <a:fillRect/>
          </a:stretch>
        </p:blipFill>
        <p:spPr>
          <a:xfrm>
            <a:off x="2777766" y="3643749"/>
            <a:ext cx="2221748" cy="3214251"/>
          </a:xfrm>
          <a:prstGeom prst="rect">
            <a:avLst/>
          </a:prstGeom>
        </p:spPr>
      </p:pic>
      <p:pic>
        <p:nvPicPr>
          <p:cNvPr id="11" name="Рисунок 10"/>
          <p:cNvPicPr>
            <a:picLocks noChangeAspect="1"/>
          </p:cNvPicPr>
          <p:nvPr/>
        </p:nvPicPr>
        <p:blipFill>
          <a:blip r:embed="rId6"/>
          <a:stretch>
            <a:fillRect/>
          </a:stretch>
        </p:blipFill>
        <p:spPr>
          <a:xfrm>
            <a:off x="5081894" y="3652128"/>
            <a:ext cx="2862571" cy="2586873"/>
          </a:xfrm>
          <a:prstGeom prst="rect">
            <a:avLst/>
          </a:prstGeom>
        </p:spPr>
      </p:pic>
    </p:spTree>
    <p:extLst>
      <p:ext uri="{BB962C8B-B14F-4D97-AF65-F5344CB8AC3E}">
        <p14:creationId xmlns:p14="http://schemas.microsoft.com/office/powerpoint/2010/main" val="425849389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BEBA8EAE-BF5A-486C-A8C5-ECC9F3942E4B}">
                <a14:imgProps xmlns:a14="http://schemas.microsoft.com/office/drawing/2010/main">
                  <a14:imgLayer r:embed="rId3">
                    <a14:imgEffect>
                      <a14:artisticGlowDiffused/>
                    </a14:imgEffect>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rot="16200000">
            <a:off x="3731713" y="-1602287"/>
            <a:ext cx="6773033" cy="10147540"/>
          </a:xfrm>
          <a:prstGeom prst="rect">
            <a:avLst/>
          </a:prstGeom>
        </p:spPr>
      </p:pic>
      <p:sp>
        <p:nvSpPr>
          <p:cNvPr id="3" name="TextBox 2"/>
          <p:cNvSpPr txBox="1"/>
          <p:nvPr/>
        </p:nvSpPr>
        <p:spPr>
          <a:xfrm>
            <a:off x="9880121" y="194699"/>
            <a:ext cx="4623758" cy="553998"/>
          </a:xfrm>
          <a:prstGeom prst="rect">
            <a:avLst/>
          </a:prstGeom>
          <a:noFill/>
        </p:spPr>
        <p:txBody>
          <a:bodyPr wrap="square" rtlCol="0">
            <a:spAutoFit/>
          </a:bodyPr>
          <a:lstStyle/>
          <a:p>
            <a:r>
              <a:rPr lang="ru-RU" sz="3000" b="1" dirty="0" smtClean="0">
                <a:effectLst>
                  <a:outerShdw blurRad="38100" dist="38100" dir="2700000" algn="tl">
                    <a:srgbClr val="000000">
                      <a:alpha val="43137"/>
                    </a:srgbClr>
                  </a:outerShdw>
                </a:effectLst>
              </a:rPr>
              <a:t>Обучение</a:t>
            </a:r>
            <a:endParaRPr lang="ru-RU" sz="3000" b="1" dirty="0">
              <a:effectLst>
                <a:outerShdw blurRad="38100" dist="38100" dir="2700000" algn="tl">
                  <a:srgbClr val="000000">
                    <a:alpha val="43137"/>
                  </a:srgbClr>
                </a:outerShdw>
              </a:effectLst>
            </a:endParaRPr>
          </a:p>
        </p:txBody>
      </p:sp>
      <p:sp>
        <p:nvSpPr>
          <p:cNvPr id="6" name="TextBox 5"/>
          <p:cNvSpPr txBox="1"/>
          <p:nvPr/>
        </p:nvSpPr>
        <p:spPr>
          <a:xfrm>
            <a:off x="473638" y="599517"/>
            <a:ext cx="11718362" cy="3862596"/>
          </a:xfrm>
          <a:prstGeom prst="rect">
            <a:avLst/>
          </a:prstGeom>
          <a:noFill/>
        </p:spPr>
        <p:txBody>
          <a:bodyPr wrap="square" rtlCol="0">
            <a:spAutoFit/>
          </a:bodyPr>
          <a:lstStyle/>
          <a:p>
            <a:r>
              <a:rPr lang="ru-RU" sz="2300" b="1" dirty="0" smtClean="0">
                <a:effectLst>
                  <a:outerShdw blurRad="38100" dist="38100" dir="2700000" algn="tl">
                    <a:srgbClr val="000000">
                      <a:alpha val="43137"/>
                    </a:srgbClr>
                  </a:outerShdw>
                </a:effectLst>
              </a:rPr>
              <a:t>Меркурий в Раке -</a:t>
            </a:r>
            <a:r>
              <a:rPr lang="ru-RU" sz="1200" dirty="0" smtClean="0"/>
              <a:t> </a:t>
            </a:r>
            <a:r>
              <a:rPr lang="ru-RU" sz="1200" dirty="0"/>
              <a:t>Обычно это очень спокойные и малоразговорчивые детки. Они как будто находятся в своем закрытом маленьком мире. Такие малыши очень осторожны в общении. Посторонних людей опасаются и </a:t>
            </a:r>
            <a:r>
              <a:rPr lang="ru-RU" sz="1200" dirty="0" err="1" smtClean="0"/>
              <a:t>боятся.Речь</a:t>
            </a:r>
            <a:r>
              <a:rPr lang="ru-RU" sz="1200" dirty="0" smtClean="0"/>
              <a:t> </a:t>
            </a:r>
            <a:r>
              <a:rPr lang="ru-RU" sz="1200" dirty="0"/>
              <a:t>тихая и спокойная. Развитие речи очень зависит от психологической обстановки дома. Если родители часто конфликтуют между собой, и обстановка в доме некомфортная, то могут быть задержки в развитие речи. ⠀⠀⠀⠀</a:t>
            </a:r>
            <a:br>
              <a:rPr lang="ru-RU" sz="1200" dirty="0"/>
            </a:br>
            <a:r>
              <a:rPr lang="ru-RU" sz="1200" dirty="0"/>
              <a:t>⠀⠀⠀</a:t>
            </a:r>
            <a:br>
              <a:rPr lang="ru-RU" sz="1200" dirty="0"/>
            </a:br>
            <a:r>
              <a:rPr lang="ru-RU" sz="1200" dirty="0"/>
              <a:t>Ребенок с таким положением может долго заниматься и играть один. Ему совершенно необязательно много детей вокруг, а его это даже будет немного напрягать. </a:t>
            </a:r>
            <a:r>
              <a:rPr lang="ru-RU" sz="1200" dirty="0" smtClean="0"/>
              <a:t>⠀⠀⠀⠀</a:t>
            </a:r>
            <a:endParaRPr lang="ru-RU" sz="1200" dirty="0"/>
          </a:p>
          <a:p>
            <a:r>
              <a:rPr lang="ru-RU" sz="1200" dirty="0" smtClean="0"/>
              <a:t>Для </a:t>
            </a:r>
            <a:r>
              <a:rPr lang="ru-RU" sz="1200" dirty="0"/>
              <a:t>развития ребенка подойдут спокойные игры как вариант: </a:t>
            </a:r>
            <a:r>
              <a:rPr lang="ru-RU" sz="1200" dirty="0" err="1"/>
              <a:t>пазлы</a:t>
            </a:r>
            <a:r>
              <a:rPr lang="ru-RU" sz="1200" dirty="0"/>
              <a:t> и конструктор. У такого ребенка очень развита фантазия. Полезно будет, что-то читать вместе с ребенком, сочинять волшебные истории, и рисовать. Это все поспособствует и развитию ребенка, и налаживанию душевного контакта с мамой. ⠀⠀⠀⠀</a:t>
            </a:r>
            <a:br>
              <a:rPr lang="ru-RU" sz="1200" dirty="0"/>
            </a:br>
            <a:r>
              <a:rPr lang="ru-RU" sz="1200" dirty="0"/>
              <a:t>⠀</a:t>
            </a:r>
            <a:br>
              <a:rPr lang="ru-RU" sz="1200" dirty="0"/>
            </a:br>
            <a:r>
              <a:rPr lang="ru-RU" sz="1200" dirty="0"/>
              <a:t>В коллективе обычно у ребенка один или два друга. Ребёнок с таким положением Меркурия не очень хорошо сходится с другими людьми. Потому что сам очень молчаливый и спокойный. Но если они он с кем-то подружился, то скорее всего будет очень привязан и предан своему другу. При этом, он очень хорошо приспосабливается к окружающей обстановке и к изменениям в ней. ⠀⠀⠀⠀</a:t>
            </a:r>
            <a:br>
              <a:rPr lang="ru-RU" sz="1200" dirty="0"/>
            </a:br>
            <a:r>
              <a:rPr lang="ru-RU" sz="1200" dirty="0"/>
              <a:t>⠀⠀</a:t>
            </a:r>
            <a:br>
              <a:rPr lang="ru-RU" sz="1200" dirty="0"/>
            </a:br>
            <a:r>
              <a:rPr lang="ru-RU" sz="1200" dirty="0"/>
              <a:t>Ребенок очень зависим от мнения окружающих. В общении может скрытничать и многое недоговаривать. И родителям нужно научить его следовать только своим мыслям и чувствам и не бояться высказывать открыто свою точку зрения.⠀⠀</a:t>
            </a:r>
          </a:p>
          <a:p>
            <a:r>
              <a:rPr lang="ru-RU" sz="1300" b="1" dirty="0" smtClean="0"/>
              <a:t/>
            </a:r>
            <a:br>
              <a:rPr lang="ru-RU" sz="1300" b="1" dirty="0" smtClean="0"/>
            </a:br>
            <a:r>
              <a:rPr lang="ru-RU" sz="1300" b="1" dirty="0" smtClean="0"/>
              <a:t>⠀</a:t>
            </a:r>
            <a:r>
              <a:rPr lang="ru-RU" sz="1300" dirty="0" smtClean="0"/>
              <a:t/>
            </a:r>
            <a:br>
              <a:rPr lang="ru-RU" sz="1300" dirty="0" smtClean="0"/>
            </a:br>
            <a:r>
              <a:rPr lang="ru-RU" sz="1400" dirty="0" smtClean="0"/>
              <a:t>⠀</a:t>
            </a:r>
          </a:p>
          <a:p>
            <a:r>
              <a:rPr lang="ru-RU" sz="1300" b="1" dirty="0" smtClean="0"/>
              <a:t> </a:t>
            </a:r>
            <a:r>
              <a:rPr lang="ru-RU" sz="1300" dirty="0"/>
              <a:t>⠀</a:t>
            </a:r>
          </a:p>
          <a:p>
            <a:endParaRPr lang="ru-RU" sz="1300" dirty="0" smtClean="0">
              <a:effectLst>
                <a:outerShdw blurRad="38100" dist="38100" dir="2700000" algn="tl">
                  <a:srgbClr val="000000">
                    <a:alpha val="43137"/>
                  </a:srgbClr>
                </a:outerShdw>
              </a:effectLst>
            </a:endParaRPr>
          </a:p>
        </p:txBody>
      </p:sp>
      <p:pic>
        <p:nvPicPr>
          <p:cNvPr id="2" name="Рисунок 1"/>
          <p:cNvPicPr>
            <a:picLocks noChangeAspect="1"/>
          </p:cNvPicPr>
          <p:nvPr/>
        </p:nvPicPr>
        <p:blipFill>
          <a:blip r:embed="rId4"/>
          <a:stretch>
            <a:fillRect/>
          </a:stretch>
        </p:blipFill>
        <p:spPr>
          <a:xfrm>
            <a:off x="473638" y="3471483"/>
            <a:ext cx="2830001" cy="3142321"/>
          </a:xfrm>
          <a:prstGeom prst="rect">
            <a:avLst/>
          </a:prstGeom>
        </p:spPr>
      </p:pic>
      <p:pic>
        <p:nvPicPr>
          <p:cNvPr id="5" name="Рисунок 4"/>
          <p:cNvPicPr>
            <a:picLocks noChangeAspect="1"/>
          </p:cNvPicPr>
          <p:nvPr/>
        </p:nvPicPr>
        <p:blipFill>
          <a:blip r:embed="rId5"/>
          <a:stretch>
            <a:fillRect/>
          </a:stretch>
        </p:blipFill>
        <p:spPr>
          <a:xfrm>
            <a:off x="3395509" y="3471483"/>
            <a:ext cx="2975794" cy="2975794"/>
          </a:xfrm>
          <a:prstGeom prst="rect">
            <a:avLst/>
          </a:prstGeom>
        </p:spPr>
      </p:pic>
      <p:pic>
        <p:nvPicPr>
          <p:cNvPr id="7" name="Рисунок 6"/>
          <p:cNvPicPr>
            <a:picLocks noChangeAspect="1"/>
          </p:cNvPicPr>
          <p:nvPr/>
        </p:nvPicPr>
        <p:blipFill>
          <a:blip r:embed="rId6"/>
          <a:stretch>
            <a:fillRect/>
          </a:stretch>
        </p:blipFill>
        <p:spPr>
          <a:xfrm>
            <a:off x="6545058" y="3471483"/>
            <a:ext cx="3090556" cy="2942425"/>
          </a:xfrm>
          <a:prstGeom prst="rect">
            <a:avLst/>
          </a:prstGeom>
        </p:spPr>
      </p:pic>
    </p:spTree>
    <p:extLst>
      <p:ext uri="{BB962C8B-B14F-4D97-AF65-F5344CB8AC3E}">
        <p14:creationId xmlns:p14="http://schemas.microsoft.com/office/powerpoint/2010/main" val="416583463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BEBA8EAE-BF5A-486C-A8C5-ECC9F3942E4B}">
                <a14:imgProps xmlns:a14="http://schemas.microsoft.com/office/drawing/2010/main">
                  <a14:imgLayer r:embed="rId3">
                    <a14:imgEffect>
                      <a14:artisticGlowDiffused/>
                    </a14:imgEffect>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rot="16200000">
            <a:off x="3731713" y="-1602287"/>
            <a:ext cx="6773033" cy="10147540"/>
          </a:xfrm>
          <a:prstGeom prst="rect">
            <a:avLst/>
          </a:prstGeom>
        </p:spPr>
      </p:pic>
      <p:sp>
        <p:nvSpPr>
          <p:cNvPr id="3" name="TextBox 2"/>
          <p:cNvSpPr txBox="1"/>
          <p:nvPr/>
        </p:nvSpPr>
        <p:spPr>
          <a:xfrm>
            <a:off x="9880121" y="194699"/>
            <a:ext cx="4623758" cy="553998"/>
          </a:xfrm>
          <a:prstGeom prst="rect">
            <a:avLst/>
          </a:prstGeom>
          <a:noFill/>
        </p:spPr>
        <p:txBody>
          <a:bodyPr wrap="square" rtlCol="0">
            <a:spAutoFit/>
          </a:bodyPr>
          <a:lstStyle/>
          <a:p>
            <a:r>
              <a:rPr lang="ru-RU" sz="3000" b="1" dirty="0" smtClean="0">
                <a:effectLst>
                  <a:outerShdw blurRad="38100" dist="38100" dir="2700000" algn="tl">
                    <a:srgbClr val="000000">
                      <a:alpha val="43137"/>
                    </a:srgbClr>
                  </a:outerShdw>
                </a:effectLst>
              </a:rPr>
              <a:t>Обучение</a:t>
            </a:r>
            <a:endParaRPr lang="ru-RU" sz="3000" b="1" dirty="0">
              <a:effectLst>
                <a:outerShdw blurRad="38100" dist="38100" dir="2700000" algn="tl">
                  <a:srgbClr val="000000">
                    <a:alpha val="43137"/>
                  </a:srgbClr>
                </a:outerShdw>
              </a:effectLst>
            </a:endParaRPr>
          </a:p>
        </p:txBody>
      </p:sp>
      <p:sp>
        <p:nvSpPr>
          <p:cNvPr id="6" name="TextBox 5"/>
          <p:cNvSpPr txBox="1"/>
          <p:nvPr/>
        </p:nvSpPr>
        <p:spPr>
          <a:xfrm>
            <a:off x="473638" y="599517"/>
            <a:ext cx="11718362" cy="4047262"/>
          </a:xfrm>
          <a:prstGeom prst="rect">
            <a:avLst/>
          </a:prstGeom>
          <a:noFill/>
        </p:spPr>
        <p:txBody>
          <a:bodyPr wrap="square" rtlCol="0">
            <a:spAutoFit/>
          </a:bodyPr>
          <a:lstStyle/>
          <a:p>
            <a:r>
              <a:rPr lang="ru-RU" sz="2300" b="1" dirty="0" smtClean="0">
                <a:effectLst>
                  <a:outerShdw blurRad="38100" dist="38100" dir="2700000" algn="tl">
                    <a:srgbClr val="000000">
                      <a:alpha val="43137"/>
                    </a:srgbClr>
                  </a:outerShdw>
                </a:effectLst>
              </a:rPr>
              <a:t>Меркурий во Льве -</a:t>
            </a:r>
            <a:r>
              <a:rPr lang="ru-RU" sz="1200" dirty="0" smtClean="0"/>
              <a:t> </a:t>
            </a:r>
            <a:r>
              <a:rPr lang="ru-RU" sz="1200" dirty="0"/>
              <a:t> важно находиться в центре семьи. И ребёнок будет всеми возможными способами привлекать к себе внимание взрослых. Это уже с детства « маленькие короли» со своим мнением. Для ребенка очень важно, чтобы его хвалили уже с младенчества. </a:t>
            </a:r>
            <a:r>
              <a:rPr lang="ru-RU" sz="1200" dirty="0" smtClean="0"/>
              <a:t>Для </a:t>
            </a:r>
            <a:r>
              <a:rPr lang="ru-RU" sz="1200" dirty="0"/>
              <a:t>развития речи подойдут какие-то творческие занятия. Например, игры с пальчиковым театром. В этой игре есть элемент театральности, что так свойственно знаку Зодиака Лев и в то же время такая игра способствуют развитию мелкой моторики. ⠀⠀⠀</a:t>
            </a:r>
            <a:br>
              <a:rPr lang="ru-RU" sz="1200" dirty="0"/>
            </a:br>
            <a:r>
              <a:rPr lang="ru-RU" sz="1200" dirty="0"/>
              <a:t>⠀⠀⠀</a:t>
            </a:r>
            <a:br>
              <a:rPr lang="ru-RU" sz="1200" dirty="0"/>
            </a:br>
            <a:r>
              <a:rPr lang="ru-RU" sz="1200" dirty="0"/>
              <a:t>Рассказывая родителям какую-то историю, малыш может слегка приукрасить действительность. Ребенок с таким положением Меркурия имеет склонность все драматизировать. Он преподносит информацию с эффектом яркости и наигранности. У него нет цели обмануть того, с кем он общается. Это просто особенность Меркурия во </a:t>
            </a:r>
            <a:r>
              <a:rPr lang="ru-RU" sz="1200" dirty="0" err="1" smtClean="0"/>
              <a:t>Льве.Этот</a:t>
            </a:r>
            <a:r>
              <a:rPr lang="ru-RU" sz="1200" dirty="0" smtClean="0"/>
              <a:t> </a:t>
            </a:r>
            <a:r>
              <a:rPr lang="ru-RU" sz="1200" dirty="0"/>
              <a:t>ребёнок, хорошо проявляет себя в коллективе. Для него важно внимание публики, что бы им обязательно восхищались и ставили в пример другим детям. В детском коллективе такой ребенок однозначно будет лидером и заводилой всех игр. ⠀⠀⠀</a:t>
            </a:r>
            <a:br>
              <a:rPr lang="ru-RU" sz="1200" dirty="0"/>
            </a:br>
            <a:r>
              <a:rPr lang="ru-RU" sz="1200" dirty="0"/>
              <a:t>⠀</a:t>
            </a:r>
            <a:br>
              <a:rPr lang="ru-RU" sz="1200" dirty="0"/>
            </a:br>
            <a:r>
              <a:rPr lang="ru-RU" sz="1200" dirty="0"/>
              <a:t>В школе желательно, чтобы уроки проходили в творческой и дружественной атмосфере. Скорее всего такой ребенок будет с желанием выходить к доске, так как выступление на публику — это привычная среда Меркурия во Льве. Отстаивать свою точку зрения голосом, жестами и манерой поведения, это то что получается лучше всего. Он обладает способностью убеждать людей в своей правоте. Но минусом такого положения является, то что ребенок не считается с мнением других людей и очень сложно его в чем-то переубедить. Он может спорить в агрессивной манере и вести себя высокомерно. Важно научить ребенка принимать мнение других людей. ⠀⠀⠀</a:t>
            </a:r>
            <a:br>
              <a:rPr lang="ru-RU" sz="1200" dirty="0"/>
            </a:br>
            <a:r>
              <a:rPr lang="ru-RU" sz="1200" dirty="0"/>
              <a:t>⠀</a:t>
            </a:r>
            <a:br>
              <a:rPr lang="ru-RU" sz="1200" dirty="0"/>
            </a:br>
            <a:r>
              <a:rPr lang="ru-RU" sz="1300" b="1" dirty="0" smtClean="0"/>
              <a:t/>
            </a:r>
            <a:br>
              <a:rPr lang="ru-RU" sz="1300" b="1" dirty="0" smtClean="0"/>
            </a:br>
            <a:r>
              <a:rPr lang="ru-RU" sz="1300" b="1" dirty="0" smtClean="0"/>
              <a:t>⠀</a:t>
            </a:r>
            <a:r>
              <a:rPr lang="ru-RU" sz="1300" dirty="0" smtClean="0"/>
              <a:t/>
            </a:r>
            <a:br>
              <a:rPr lang="ru-RU" sz="1300" dirty="0" smtClean="0"/>
            </a:br>
            <a:r>
              <a:rPr lang="ru-RU" sz="1400" dirty="0" smtClean="0"/>
              <a:t>⠀</a:t>
            </a:r>
          </a:p>
          <a:p>
            <a:r>
              <a:rPr lang="ru-RU" sz="1300" b="1" dirty="0" smtClean="0"/>
              <a:t> </a:t>
            </a:r>
            <a:r>
              <a:rPr lang="ru-RU" sz="1300" dirty="0"/>
              <a:t>⠀</a:t>
            </a:r>
          </a:p>
          <a:p>
            <a:endParaRPr lang="ru-RU" sz="1300" dirty="0" smtClean="0">
              <a:effectLst>
                <a:outerShdw blurRad="38100" dist="38100" dir="2700000" algn="tl">
                  <a:srgbClr val="000000">
                    <a:alpha val="43137"/>
                  </a:srgbClr>
                </a:outerShdw>
              </a:effectLst>
            </a:endParaRPr>
          </a:p>
        </p:txBody>
      </p:sp>
      <p:pic>
        <p:nvPicPr>
          <p:cNvPr id="2" name="Рисунок 1"/>
          <p:cNvPicPr>
            <a:picLocks noChangeAspect="1"/>
          </p:cNvPicPr>
          <p:nvPr/>
        </p:nvPicPr>
        <p:blipFill>
          <a:blip r:embed="rId4"/>
          <a:stretch>
            <a:fillRect/>
          </a:stretch>
        </p:blipFill>
        <p:spPr>
          <a:xfrm>
            <a:off x="581790" y="3528831"/>
            <a:ext cx="2685288" cy="3147272"/>
          </a:xfrm>
          <a:prstGeom prst="rect">
            <a:avLst/>
          </a:prstGeom>
        </p:spPr>
      </p:pic>
      <p:pic>
        <p:nvPicPr>
          <p:cNvPr id="5" name="Рисунок 4"/>
          <p:cNvPicPr>
            <a:picLocks noChangeAspect="1"/>
          </p:cNvPicPr>
          <p:nvPr/>
        </p:nvPicPr>
        <p:blipFill>
          <a:blip r:embed="rId5"/>
          <a:stretch>
            <a:fillRect/>
          </a:stretch>
        </p:blipFill>
        <p:spPr>
          <a:xfrm>
            <a:off x="3422529" y="3528831"/>
            <a:ext cx="2879948" cy="3169427"/>
          </a:xfrm>
          <a:prstGeom prst="rect">
            <a:avLst/>
          </a:prstGeom>
        </p:spPr>
      </p:pic>
    </p:spTree>
    <p:extLst>
      <p:ext uri="{BB962C8B-B14F-4D97-AF65-F5344CB8AC3E}">
        <p14:creationId xmlns:p14="http://schemas.microsoft.com/office/powerpoint/2010/main" val="111742493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BEBA8EAE-BF5A-486C-A8C5-ECC9F3942E4B}">
                <a14:imgProps xmlns:a14="http://schemas.microsoft.com/office/drawing/2010/main">
                  <a14:imgLayer r:embed="rId3">
                    <a14:imgEffect>
                      <a14:artisticGlowDiffused/>
                    </a14:imgEffect>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rot="16200000">
            <a:off x="3731713" y="-1602287"/>
            <a:ext cx="6773033" cy="10147540"/>
          </a:xfrm>
          <a:prstGeom prst="rect">
            <a:avLst/>
          </a:prstGeom>
        </p:spPr>
      </p:pic>
      <p:sp>
        <p:nvSpPr>
          <p:cNvPr id="3" name="TextBox 2"/>
          <p:cNvSpPr txBox="1"/>
          <p:nvPr/>
        </p:nvSpPr>
        <p:spPr>
          <a:xfrm>
            <a:off x="9880121" y="194699"/>
            <a:ext cx="4623758" cy="553998"/>
          </a:xfrm>
          <a:prstGeom prst="rect">
            <a:avLst/>
          </a:prstGeom>
          <a:noFill/>
        </p:spPr>
        <p:txBody>
          <a:bodyPr wrap="square" rtlCol="0">
            <a:spAutoFit/>
          </a:bodyPr>
          <a:lstStyle/>
          <a:p>
            <a:r>
              <a:rPr lang="ru-RU" sz="3000" b="1" dirty="0" smtClean="0">
                <a:effectLst>
                  <a:outerShdw blurRad="38100" dist="38100" dir="2700000" algn="tl">
                    <a:srgbClr val="000000">
                      <a:alpha val="43137"/>
                    </a:srgbClr>
                  </a:outerShdw>
                </a:effectLst>
              </a:rPr>
              <a:t>Обучение</a:t>
            </a:r>
            <a:endParaRPr lang="ru-RU" sz="3000" b="1" dirty="0">
              <a:effectLst>
                <a:outerShdw blurRad="38100" dist="38100" dir="2700000" algn="tl">
                  <a:srgbClr val="000000">
                    <a:alpha val="43137"/>
                  </a:srgbClr>
                </a:outerShdw>
              </a:effectLst>
            </a:endParaRPr>
          </a:p>
        </p:txBody>
      </p:sp>
      <p:sp>
        <p:nvSpPr>
          <p:cNvPr id="6" name="TextBox 5"/>
          <p:cNvSpPr txBox="1"/>
          <p:nvPr/>
        </p:nvSpPr>
        <p:spPr>
          <a:xfrm>
            <a:off x="473638" y="599517"/>
            <a:ext cx="11718362" cy="4047262"/>
          </a:xfrm>
          <a:prstGeom prst="rect">
            <a:avLst/>
          </a:prstGeom>
          <a:noFill/>
        </p:spPr>
        <p:txBody>
          <a:bodyPr wrap="square" rtlCol="0">
            <a:spAutoFit/>
          </a:bodyPr>
          <a:lstStyle/>
          <a:p>
            <a:r>
              <a:rPr lang="ru-RU" sz="2300" b="1" dirty="0" smtClean="0">
                <a:effectLst>
                  <a:outerShdw blurRad="38100" dist="38100" dir="2700000" algn="tl">
                    <a:srgbClr val="000000">
                      <a:alpha val="43137"/>
                    </a:srgbClr>
                  </a:outerShdw>
                </a:effectLst>
              </a:rPr>
              <a:t>Меркурий в Деве -</a:t>
            </a:r>
            <a:r>
              <a:rPr lang="ru-RU" sz="1200" dirty="0" smtClean="0"/>
              <a:t> </a:t>
            </a:r>
            <a:r>
              <a:rPr lang="ru-RU" sz="1200" dirty="0"/>
              <a:t>Младенцы, с таким положением, могут долго лежать в своей кроватке и развлекать себя сами, рассматривая все что находится в поле его зрения. Если он и будет требовать к себе внимания, то исключительно по </a:t>
            </a:r>
            <a:r>
              <a:rPr lang="ru-RU" sz="1200" dirty="0" err="1" smtClean="0"/>
              <a:t>делу.Детки</a:t>
            </a:r>
            <a:r>
              <a:rPr lang="ru-RU" sz="1200" dirty="0" smtClean="0"/>
              <a:t> </a:t>
            </a:r>
            <a:r>
              <a:rPr lang="ru-RU" sz="1200" dirty="0"/>
              <a:t>чуть постарше также придумывают себе развлечения сами. Нудно и методично могут собирать какой-то сложный конструктор, либо </a:t>
            </a:r>
            <a:r>
              <a:rPr lang="ru-RU" sz="1200" dirty="0" err="1"/>
              <a:t>пазлы</a:t>
            </a:r>
            <a:r>
              <a:rPr lang="ru-RU" sz="1200" dirty="0"/>
              <a:t> или мозаику. Это те дети, которые любят заниматься тем, что требует усидчивости и упорства. Малыш будет до последнего сидеть, пока не доведет все до идеала. Такому ребенку не нужна компания в виде других детей. ⠀⠀</a:t>
            </a:r>
            <a:br>
              <a:rPr lang="ru-RU" sz="1200" dirty="0"/>
            </a:br>
            <a:r>
              <a:rPr lang="ru-RU" sz="1200" dirty="0"/>
              <a:t>⠀⠀</a:t>
            </a:r>
            <a:br>
              <a:rPr lang="ru-RU" sz="1200" dirty="0"/>
            </a:br>
            <a:r>
              <a:rPr lang="ru-RU" sz="1200" dirty="0"/>
              <a:t>Разговаривая с родителями, ребенок будет говорить все по существу. Это точно не тот Меркурий, который будет лить воду. В разговоре может быть немного зануден и дотошен. Речь размеренная и тихая.⠀⠀</a:t>
            </a:r>
            <a:br>
              <a:rPr lang="ru-RU" sz="1200" dirty="0"/>
            </a:br>
            <a:r>
              <a:rPr lang="ru-RU" sz="1200" dirty="0" smtClean="0"/>
              <a:t>В </a:t>
            </a:r>
            <a:r>
              <a:rPr lang="ru-RU" sz="1200" dirty="0"/>
              <a:t>детском коллективе, у ребенка друзей будет не так много, так как не каждый выдержит критику, занудство и придирчивость. Поэтому родителям желательно с детства объяснять, что все люди разные, и важно быть терпимее и добрее к окружающим.⠀⠀</a:t>
            </a:r>
            <a:br>
              <a:rPr lang="ru-RU" sz="1200" dirty="0"/>
            </a:br>
            <a:r>
              <a:rPr lang="ru-RU" sz="1200" dirty="0" smtClean="0"/>
              <a:t>Для </a:t>
            </a:r>
            <a:r>
              <a:rPr lang="ru-RU" sz="1200" dirty="0"/>
              <a:t>развития ребенка в дошкольном возрасте родителям можно рассмотреть такие кружки, как например робототехника и конструирование. Для девочек подойдет шитье и как вариант </a:t>
            </a:r>
            <a:r>
              <a:rPr lang="ru-RU" sz="1200" dirty="0" err="1"/>
              <a:t>бисероплетение</a:t>
            </a:r>
            <a:r>
              <a:rPr lang="ru-RU" sz="1200" dirty="0"/>
              <a:t>. Эти дети прекрасно выполняют руками такую скрупулёзную работу.⠀</a:t>
            </a:r>
            <a:br>
              <a:rPr lang="ru-RU" sz="1200" dirty="0"/>
            </a:br>
            <a:r>
              <a:rPr lang="ru-RU" sz="1200" dirty="0"/>
              <a:t>⠀⠀</a:t>
            </a:r>
            <a:br>
              <a:rPr lang="ru-RU" sz="1200" dirty="0"/>
            </a:br>
            <a:r>
              <a:rPr lang="ru-RU" sz="1200" dirty="0"/>
              <a:t>В школе будет хорошо если вы найдете, такого преподавателя который обучает, используя в своей работе системный подход. Хорошо обучать с помощью графиков, таблиц и по определённому плану, выдавая информацию по чуть-чуть. В этом случае учеба будет даваться легко. Ведь Дева - это Знак работы. Поэтому ребенок будет стремиться к тому, чтобы делать в учебе все максимально хорошо.</a:t>
            </a:r>
          </a:p>
          <a:p>
            <a:r>
              <a:rPr lang="ru-RU" sz="1300" b="1" dirty="0" smtClean="0"/>
              <a:t/>
            </a:r>
            <a:br>
              <a:rPr lang="ru-RU" sz="1300" b="1" dirty="0" smtClean="0"/>
            </a:br>
            <a:r>
              <a:rPr lang="ru-RU" sz="1300" b="1" dirty="0" smtClean="0"/>
              <a:t>⠀</a:t>
            </a:r>
            <a:r>
              <a:rPr lang="ru-RU" sz="1300" dirty="0" smtClean="0"/>
              <a:t/>
            </a:r>
            <a:br>
              <a:rPr lang="ru-RU" sz="1300" dirty="0" smtClean="0"/>
            </a:br>
            <a:r>
              <a:rPr lang="ru-RU" sz="1400" dirty="0" smtClean="0"/>
              <a:t>⠀</a:t>
            </a:r>
          </a:p>
          <a:p>
            <a:r>
              <a:rPr lang="ru-RU" sz="1300" b="1" dirty="0" smtClean="0"/>
              <a:t> </a:t>
            </a:r>
            <a:r>
              <a:rPr lang="ru-RU" sz="1300" dirty="0"/>
              <a:t>⠀</a:t>
            </a:r>
          </a:p>
          <a:p>
            <a:endParaRPr lang="ru-RU" sz="1300" dirty="0" smtClean="0">
              <a:effectLst>
                <a:outerShdw blurRad="38100" dist="38100" dir="2700000" algn="tl">
                  <a:srgbClr val="000000">
                    <a:alpha val="43137"/>
                  </a:srgbClr>
                </a:outerShdw>
              </a:effectLst>
            </a:endParaRPr>
          </a:p>
        </p:txBody>
      </p:sp>
      <p:pic>
        <p:nvPicPr>
          <p:cNvPr id="5" name="Рисунок 4"/>
          <p:cNvPicPr>
            <a:picLocks noChangeAspect="1"/>
          </p:cNvPicPr>
          <p:nvPr/>
        </p:nvPicPr>
        <p:blipFill>
          <a:blip r:embed="rId4"/>
          <a:stretch>
            <a:fillRect/>
          </a:stretch>
        </p:blipFill>
        <p:spPr>
          <a:xfrm>
            <a:off x="562130" y="3626662"/>
            <a:ext cx="3016814" cy="3167655"/>
          </a:xfrm>
          <a:prstGeom prst="rect">
            <a:avLst/>
          </a:prstGeom>
        </p:spPr>
      </p:pic>
      <p:pic>
        <p:nvPicPr>
          <p:cNvPr id="7" name="Рисунок 6"/>
          <p:cNvPicPr>
            <a:picLocks noChangeAspect="1"/>
          </p:cNvPicPr>
          <p:nvPr/>
        </p:nvPicPr>
        <p:blipFill>
          <a:blip r:embed="rId5"/>
          <a:stretch>
            <a:fillRect/>
          </a:stretch>
        </p:blipFill>
        <p:spPr>
          <a:xfrm>
            <a:off x="3578944" y="3653975"/>
            <a:ext cx="2690352" cy="3142090"/>
          </a:xfrm>
          <a:prstGeom prst="rect">
            <a:avLst/>
          </a:prstGeom>
        </p:spPr>
      </p:pic>
      <p:pic>
        <p:nvPicPr>
          <p:cNvPr id="10" name="Рисунок 9"/>
          <p:cNvPicPr>
            <a:picLocks noChangeAspect="1"/>
          </p:cNvPicPr>
          <p:nvPr/>
        </p:nvPicPr>
        <p:blipFill>
          <a:blip r:embed="rId6"/>
          <a:stretch>
            <a:fillRect/>
          </a:stretch>
        </p:blipFill>
        <p:spPr>
          <a:xfrm>
            <a:off x="6419542" y="3667273"/>
            <a:ext cx="3152139" cy="2988114"/>
          </a:xfrm>
          <a:prstGeom prst="rect">
            <a:avLst/>
          </a:prstGeom>
        </p:spPr>
      </p:pic>
    </p:spTree>
    <p:extLst>
      <p:ext uri="{BB962C8B-B14F-4D97-AF65-F5344CB8AC3E}">
        <p14:creationId xmlns:p14="http://schemas.microsoft.com/office/powerpoint/2010/main" val="401040908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BEBA8EAE-BF5A-486C-A8C5-ECC9F3942E4B}">
                <a14:imgProps xmlns:a14="http://schemas.microsoft.com/office/drawing/2010/main">
                  <a14:imgLayer r:embed="rId3">
                    <a14:imgEffect>
                      <a14:artisticGlowDiffused/>
                    </a14:imgEffect>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rot="16200000">
            <a:off x="3731713" y="-1602287"/>
            <a:ext cx="6773033" cy="10147540"/>
          </a:xfrm>
          <a:prstGeom prst="rect">
            <a:avLst/>
          </a:prstGeom>
        </p:spPr>
      </p:pic>
      <p:sp>
        <p:nvSpPr>
          <p:cNvPr id="3" name="TextBox 2"/>
          <p:cNvSpPr txBox="1"/>
          <p:nvPr/>
        </p:nvSpPr>
        <p:spPr>
          <a:xfrm>
            <a:off x="9880121" y="194699"/>
            <a:ext cx="4623758" cy="553998"/>
          </a:xfrm>
          <a:prstGeom prst="rect">
            <a:avLst/>
          </a:prstGeom>
          <a:noFill/>
        </p:spPr>
        <p:txBody>
          <a:bodyPr wrap="square" rtlCol="0">
            <a:spAutoFit/>
          </a:bodyPr>
          <a:lstStyle/>
          <a:p>
            <a:r>
              <a:rPr lang="ru-RU" sz="3000" b="1" dirty="0" smtClean="0">
                <a:effectLst>
                  <a:outerShdw blurRad="38100" dist="38100" dir="2700000" algn="tl">
                    <a:srgbClr val="000000">
                      <a:alpha val="43137"/>
                    </a:srgbClr>
                  </a:outerShdw>
                </a:effectLst>
              </a:rPr>
              <a:t>Обучение</a:t>
            </a:r>
            <a:endParaRPr lang="ru-RU" sz="3000" b="1" dirty="0">
              <a:effectLst>
                <a:outerShdw blurRad="38100" dist="38100" dir="2700000" algn="tl">
                  <a:srgbClr val="000000">
                    <a:alpha val="43137"/>
                  </a:srgbClr>
                </a:outerShdw>
              </a:effectLst>
            </a:endParaRPr>
          </a:p>
        </p:txBody>
      </p:sp>
      <p:sp>
        <p:nvSpPr>
          <p:cNvPr id="6" name="TextBox 5"/>
          <p:cNvSpPr txBox="1"/>
          <p:nvPr/>
        </p:nvSpPr>
        <p:spPr>
          <a:xfrm>
            <a:off x="473638" y="599517"/>
            <a:ext cx="11718362" cy="3862596"/>
          </a:xfrm>
          <a:prstGeom prst="rect">
            <a:avLst/>
          </a:prstGeom>
          <a:noFill/>
        </p:spPr>
        <p:txBody>
          <a:bodyPr wrap="square" rtlCol="0">
            <a:spAutoFit/>
          </a:bodyPr>
          <a:lstStyle/>
          <a:p>
            <a:r>
              <a:rPr lang="ru-RU" sz="2300" b="1" dirty="0" smtClean="0">
                <a:effectLst>
                  <a:outerShdw blurRad="38100" dist="38100" dir="2700000" algn="tl">
                    <a:srgbClr val="000000">
                      <a:alpha val="43137"/>
                    </a:srgbClr>
                  </a:outerShdw>
                </a:effectLst>
              </a:rPr>
              <a:t>Меркурий в Весах -</a:t>
            </a:r>
            <a:r>
              <a:rPr lang="ru-RU" sz="1200" dirty="0" smtClean="0"/>
              <a:t> </a:t>
            </a:r>
            <a:r>
              <a:rPr lang="ru-RU" sz="1200" dirty="0"/>
              <a:t>Скучные и монотонные занятия — это не то, что нужно рассматривать с таким положением Меркурия. Можно рассмотреть какие-то интеллектуальные игры. Хорошо подойдут группы раннего развития, где есть другие детки. Занятие через общение с другими детьми совместно с мамой и с учителем скажутся очень позитивно. Ребенок с Меркурием в Весах не любит играть в одиночестве в любом возрасте, важно, чтобы кто-то из детей или взрослых составил ему компанию. ⠀⠀</a:t>
            </a:r>
            <a:br>
              <a:rPr lang="ru-RU" sz="1200" dirty="0"/>
            </a:br>
            <a:r>
              <a:rPr lang="ru-RU" sz="1200" dirty="0"/>
              <a:t>⠀⠀</a:t>
            </a:r>
            <a:br>
              <a:rPr lang="ru-RU" sz="1200" dirty="0"/>
            </a:br>
            <a:r>
              <a:rPr lang="ru-RU" sz="1200" dirty="0"/>
              <a:t>В любом коллективе малыш будет чувствовать себя свободно. Это очень вежливый и деликатный ребенок, который в конфликтной ситуации не будет «лезть на рожон», а скорее просто попытается всех помирить и найти компромисс. Его девиз звучит так «Мир во всем мире». Ведь это прирожденный дипломат. При любом общении он всегда будет подбирать правильные и красивые слова, что бы ненароком не обидеть и не задеть человека. Ведь они в первую очередь думают не о себе, а о других людях. ⠀⠀</a:t>
            </a:r>
            <a:br>
              <a:rPr lang="ru-RU" sz="1200" dirty="0"/>
            </a:br>
            <a:r>
              <a:rPr lang="ru-RU" sz="1200" dirty="0"/>
              <a:t>⠀⠀</a:t>
            </a:r>
            <a:br>
              <a:rPr lang="ru-RU" sz="1200" dirty="0"/>
            </a:br>
            <a:r>
              <a:rPr lang="ru-RU" sz="1200" dirty="0"/>
              <a:t>Но могут быть сложности, с тем что ребенку будет сложно сделать какой-то выбор и четко высказать свою позицию. Будет стремление всем угодить, а это сделать очень сложно. У него есть особенность - это умение рассмотреть проблему с разных углов и оценить с разных сторон. В процессе поиска истины он может метаться от одного к другому, но в итоге он все равно найдет то единственно верное решение. ⠀⠀</a:t>
            </a:r>
            <a:br>
              <a:rPr lang="ru-RU" sz="1200" dirty="0"/>
            </a:br>
            <a:r>
              <a:rPr lang="ru-RU" sz="1200" dirty="0"/>
              <a:t>⠀</a:t>
            </a:r>
            <a:br>
              <a:rPr lang="ru-RU" sz="1200" dirty="0"/>
            </a:br>
            <a:r>
              <a:rPr lang="ru-RU" sz="1200" dirty="0"/>
              <a:t>Родителям важно научить при выборе прислушиваться к своим внутренним ощущениям, тогда скорее всего выбор, сделанный ребенком будет правильный. И научить высказывать свою точку зрения, не боясь осуждения и неприятия среди окружающих.⠀⠀</a:t>
            </a:r>
          </a:p>
          <a:p>
            <a:r>
              <a:rPr lang="ru-RU" sz="1300" b="1" dirty="0" smtClean="0"/>
              <a:t/>
            </a:r>
            <a:br>
              <a:rPr lang="ru-RU" sz="1300" b="1" dirty="0" smtClean="0"/>
            </a:br>
            <a:r>
              <a:rPr lang="ru-RU" sz="1300" b="1" dirty="0" smtClean="0"/>
              <a:t>⠀</a:t>
            </a:r>
            <a:r>
              <a:rPr lang="ru-RU" sz="1300" dirty="0" smtClean="0"/>
              <a:t/>
            </a:r>
            <a:br>
              <a:rPr lang="ru-RU" sz="1300" dirty="0" smtClean="0"/>
            </a:br>
            <a:r>
              <a:rPr lang="ru-RU" sz="1400" dirty="0" smtClean="0"/>
              <a:t>⠀</a:t>
            </a:r>
          </a:p>
          <a:p>
            <a:r>
              <a:rPr lang="ru-RU" sz="1300" b="1" dirty="0" smtClean="0"/>
              <a:t> </a:t>
            </a:r>
            <a:r>
              <a:rPr lang="ru-RU" sz="1300" dirty="0"/>
              <a:t>⠀</a:t>
            </a:r>
          </a:p>
          <a:p>
            <a:endParaRPr lang="ru-RU" sz="1300" dirty="0" smtClean="0">
              <a:effectLst>
                <a:outerShdw blurRad="38100" dist="38100" dir="2700000" algn="tl">
                  <a:srgbClr val="000000">
                    <a:alpha val="43137"/>
                  </a:srgbClr>
                </a:outerShdw>
              </a:effectLst>
            </a:endParaRPr>
          </a:p>
        </p:txBody>
      </p:sp>
      <p:pic>
        <p:nvPicPr>
          <p:cNvPr id="2" name="Рисунок 1"/>
          <p:cNvPicPr>
            <a:picLocks noChangeAspect="1"/>
          </p:cNvPicPr>
          <p:nvPr/>
        </p:nvPicPr>
        <p:blipFill>
          <a:blip r:embed="rId4"/>
          <a:stretch>
            <a:fillRect/>
          </a:stretch>
        </p:blipFill>
        <p:spPr>
          <a:xfrm>
            <a:off x="473638" y="3569272"/>
            <a:ext cx="3599528" cy="3127192"/>
          </a:xfrm>
          <a:prstGeom prst="rect">
            <a:avLst/>
          </a:prstGeom>
        </p:spPr>
      </p:pic>
      <p:pic>
        <p:nvPicPr>
          <p:cNvPr id="8" name="Рисунок 7"/>
          <p:cNvPicPr>
            <a:picLocks noChangeAspect="1"/>
          </p:cNvPicPr>
          <p:nvPr/>
        </p:nvPicPr>
        <p:blipFill>
          <a:blip r:embed="rId5"/>
          <a:stretch>
            <a:fillRect/>
          </a:stretch>
        </p:blipFill>
        <p:spPr>
          <a:xfrm>
            <a:off x="3936630" y="3609058"/>
            <a:ext cx="3414713" cy="2735211"/>
          </a:xfrm>
          <a:prstGeom prst="rect">
            <a:avLst/>
          </a:prstGeom>
        </p:spPr>
      </p:pic>
      <p:pic>
        <p:nvPicPr>
          <p:cNvPr id="9" name="Рисунок 8"/>
          <p:cNvPicPr>
            <a:picLocks noChangeAspect="1"/>
          </p:cNvPicPr>
          <p:nvPr/>
        </p:nvPicPr>
        <p:blipFill>
          <a:blip r:embed="rId6"/>
          <a:stretch>
            <a:fillRect/>
          </a:stretch>
        </p:blipFill>
        <p:spPr>
          <a:xfrm>
            <a:off x="7461843" y="3569272"/>
            <a:ext cx="3394672" cy="3057670"/>
          </a:xfrm>
          <a:prstGeom prst="rect">
            <a:avLst/>
          </a:prstGeom>
        </p:spPr>
      </p:pic>
    </p:spTree>
    <p:extLst>
      <p:ext uri="{BB962C8B-B14F-4D97-AF65-F5344CB8AC3E}">
        <p14:creationId xmlns:p14="http://schemas.microsoft.com/office/powerpoint/2010/main" val="62978003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BEBA8EAE-BF5A-486C-A8C5-ECC9F3942E4B}">
                <a14:imgProps xmlns:a14="http://schemas.microsoft.com/office/drawing/2010/main">
                  <a14:imgLayer r:embed="rId3">
                    <a14:imgEffect>
                      <a14:artisticGlowDiffused/>
                    </a14:imgEffect>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rot="16200000">
            <a:off x="3731713" y="-1602287"/>
            <a:ext cx="6773033" cy="10147540"/>
          </a:xfrm>
          <a:prstGeom prst="rect">
            <a:avLst/>
          </a:prstGeom>
        </p:spPr>
      </p:pic>
      <p:sp>
        <p:nvSpPr>
          <p:cNvPr id="3" name="TextBox 2"/>
          <p:cNvSpPr txBox="1"/>
          <p:nvPr/>
        </p:nvSpPr>
        <p:spPr>
          <a:xfrm>
            <a:off x="9880121" y="194699"/>
            <a:ext cx="4623758" cy="553998"/>
          </a:xfrm>
          <a:prstGeom prst="rect">
            <a:avLst/>
          </a:prstGeom>
          <a:noFill/>
        </p:spPr>
        <p:txBody>
          <a:bodyPr wrap="square" rtlCol="0">
            <a:spAutoFit/>
          </a:bodyPr>
          <a:lstStyle/>
          <a:p>
            <a:r>
              <a:rPr lang="ru-RU" sz="3000" b="1" dirty="0" smtClean="0">
                <a:effectLst>
                  <a:outerShdw blurRad="38100" dist="38100" dir="2700000" algn="tl">
                    <a:srgbClr val="000000">
                      <a:alpha val="43137"/>
                    </a:srgbClr>
                  </a:outerShdw>
                </a:effectLst>
              </a:rPr>
              <a:t>Обучение</a:t>
            </a:r>
            <a:endParaRPr lang="ru-RU" sz="3000" b="1" dirty="0">
              <a:effectLst>
                <a:outerShdw blurRad="38100" dist="38100" dir="2700000" algn="tl">
                  <a:srgbClr val="000000">
                    <a:alpha val="43137"/>
                  </a:srgbClr>
                </a:outerShdw>
              </a:effectLst>
            </a:endParaRPr>
          </a:p>
        </p:txBody>
      </p:sp>
      <p:sp>
        <p:nvSpPr>
          <p:cNvPr id="6" name="TextBox 5"/>
          <p:cNvSpPr txBox="1"/>
          <p:nvPr/>
        </p:nvSpPr>
        <p:spPr>
          <a:xfrm>
            <a:off x="473638" y="599517"/>
            <a:ext cx="11718362" cy="4047262"/>
          </a:xfrm>
          <a:prstGeom prst="rect">
            <a:avLst/>
          </a:prstGeom>
          <a:noFill/>
        </p:spPr>
        <p:txBody>
          <a:bodyPr wrap="square" rtlCol="0">
            <a:spAutoFit/>
          </a:bodyPr>
          <a:lstStyle/>
          <a:p>
            <a:r>
              <a:rPr lang="ru-RU" sz="2300" b="1" dirty="0" smtClean="0">
                <a:effectLst>
                  <a:outerShdw blurRad="38100" dist="38100" dir="2700000" algn="tl">
                    <a:srgbClr val="000000">
                      <a:alpha val="43137"/>
                    </a:srgbClr>
                  </a:outerShdw>
                </a:effectLst>
              </a:rPr>
              <a:t>Меркурий в Скорпионе -</a:t>
            </a:r>
            <a:r>
              <a:rPr lang="ru-RU" sz="1200" dirty="0" smtClean="0"/>
              <a:t> </a:t>
            </a:r>
            <a:r>
              <a:rPr lang="ru-RU" sz="1200" dirty="0"/>
              <a:t>Совсем маленькие малыши осторожные и малоразговорчивые. Ребёнок доверяет только самым, на его взгляд, проверенным и надежным </a:t>
            </a:r>
            <a:r>
              <a:rPr lang="ru-RU" sz="1200" dirty="0" smtClean="0"/>
              <a:t>людям. Для </a:t>
            </a:r>
            <a:r>
              <a:rPr lang="ru-RU" sz="1200" dirty="0"/>
              <a:t>развития логического мышления можно рассмотреть </a:t>
            </a:r>
            <a:r>
              <a:rPr lang="ru-RU" sz="1200" dirty="0" err="1"/>
              <a:t>пазлы</a:t>
            </a:r>
            <a:r>
              <a:rPr lang="ru-RU" sz="1200" dirty="0"/>
              <a:t> и конструкторы. Ему будут интересны загадки и ребусы, где надо что-то найти и разгадать. Хорошо подойдет лепка и рисование. Там, где ребенок может сосредоточиться на себе и своих внутренних ощущениях. ⠀⠀</a:t>
            </a:r>
            <a:br>
              <a:rPr lang="ru-RU" sz="1200" dirty="0"/>
            </a:br>
            <a:r>
              <a:rPr lang="ru-RU" sz="1200" dirty="0"/>
              <a:t>⠀⠀</a:t>
            </a:r>
            <a:br>
              <a:rPr lang="ru-RU" sz="1200" dirty="0"/>
            </a:br>
            <a:r>
              <a:rPr lang="ru-RU" sz="1200" dirty="0"/>
              <a:t>Малыш скорее всего начнет говорить позже своих сверстников. Про таких детей говорят, что они накапливают информацию и знания, а потом выдают все и разом. Как только ребенок начинает говорить, родителям нужно быть готовым к большему количеству вопросов. Ведь это маленькие исследователи. Им интересно понять почему мир устроен так, а не иначе. Ребёнку важно понять суть и найти истину. Если у него возникают какие-то вопросы, то ребенка лучше не обманывать, а сказать ему правду. Потому что дети с Меркурием в Скорпионе чувствуют фальшь за версту. ⠀⠀</a:t>
            </a:r>
            <a:br>
              <a:rPr lang="ru-RU" sz="1200" dirty="0"/>
            </a:br>
            <a:r>
              <a:rPr lang="ru-RU" sz="1200" dirty="0"/>
              <a:t>⠀⠀</a:t>
            </a:r>
            <a:br>
              <a:rPr lang="ru-RU" sz="1200" dirty="0"/>
            </a:br>
            <a:r>
              <a:rPr lang="ru-RU" sz="1200" dirty="0"/>
              <a:t>В детском коллективе ребёнок не будет рваться в лидеры и не будет стараться продемонстрировать себя. Он если и будет лидером, то скрытым. Это такой «серый кардинал». Друзей у него будет не так много, так как это  закрытый ребёнок и все свои мысли, и идеи он вряд ли раскроет. В общении с другими детьми ребенок будет часто гнуть свою линию и ему сложно будет с кем-либо согласиться. Он любит провоцировать других людей своими колкими фразами, поэтому с ним может быть сложно общаться. ⠀⠀</a:t>
            </a:r>
            <a:br>
              <a:rPr lang="ru-RU" sz="1200" dirty="0"/>
            </a:br>
            <a:r>
              <a:rPr lang="ru-RU" sz="1200" dirty="0"/>
              <a:t>⠀⠀</a:t>
            </a:r>
            <a:br>
              <a:rPr lang="ru-RU" sz="1200" dirty="0"/>
            </a:br>
            <a:r>
              <a:rPr lang="ru-RU" sz="1200" dirty="0"/>
              <a:t>Выбирая преподавателя обращайте внимание, что бы у него был сильный характер и внутренний стержень. Как только ребенок почувствует слабину, то есть риск, что учитель потеряет авторитет в глазах ребенка. Потому что слабого учителя он может просто подавить. Эти дети не прощают слабохарактерность в людях. ⠀⠀</a:t>
            </a:r>
          </a:p>
          <a:p>
            <a:r>
              <a:rPr lang="ru-RU" sz="1300" b="1" dirty="0" smtClean="0"/>
              <a:t/>
            </a:r>
            <a:br>
              <a:rPr lang="ru-RU" sz="1300" b="1" dirty="0" smtClean="0"/>
            </a:br>
            <a:r>
              <a:rPr lang="ru-RU" sz="1300" b="1" dirty="0" smtClean="0"/>
              <a:t>⠀</a:t>
            </a:r>
            <a:r>
              <a:rPr lang="ru-RU" sz="1300" dirty="0" smtClean="0"/>
              <a:t/>
            </a:r>
            <a:br>
              <a:rPr lang="ru-RU" sz="1300" dirty="0" smtClean="0"/>
            </a:br>
            <a:r>
              <a:rPr lang="ru-RU" sz="1400" dirty="0" smtClean="0"/>
              <a:t>⠀</a:t>
            </a:r>
          </a:p>
          <a:p>
            <a:r>
              <a:rPr lang="ru-RU" sz="1300" b="1" dirty="0" smtClean="0"/>
              <a:t> </a:t>
            </a:r>
            <a:r>
              <a:rPr lang="ru-RU" sz="1300" dirty="0"/>
              <a:t>⠀</a:t>
            </a:r>
          </a:p>
          <a:p>
            <a:endParaRPr lang="ru-RU" sz="1300" dirty="0" smtClean="0">
              <a:effectLst>
                <a:outerShdw blurRad="38100" dist="38100" dir="2700000" algn="tl">
                  <a:srgbClr val="000000">
                    <a:alpha val="43137"/>
                  </a:srgbClr>
                </a:outerShdw>
              </a:effectLst>
            </a:endParaRPr>
          </a:p>
        </p:txBody>
      </p:sp>
      <p:pic>
        <p:nvPicPr>
          <p:cNvPr id="5" name="Рисунок 4"/>
          <p:cNvPicPr>
            <a:picLocks noChangeAspect="1"/>
          </p:cNvPicPr>
          <p:nvPr/>
        </p:nvPicPr>
        <p:blipFill>
          <a:blip r:embed="rId4"/>
          <a:stretch>
            <a:fillRect/>
          </a:stretch>
        </p:blipFill>
        <p:spPr>
          <a:xfrm>
            <a:off x="473638" y="3705782"/>
            <a:ext cx="2734222" cy="3029315"/>
          </a:xfrm>
          <a:prstGeom prst="rect">
            <a:avLst/>
          </a:prstGeom>
        </p:spPr>
      </p:pic>
      <p:pic>
        <p:nvPicPr>
          <p:cNvPr id="7" name="Рисунок 6"/>
          <p:cNvPicPr>
            <a:picLocks noChangeAspect="1"/>
          </p:cNvPicPr>
          <p:nvPr/>
        </p:nvPicPr>
        <p:blipFill>
          <a:blip r:embed="rId5"/>
          <a:stretch>
            <a:fillRect/>
          </a:stretch>
        </p:blipFill>
        <p:spPr>
          <a:xfrm>
            <a:off x="3281670" y="3705782"/>
            <a:ext cx="3394434" cy="2369807"/>
          </a:xfrm>
          <a:prstGeom prst="rect">
            <a:avLst/>
          </a:prstGeom>
        </p:spPr>
      </p:pic>
      <p:pic>
        <p:nvPicPr>
          <p:cNvPr id="10" name="Рисунок 9"/>
          <p:cNvPicPr>
            <a:picLocks noChangeAspect="1"/>
          </p:cNvPicPr>
          <p:nvPr/>
        </p:nvPicPr>
        <p:blipFill>
          <a:blip r:embed="rId6"/>
          <a:stretch>
            <a:fillRect/>
          </a:stretch>
        </p:blipFill>
        <p:spPr>
          <a:xfrm>
            <a:off x="6749914" y="3705782"/>
            <a:ext cx="3275985" cy="2037663"/>
          </a:xfrm>
          <a:prstGeom prst="rect">
            <a:avLst/>
          </a:prstGeom>
        </p:spPr>
      </p:pic>
    </p:spTree>
    <p:extLst>
      <p:ext uri="{BB962C8B-B14F-4D97-AF65-F5344CB8AC3E}">
        <p14:creationId xmlns:p14="http://schemas.microsoft.com/office/powerpoint/2010/main" val="350584411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BEBA8EAE-BF5A-486C-A8C5-ECC9F3942E4B}">
                <a14:imgProps xmlns:a14="http://schemas.microsoft.com/office/drawing/2010/main">
                  <a14:imgLayer r:embed="rId3">
                    <a14:imgEffect>
                      <a14:artisticGlowDiffused/>
                    </a14:imgEffect>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rot="16200000">
            <a:off x="3731713" y="-1602287"/>
            <a:ext cx="6773033" cy="10147540"/>
          </a:xfrm>
          <a:prstGeom prst="rect">
            <a:avLst/>
          </a:prstGeom>
        </p:spPr>
      </p:pic>
      <p:sp>
        <p:nvSpPr>
          <p:cNvPr id="3" name="TextBox 2"/>
          <p:cNvSpPr txBox="1"/>
          <p:nvPr/>
        </p:nvSpPr>
        <p:spPr>
          <a:xfrm>
            <a:off x="9880121" y="194699"/>
            <a:ext cx="4623758" cy="553998"/>
          </a:xfrm>
          <a:prstGeom prst="rect">
            <a:avLst/>
          </a:prstGeom>
          <a:noFill/>
        </p:spPr>
        <p:txBody>
          <a:bodyPr wrap="square" rtlCol="0">
            <a:spAutoFit/>
          </a:bodyPr>
          <a:lstStyle/>
          <a:p>
            <a:r>
              <a:rPr lang="ru-RU" sz="3000" b="1" dirty="0" smtClean="0">
                <a:effectLst>
                  <a:outerShdw blurRad="38100" dist="38100" dir="2700000" algn="tl">
                    <a:srgbClr val="000000">
                      <a:alpha val="43137"/>
                    </a:srgbClr>
                  </a:outerShdw>
                </a:effectLst>
              </a:rPr>
              <a:t>Обучение</a:t>
            </a:r>
            <a:endParaRPr lang="ru-RU" sz="3000" b="1" dirty="0">
              <a:effectLst>
                <a:outerShdw blurRad="38100" dist="38100" dir="2700000" algn="tl">
                  <a:srgbClr val="000000">
                    <a:alpha val="43137"/>
                  </a:srgbClr>
                </a:outerShdw>
              </a:effectLst>
            </a:endParaRPr>
          </a:p>
        </p:txBody>
      </p:sp>
      <p:sp>
        <p:nvSpPr>
          <p:cNvPr id="6" name="TextBox 5"/>
          <p:cNvSpPr txBox="1"/>
          <p:nvPr/>
        </p:nvSpPr>
        <p:spPr>
          <a:xfrm>
            <a:off x="473638" y="599517"/>
            <a:ext cx="11718362" cy="3308598"/>
          </a:xfrm>
          <a:prstGeom prst="rect">
            <a:avLst/>
          </a:prstGeom>
          <a:noFill/>
        </p:spPr>
        <p:txBody>
          <a:bodyPr wrap="square" rtlCol="0">
            <a:spAutoFit/>
          </a:bodyPr>
          <a:lstStyle/>
          <a:p>
            <a:r>
              <a:rPr lang="ru-RU" sz="2300" b="1" dirty="0" smtClean="0">
                <a:effectLst>
                  <a:outerShdw blurRad="38100" dist="38100" dir="2700000" algn="tl">
                    <a:srgbClr val="000000">
                      <a:alpha val="43137"/>
                    </a:srgbClr>
                  </a:outerShdw>
                </a:effectLst>
              </a:rPr>
              <a:t>Меркурий в Стрельце -</a:t>
            </a:r>
            <a:r>
              <a:rPr lang="ru-RU" sz="1200" dirty="0" smtClean="0"/>
              <a:t> </a:t>
            </a:r>
            <a:r>
              <a:rPr lang="ru-RU" sz="1200" dirty="0"/>
              <a:t>Малыш со </a:t>
            </a:r>
            <a:r>
              <a:rPr lang="ru-RU" sz="1200" dirty="0" err="1"/>
              <a:t>стрельцовским</a:t>
            </a:r>
            <a:r>
              <a:rPr lang="ru-RU" sz="1200" dirty="0"/>
              <a:t> Меркурием будет требовать к себе внимания с младенчества. Такие детки начинают говорить достаточно рано и схватывают информацию со всех сторон. Как только ребенок освоит речь, то готовьтесь отвечать на большое количество вопросов. Это маленькие философы уже с детства. Ребенку интересно охватить буквально все. У него есть стремление понять всю картину мира в целом, не углубляясь в большое количество деталей. ⠀⠀⠀</a:t>
            </a:r>
            <a:br>
              <a:rPr lang="ru-RU" sz="1200" dirty="0"/>
            </a:br>
            <a:r>
              <a:rPr lang="ru-RU" sz="1200" dirty="0"/>
              <a:t>⠀⠀</a:t>
            </a:r>
            <a:br>
              <a:rPr lang="ru-RU" sz="1200" dirty="0"/>
            </a:br>
            <a:r>
              <a:rPr lang="ru-RU" sz="1200" dirty="0"/>
              <a:t>С ребенком желательно как можно больше заниматься. Например, читать вместе познавательные книги, соответствующие его возрасту или играть в интеллектуальные игры. Также стоит рассмотреть курсы иностранного языка для малышей и для деток более старшего возраста, это то что ему будет даваться наиболее легко. И в дальнейшем курсы ораторского мастерства. Говорить красивые и высокопарные речи, это то что дано от природы. ⠀⠀⠀</a:t>
            </a:r>
            <a:br>
              <a:rPr lang="ru-RU" sz="1200" dirty="0"/>
            </a:br>
            <a:r>
              <a:rPr lang="ru-RU" sz="1200" dirty="0"/>
              <a:t>⠀⠀</a:t>
            </a:r>
            <a:br>
              <a:rPr lang="ru-RU" sz="1200" dirty="0"/>
            </a:br>
            <a:r>
              <a:rPr lang="ru-RU" sz="1200" dirty="0"/>
              <a:t>В детском коллективе он будет стремиться проявить себя и показать. Такой ребенок любит людей, и в любой компании он будет чувствовать себя свободно и непринужденно. С другими детьми он ведет себя очень искренне, непосредственно и дружелюбно. И минусом и одновременно плюсом является то что он говорит все прямо и в лоб, не думая о последствиях. Это тот Меркурий, который не будет лукавить и увиливать. ⠀⠀⠀</a:t>
            </a:r>
          </a:p>
          <a:p>
            <a:r>
              <a:rPr lang="ru-RU" sz="1300" b="1" dirty="0" smtClean="0"/>
              <a:t/>
            </a:r>
            <a:br>
              <a:rPr lang="ru-RU" sz="1300" b="1" dirty="0" smtClean="0"/>
            </a:br>
            <a:r>
              <a:rPr lang="ru-RU" sz="1300" b="1" dirty="0" smtClean="0"/>
              <a:t>⠀</a:t>
            </a:r>
            <a:r>
              <a:rPr lang="ru-RU" sz="1300" dirty="0" smtClean="0"/>
              <a:t/>
            </a:r>
            <a:br>
              <a:rPr lang="ru-RU" sz="1300" dirty="0" smtClean="0"/>
            </a:br>
            <a:r>
              <a:rPr lang="ru-RU" sz="1400" dirty="0" smtClean="0"/>
              <a:t>⠀</a:t>
            </a:r>
          </a:p>
          <a:p>
            <a:r>
              <a:rPr lang="ru-RU" sz="1300" b="1" dirty="0" smtClean="0"/>
              <a:t> </a:t>
            </a:r>
            <a:r>
              <a:rPr lang="ru-RU" sz="1300" dirty="0"/>
              <a:t>⠀</a:t>
            </a:r>
          </a:p>
          <a:p>
            <a:endParaRPr lang="ru-RU" sz="1300" dirty="0" smtClean="0">
              <a:effectLst>
                <a:outerShdw blurRad="38100" dist="38100" dir="2700000" algn="tl">
                  <a:srgbClr val="000000">
                    <a:alpha val="43137"/>
                  </a:srgbClr>
                </a:outerShdw>
              </a:effectLst>
            </a:endParaRPr>
          </a:p>
        </p:txBody>
      </p:sp>
      <p:pic>
        <p:nvPicPr>
          <p:cNvPr id="2" name="Рисунок 1"/>
          <p:cNvPicPr>
            <a:picLocks noChangeAspect="1"/>
          </p:cNvPicPr>
          <p:nvPr/>
        </p:nvPicPr>
        <p:blipFill>
          <a:blip r:embed="rId4"/>
          <a:stretch>
            <a:fillRect/>
          </a:stretch>
        </p:blipFill>
        <p:spPr>
          <a:xfrm>
            <a:off x="473638" y="2953885"/>
            <a:ext cx="2813786" cy="3819832"/>
          </a:xfrm>
          <a:prstGeom prst="rect">
            <a:avLst/>
          </a:prstGeom>
        </p:spPr>
      </p:pic>
      <p:pic>
        <p:nvPicPr>
          <p:cNvPr id="8" name="Рисунок 7"/>
          <p:cNvPicPr>
            <a:picLocks noChangeAspect="1"/>
          </p:cNvPicPr>
          <p:nvPr/>
        </p:nvPicPr>
        <p:blipFill>
          <a:blip r:embed="rId5"/>
          <a:stretch>
            <a:fillRect/>
          </a:stretch>
        </p:blipFill>
        <p:spPr>
          <a:xfrm>
            <a:off x="3428580" y="2949417"/>
            <a:ext cx="2817077" cy="3824300"/>
          </a:xfrm>
          <a:prstGeom prst="rect">
            <a:avLst/>
          </a:prstGeom>
        </p:spPr>
      </p:pic>
      <p:pic>
        <p:nvPicPr>
          <p:cNvPr id="9" name="Рисунок 8"/>
          <p:cNvPicPr>
            <a:picLocks noChangeAspect="1"/>
          </p:cNvPicPr>
          <p:nvPr/>
        </p:nvPicPr>
        <p:blipFill>
          <a:blip r:embed="rId6"/>
          <a:stretch>
            <a:fillRect/>
          </a:stretch>
        </p:blipFill>
        <p:spPr>
          <a:xfrm>
            <a:off x="6386813" y="2949417"/>
            <a:ext cx="2865342" cy="2541371"/>
          </a:xfrm>
          <a:prstGeom prst="rect">
            <a:avLst/>
          </a:prstGeom>
        </p:spPr>
      </p:pic>
    </p:spTree>
    <p:extLst>
      <p:ext uri="{BB962C8B-B14F-4D97-AF65-F5344CB8AC3E}">
        <p14:creationId xmlns:p14="http://schemas.microsoft.com/office/powerpoint/2010/main" val="416355250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BEBA8EAE-BF5A-486C-A8C5-ECC9F3942E4B}">
                <a14:imgProps xmlns:a14="http://schemas.microsoft.com/office/drawing/2010/main">
                  <a14:imgLayer r:embed="rId3">
                    <a14:imgEffect>
                      <a14:artisticGlowDiffused/>
                    </a14:imgEffect>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rot="16200000">
            <a:off x="3731713" y="-1602287"/>
            <a:ext cx="6773033" cy="10147540"/>
          </a:xfrm>
          <a:prstGeom prst="rect">
            <a:avLst/>
          </a:prstGeom>
        </p:spPr>
      </p:pic>
      <p:sp>
        <p:nvSpPr>
          <p:cNvPr id="3" name="TextBox 2"/>
          <p:cNvSpPr txBox="1"/>
          <p:nvPr/>
        </p:nvSpPr>
        <p:spPr>
          <a:xfrm>
            <a:off x="9880121" y="194699"/>
            <a:ext cx="4623758" cy="553998"/>
          </a:xfrm>
          <a:prstGeom prst="rect">
            <a:avLst/>
          </a:prstGeom>
          <a:noFill/>
        </p:spPr>
        <p:txBody>
          <a:bodyPr wrap="square" rtlCol="0">
            <a:spAutoFit/>
          </a:bodyPr>
          <a:lstStyle/>
          <a:p>
            <a:r>
              <a:rPr lang="ru-RU" sz="3000" b="1" dirty="0" smtClean="0">
                <a:effectLst>
                  <a:outerShdw blurRad="38100" dist="38100" dir="2700000" algn="tl">
                    <a:srgbClr val="000000">
                      <a:alpha val="43137"/>
                    </a:srgbClr>
                  </a:outerShdw>
                </a:effectLst>
              </a:rPr>
              <a:t>Обучение</a:t>
            </a:r>
            <a:endParaRPr lang="ru-RU" sz="3000" b="1" dirty="0">
              <a:effectLst>
                <a:outerShdw blurRad="38100" dist="38100" dir="2700000" algn="tl">
                  <a:srgbClr val="000000">
                    <a:alpha val="43137"/>
                  </a:srgbClr>
                </a:outerShdw>
              </a:effectLst>
            </a:endParaRPr>
          </a:p>
        </p:txBody>
      </p:sp>
      <p:sp>
        <p:nvSpPr>
          <p:cNvPr id="6" name="TextBox 5"/>
          <p:cNvSpPr txBox="1"/>
          <p:nvPr/>
        </p:nvSpPr>
        <p:spPr>
          <a:xfrm>
            <a:off x="473638" y="599517"/>
            <a:ext cx="11718362" cy="3862596"/>
          </a:xfrm>
          <a:prstGeom prst="rect">
            <a:avLst/>
          </a:prstGeom>
          <a:noFill/>
        </p:spPr>
        <p:txBody>
          <a:bodyPr wrap="square" rtlCol="0">
            <a:spAutoFit/>
          </a:bodyPr>
          <a:lstStyle/>
          <a:p>
            <a:r>
              <a:rPr lang="ru-RU" sz="2300" b="1" dirty="0" smtClean="0">
                <a:effectLst>
                  <a:outerShdw blurRad="38100" dist="38100" dir="2700000" algn="tl">
                    <a:srgbClr val="000000">
                      <a:alpha val="43137"/>
                    </a:srgbClr>
                  </a:outerShdw>
                </a:effectLst>
              </a:rPr>
              <a:t>Меркурий в Козероге -</a:t>
            </a:r>
            <a:r>
              <a:rPr lang="ru-RU" sz="1200" dirty="0" smtClean="0"/>
              <a:t> </a:t>
            </a:r>
            <a:r>
              <a:rPr lang="ru-RU" sz="1200" dirty="0"/>
              <a:t>Малыш очень серьезный и наблюдательный. Еще совсем маленьким он будет смотреть на родителей с умным и осмысленным взглядом, как будто знает чуть больше чем </a:t>
            </a:r>
            <a:r>
              <a:rPr lang="ru-RU" sz="1200" dirty="0" err="1" smtClean="0"/>
              <a:t>остальные.Для</a:t>
            </a:r>
            <a:r>
              <a:rPr lang="ru-RU" sz="1200" dirty="0" smtClean="0"/>
              <a:t> </a:t>
            </a:r>
            <a:r>
              <a:rPr lang="ru-RU" sz="1200" dirty="0"/>
              <a:t>развития ребенка подойдут такие игры, где нужно проявлять упорство и настойчивость. Например, какой-то не самый простой конструктор. Когда малыш научится читать, то ему интересна будет познавательная литература, где информацию можно применить практически. </a:t>
            </a:r>
            <a:r>
              <a:rPr lang="ru-RU" sz="1200" dirty="0" smtClean="0"/>
              <a:t>⠀</a:t>
            </a:r>
          </a:p>
          <a:p>
            <a:r>
              <a:rPr lang="ru-RU" sz="1200" dirty="0" smtClean="0"/>
              <a:t>В более </a:t>
            </a:r>
            <a:r>
              <a:rPr lang="ru-RU" sz="1200" dirty="0"/>
              <a:t>старшем возрасте можно рассмотреть шахматы, шашки и деятельность где надо выстраивать стратегию и проявлять выдержку. ⠀⠀</a:t>
            </a:r>
            <a:br>
              <a:rPr lang="ru-RU" sz="1200" dirty="0"/>
            </a:br>
            <a:r>
              <a:rPr lang="ru-RU" sz="1200" dirty="0"/>
              <a:t>⠀⠀</a:t>
            </a:r>
            <a:br>
              <a:rPr lang="ru-RU" sz="1200" dirty="0"/>
            </a:br>
            <a:r>
              <a:rPr lang="ru-RU" sz="1200" dirty="0"/>
              <a:t>В детском коллективе ребенок держит всех на расстоянии вытянутой руки. Он не любит, когда много народа, ведь ему привычно заниматься и играть одному. Ребенок очень осторожен и немногословен, практичен и рассудителен. При общении он тщательно формулирует свои мысли и подбирает слова. Ребенок не будет рваться вперед, он как будто бы наблюдает за всем происходящим и делает выводы. Такой ребенок предпочтёт вместо общества детей, общество взрослых. ⠀⠀</a:t>
            </a:r>
            <a:br>
              <a:rPr lang="ru-RU" sz="1200" dirty="0"/>
            </a:br>
            <a:r>
              <a:rPr lang="ru-RU" sz="1200" dirty="0"/>
              <a:t>⠀</a:t>
            </a:r>
            <a:br>
              <a:rPr lang="ru-RU" sz="1200" dirty="0"/>
            </a:br>
            <a:r>
              <a:rPr lang="ru-RU" sz="1200" dirty="0"/>
              <a:t>В школе это один из самых ответственных, дисциплинированных и работоспособных учеников. Этот ребенок очень исполнительный и серьезный, требовательный и дотошный к себе и к окружающим. Учиться он будет хорошо. Ему интересны предметы, которые можно применить на практике. Мыслит он предметно и аналитически. ⠀⠀</a:t>
            </a:r>
            <a:br>
              <a:rPr lang="ru-RU" sz="1200" dirty="0"/>
            </a:br>
            <a:r>
              <a:rPr lang="ru-RU" sz="1200" dirty="0"/>
              <a:t>Преподаватель желательно, что бы преподносил информацию конкретно, структурно и последовательно. Такому ребенку нужны обязательно факты и доводы. Хорошо если учитель в своей работе будет использовать графики, схемы и таблицы. В этом случае ребенок лучше усвоит материал и положительный результат в учебе гарантирован. ⠀⠀</a:t>
            </a:r>
            <a:br>
              <a:rPr lang="ru-RU" sz="1200" dirty="0"/>
            </a:br>
            <a:r>
              <a:rPr lang="ru-RU" sz="1200" dirty="0"/>
              <a:t>⠀⠀</a:t>
            </a:r>
          </a:p>
          <a:p>
            <a:r>
              <a:rPr lang="ru-RU" sz="1300" b="1" dirty="0" smtClean="0"/>
              <a:t/>
            </a:r>
            <a:br>
              <a:rPr lang="ru-RU" sz="1300" b="1" dirty="0" smtClean="0"/>
            </a:br>
            <a:r>
              <a:rPr lang="ru-RU" sz="1300" b="1" dirty="0" smtClean="0"/>
              <a:t>⠀</a:t>
            </a:r>
            <a:r>
              <a:rPr lang="ru-RU" sz="1300" dirty="0" smtClean="0"/>
              <a:t/>
            </a:r>
            <a:br>
              <a:rPr lang="ru-RU" sz="1300" dirty="0" smtClean="0"/>
            </a:br>
            <a:r>
              <a:rPr lang="ru-RU" sz="1400" dirty="0" smtClean="0"/>
              <a:t>⠀</a:t>
            </a:r>
          </a:p>
          <a:p>
            <a:r>
              <a:rPr lang="ru-RU" sz="1300" b="1" dirty="0" smtClean="0"/>
              <a:t> </a:t>
            </a:r>
            <a:r>
              <a:rPr lang="ru-RU" sz="1300" dirty="0"/>
              <a:t>⠀</a:t>
            </a:r>
          </a:p>
          <a:p>
            <a:endParaRPr lang="ru-RU" sz="1300" dirty="0" smtClean="0">
              <a:effectLst>
                <a:outerShdw blurRad="38100" dist="38100" dir="2700000" algn="tl">
                  <a:srgbClr val="000000">
                    <a:alpha val="43137"/>
                  </a:srgbClr>
                </a:outerShdw>
              </a:effectLst>
            </a:endParaRPr>
          </a:p>
        </p:txBody>
      </p:sp>
      <p:pic>
        <p:nvPicPr>
          <p:cNvPr id="5" name="Рисунок 4"/>
          <p:cNvPicPr>
            <a:picLocks noChangeAspect="1"/>
          </p:cNvPicPr>
          <p:nvPr/>
        </p:nvPicPr>
        <p:blipFill>
          <a:blip r:embed="rId4"/>
          <a:stretch>
            <a:fillRect/>
          </a:stretch>
        </p:blipFill>
        <p:spPr>
          <a:xfrm>
            <a:off x="519649" y="3253561"/>
            <a:ext cx="3049619" cy="3446206"/>
          </a:xfrm>
          <a:prstGeom prst="rect">
            <a:avLst/>
          </a:prstGeom>
        </p:spPr>
      </p:pic>
      <p:pic>
        <p:nvPicPr>
          <p:cNvPr id="7" name="Рисунок 6"/>
          <p:cNvPicPr>
            <a:picLocks noChangeAspect="1"/>
          </p:cNvPicPr>
          <p:nvPr/>
        </p:nvPicPr>
        <p:blipFill>
          <a:blip r:embed="rId5"/>
          <a:stretch>
            <a:fillRect/>
          </a:stretch>
        </p:blipFill>
        <p:spPr>
          <a:xfrm>
            <a:off x="3569268" y="3253561"/>
            <a:ext cx="3348419" cy="3070635"/>
          </a:xfrm>
          <a:prstGeom prst="rect">
            <a:avLst/>
          </a:prstGeom>
        </p:spPr>
      </p:pic>
      <p:pic>
        <p:nvPicPr>
          <p:cNvPr id="10" name="Рисунок 9"/>
          <p:cNvPicPr>
            <a:picLocks noChangeAspect="1"/>
          </p:cNvPicPr>
          <p:nvPr/>
        </p:nvPicPr>
        <p:blipFill>
          <a:blip r:embed="rId6"/>
          <a:stretch>
            <a:fillRect/>
          </a:stretch>
        </p:blipFill>
        <p:spPr>
          <a:xfrm>
            <a:off x="7018389" y="3253561"/>
            <a:ext cx="3236656" cy="1455010"/>
          </a:xfrm>
          <a:prstGeom prst="rect">
            <a:avLst/>
          </a:prstGeom>
        </p:spPr>
      </p:pic>
    </p:spTree>
    <p:extLst>
      <p:ext uri="{BB962C8B-B14F-4D97-AF65-F5344CB8AC3E}">
        <p14:creationId xmlns:p14="http://schemas.microsoft.com/office/powerpoint/2010/main" val="82954311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BEBA8EAE-BF5A-486C-A8C5-ECC9F3942E4B}">
                <a14:imgProps xmlns:a14="http://schemas.microsoft.com/office/drawing/2010/main">
                  <a14:imgLayer r:embed="rId3">
                    <a14:imgEffect>
                      <a14:artisticGlowDiffused/>
                    </a14:imgEffect>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rot="16200000">
            <a:off x="3731713" y="-1602287"/>
            <a:ext cx="6773033" cy="10147540"/>
          </a:xfrm>
          <a:prstGeom prst="rect">
            <a:avLst/>
          </a:prstGeom>
        </p:spPr>
      </p:pic>
      <p:sp>
        <p:nvSpPr>
          <p:cNvPr id="3" name="TextBox 2"/>
          <p:cNvSpPr txBox="1"/>
          <p:nvPr/>
        </p:nvSpPr>
        <p:spPr>
          <a:xfrm>
            <a:off x="9880121" y="194699"/>
            <a:ext cx="4623758" cy="553998"/>
          </a:xfrm>
          <a:prstGeom prst="rect">
            <a:avLst/>
          </a:prstGeom>
          <a:noFill/>
        </p:spPr>
        <p:txBody>
          <a:bodyPr wrap="square" rtlCol="0">
            <a:spAutoFit/>
          </a:bodyPr>
          <a:lstStyle/>
          <a:p>
            <a:r>
              <a:rPr lang="ru-RU" sz="3000" b="1" dirty="0" smtClean="0">
                <a:effectLst>
                  <a:outerShdw blurRad="38100" dist="38100" dir="2700000" algn="tl">
                    <a:srgbClr val="000000">
                      <a:alpha val="43137"/>
                    </a:srgbClr>
                  </a:outerShdw>
                </a:effectLst>
              </a:rPr>
              <a:t>Обучение</a:t>
            </a:r>
            <a:endParaRPr lang="ru-RU" sz="3000" b="1" dirty="0">
              <a:effectLst>
                <a:outerShdw blurRad="38100" dist="38100" dir="2700000" algn="tl">
                  <a:srgbClr val="000000">
                    <a:alpha val="43137"/>
                  </a:srgbClr>
                </a:outerShdw>
              </a:effectLst>
            </a:endParaRPr>
          </a:p>
        </p:txBody>
      </p:sp>
      <p:sp>
        <p:nvSpPr>
          <p:cNvPr id="6" name="TextBox 5"/>
          <p:cNvSpPr txBox="1"/>
          <p:nvPr/>
        </p:nvSpPr>
        <p:spPr>
          <a:xfrm>
            <a:off x="473638" y="599517"/>
            <a:ext cx="11718362" cy="3493264"/>
          </a:xfrm>
          <a:prstGeom prst="rect">
            <a:avLst/>
          </a:prstGeom>
          <a:noFill/>
        </p:spPr>
        <p:txBody>
          <a:bodyPr wrap="square" rtlCol="0">
            <a:spAutoFit/>
          </a:bodyPr>
          <a:lstStyle/>
          <a:p>
            <a:r>
              <a:rPr lang="ru-RU" sz="2300" b="1" dirty="0" smtClean="0">
                <a:effectLst>
                  <a:outerShdw blurRad="38100" dist="38100" dir="2700000" algn="tl">
                    <a:srgbClr val="000000">
                      <a:alpha val="43137"/>
                    </a:srgbClr>
                  </a:outerShdw>
                </a:effectLst>
              </a:rPr>
              <a:t>Меркурий в Водолее -</a:t>
            </a:r>
            <a:r>
              <a:rPr lang="ru-RU" sz="1200" dirty="0" smtClean="0"/>
              <a:t> </a:t>
            </a:r>
            <a:r>
              <a:rPr lang="ru-RU" sz="1200" dirty="0"/>
              <a:t>Ваш малыш очень любознательный и общительный, он с удовольствием будет находиться в компании людей любых возрастов и наблюдать за всем происходящим. Заговорит такой ребенок скорее рано, чем поздно. Речь будет быстрая и сумбурная, возможно будут проблемы с произношением каких-то определенных </a:t>
            </a:r>
            <a:r>
              <a:rPr lang="ru-RU" sz="1200" dirty="0" err="1" smtClean="0"/>
              <a:t>звуков.Для</a:t>
            </a:r>
            <a:r>
              <a:rPr lang="ru-RU" sz="1200" dirty="0" smtClean="0"/>
              <a:t> </a:t>
            </a:r>
            <a:r>
              <a:rPr lang="ru-RU" sz="1200" dirty="0"/>
              <a:t>развития совсем маленького ребенка можно рассмотреть нестандартные конструкторы, логические задачи где надо проявить смекалку и изобретательность. Играйте с ним в ассоциации, в театр теней эти игры будут ему безумно интересны и поспособствуют развитию абстрактного мышления.⠀⠀⠀⠀⠀</a:t>
            </a:r>
            <a:br>
              <a:rPr lang="ru-RU" sz="1200" dirty="0"/>
            </a:br>
            <a:r>
              <a:rPr lang="ru-RU" sz="1200" dirty="0"/>
              <a:t>⠀⠀⠀⠀⠀</a:t>
            </a:r>
            <a:br>
              <a:rPr lang="ru-RU" sz="1200" dirty="0"/>
            </a:br>
            <a:r>
              <a:rPr lang="ru-RU" sz="1200" dirty="0"/>
              <a:t>Для деток постарше можно рассмотреть робототехнику, программирование и ментальную арифметику. Все те кружки где можно проявить свою нестандартность и </a:t>
            </a:r>
            <a:r>
              <a:rPr lang="ru-RU" sz="1200" dirty="0" err="1" smtClean="0"/>
              <a:t>уникальность.В</a:t>
            </a:r>
            <a:r>
              <a:rPr lang="ru-RU" sz="1200" dirty="0" smtClean="0"/>
              <a:t> </a:t>
            </a:r>
            <a:r>
              <a:rPr lang="ru-RU" sz="1200" dirty="0"/>
              <a:t>детском коллективе, ребенок будет себя вести очень открыто и дружелюбно. Это самые лучше заводилы интересных и увлекательных игр. Другим детям с ними будет безумно весело и занимательно. ⠀⠀</a:t>
            </a:r>
            <a:br>
              <a:rPr lang="ru-RU" sz="1200" dirty="0"/>
            </a:br>
            <a:r>
              <a:rPr lang="ru-RU" sz="1200" dirty="0"/>
              <a:t>⠀⠀⠀⠀⠀</a:t>
            </a:r>
            <a:br>
              <a:rPr lang="ru-RU" sz="1200" dirty="0"/>
            </a:br>
            <a:r>
              <a:rPr lang="ru-RU" sz="1200" dirty="0"/>
              <a:t>Выбирая преподавателя обратите внимание как он мыслит, как разговаривает и какой у него подход к детям. В данном случае важно, чтобы учитель был современным и шел в ногу со временем. Предпочтительнее учитель который поощряет взгляды ребенка и дает возможность ученику высказывать в свободной форме свое мнение на тот или иной вопрос.⠀⠀⠀⠀⠀</a:t>
            </a:r>
          </a:p>
          <a:p>
            <a:r>
              <a:rPr lang="ru-RU" sz="1300" b="1" dirty="0" smtClean="0"/>
              <a:t/>
            </a:r>
            <a:br>
              <a:rPr lang="ru-RU" sz="1300" b="1" dirty="0" smtClean="0"/>
            </a:br>
            <a:r>
              <a:rPr lang="ru-RU" sz="1300" b="1" dirty="0" smtClean="0"/>
              <a:t>⠀</a:t>
            </a:r>
            <a:r>
              <a:rPr lang="ru-RU" sz="1300" dirty="0" smtClean="0"/>
              <a:t/>
            </a:r>
            <a:br>
              <a:rPr lang="ru-RU" sz="1300" dirty="0" smtClean="0"/>
            </a:br>
            <a:r>
              <a:rPr lang="ru-RU" sz="1400" dirty="0" smtClean="0"/>
              <a:t>⠀</a:t>
            </a:r>
          </a:p>
          <a:p>
            <a:r>
              <a:rPr lang="ru-RU" sz="1300" b="1" dirty="0" smtClean="0"/>
              <a:t> </a:t>
            </a:r>
            <a:r>
              <a:rPr lang="ru-RU" sz="1300" dirty="0"/>
              <a:t>⠀</a:t>
            </a:r>
          </a:p>
          <a:p>
            <a:endParaRPr lang="ru-RU" sz="1300" dirty="0" smtClean="0">
              <a:effectLst>
                <a:outerShdw blurRad="38100" dist="38100" dir="2700000" algn="tl">
                  <a:srgbClr val="000000">
                    <a:alpha val="43137"/>
                  </a:srgbClr>
                </a:outerShdw>
              </a:effectLst>
            </a:endParaRPr>
          </a:p>
        </p:txBody>
      </p:sp>
      <p:pic>
        <p:nvPicPr>
          <p:cNvPr id="5" name="Рисунок 4"/>
          <p:cNvPicPr>
            <a:picLocks noChangeAspect="1"/>
          </p:cNvPicPr>
          <p:nvPr/>
        </p:nvPicPr>
        <p:blipFill>
          <a:blip r:embed="rId4"/>
          <a:stretch>
            <a:fillRect/>
          </a:stretch>
        </p:blipFill>
        <p:spPr>
          <a:xfrm>
            <a:off x="552296" y="3168377"/>
            <a:ext cx="2575499" cy="3468398"/>
          </a:xfrm>
          <a:prstGeom prst="rect">
            <a:avLst/>
          </a:prstGeom>
        </p:spPr>
      </p:pic>
      <p:pic>
        <p:nvPicPr>
          <p:cNvPr id="7" name="Рисунок 6"/>
          <p:cNvPicPr>
            <a:picLocks noChangeAspect="1"/>
          </p:cNvPicPr>
          <p:nvPr/>
        </p:nvPicPr>
        <p:blipFill>
          <a:blip r:embed="rId5"/>
          <a:stretch>
            <a:fillRect/>
          </a:stretch>
        </p:blipFill>
        <p:spPr>
          <a:xfrm>
            <a:off x="3362325" y="3168377"/>
            <a:ext cx="2694346" cy="3628449"/>
          </a:xfrm>
          <a:prstGeom prst="rect">
            <a:avLst/>
          </a:prstGeom>
        </p:spPr>
      </p:pic>
      <p:pic>
        <p:nvPicPr>
          <p:cNvPr id="10" name="Рисунок 9"/>
          <p:cNvPicPr>
            <a:picLocks noChangeAspect="1"/>
          </p:cNvPicPr>
          <p:nvPr/>
        </p:nvPicPr>
        <p:blipFill>
          <a:blip r:embed="rId6"/>
          <a:stretch>
            <a:fillRect/>
          </a:stretch>
        </p:blipFill>
        <p:spPr>
          <a:xfrm>
            <a:off x="6291201" y="3168377"/>
            <a:ext cx="3248486" cy="2597537"/>
          </a:xfrm>
          <a:prstGeom prst="rect">
            <a:avLst/>
          </a:prstGeom>
        </p:spPr>
      </p:pic>
    </p:spTree>
    <p:extLst>
      <p:ext uri="{BB962C8B-B14F-4D97-AF65-F5344CB8AC3E}">
        <p14:creationId xmlns:p14="http://schemas.microsoft.com/office/powerpoint/2010/main" val="116264449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BEBA8EAE-BF5A-486C-A8C5-ECC9F3942E4B}">
                <a14:imgProps xmlns:a14="http://schemas.microsoft.com/office/drawing/2010/main">
                  <a14:imgLayer r:embed="rId3">
                    <a14:imgEffect>
                      <a14:artisticGlowDiffused/>
                    </a14:imgEffect>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rot="16200000">
            <a:off x="3731713" y="-1602287"/>
            <a:ext cx="6773033" cy="10147540"/>
          </a:xfrm>
          <a:prstGeom prst="rect">
            <a:avLst/>
          </a:prstGeom>
        </p:spPr>
      </p:pic>
      <p:sp>
        <p:nvSpPr>
          <p:cNvPr id="3" name="TextBox 2"/>
          <p:cNvSpPr txBox="1"/>
          <p:nvPr/>
        </p:nvSpPr>
        <p:spPr>
          <a:xfrm>
            <a:off x="9880121" y="194699"/>
            <a:ext cx="4623758" cy="553998"/>
          </a:xfrm>
          <a:prstGeom prst="rect">
            <a:avLst/>
          </a:prstGeom>
          <a:noFill/>
        </p:spPr>
        <p:txBody>
          <a:bodyPr wrap="square" rtlCol="0">
            <a:spAutoFit/>
          </a:bodyPr>
          <a:lstStyle/>
          <a:p>
            <a:r>
              <a:rPr lang="ru-RU" sz="3000" b="1" dirty="0" smtClean="0">
                <a:effectLst>
                  <a:outerShdw blurRad="38100" dist="38100" dir="2700000" algn="tl">
                    <a:srgbClr val="000000">
                      <a:alpha val="43137"/>
                    </a:srgbClr>
                  </a:outerShdw>
                </a:effectLst>
              </a:rPr>
              <a:t>Обучение</a:t>
            </a:r>
            <a:endParaRPr lang="ru-RU" sz="3000" b="1" dirty="0">
              <a:effectLst>
                <a:outerShdw blurRad="38100" dist="38100" dir="2700000" algn="tl">
                  <a:srgbClr val="000000">
                    <a:alpha val="43137"/>
                  </a:srgbClr>
                </a:outerShdw>
              </a:effectLst>
            </a:endParaRPr>
          </a:p>
        </p:txBody>
      </p:sp>
      <p:sp>
        <p:nvSpPr>
          <p:cNvPr id="6" name="TextBox 5"/>
          <p:cNvSpPr txBox="1"/>
          <p:nvPr/>
        </p:nvSpPr>
        <p:spPr>
          <a:xfrm>
            <a:off x="473638" y="599517"/>
            <a:ext cx="11718362" cy="3862596"/>
          </a:xfrm>
          <a:prstGeom prst="rect">
            <a:avLst/>
          </a:prstGeom>
          <a:noFill/>
        </p:spPr>
        <p:txBody>
          <a:bodyPr wrap="square" rtlCol="0">
            <a:spAutoFit/>
          </a:bodyPr>
          <a:lstStyle/>
          <a:p>
            <a:r>
              <a:rPr lang="ru-RU" sz="2300" b="1" dirty="0" smtClean="0">
                <a:effectLst>
                  <a:outerShdw blurRad="38100" dist="38100" dir="2700000" algn="tl">
                    <a:srgbClr val="000000">
                      <a:alpha val="43137"/>
                    </a:srgbClr>
                  </a:outerShdw>
                </a:effectLst>
              </a:rPr>
              <a:t>Меркурий в Рыбах -</a:t>
            </a:r>
            <a:r>
              <a:rPr lang="ru-RU" sz="1200" dirty="0" smtClean="0"/>
              <a:t> </a:t>
            </a:r>
            <a:r>
              <a:rPr lang="ru-RU" sz="1200" dirty="0"/>
              <a:t>Малыш с Меркурием в Рыбах с детства очень чувствительный и восприимчивый. Родителям с пеленок желательно петь ему песенки или включать классическую музыку, это благоприятно повлияет на его внутреннее развитие. Ведь он воспринимает этот мир через чувства и </a:t>
            </a:r>
            <a:r>
              <a:rPr lang="ru-RU" sz="1200" dirty="0" err="1" smtClean="0"/>
              <a:t>эмоции.Такие</a:t>
            </a:r>
            <a:r>
              <a:rPr lang="ru-RU" sz="1200" dirty="0" smtClean="0"/>
              <a:t> </a:t>
            </a:r>
            <a:r>
              <a:rPr lang="ru-RU" sz="1200" dirty="0"/>
              <a:t>детки наверняка будут любить рисовать. Предложите ему пальчиковые краски, ведь это способствует развитию мелкой моторики. Читайте с ним сказки, при этом вместе размышляя и фантазируя. Когда ребенок станет постарше, можно рассмотреть музыкальную или художественную школу, где он прекрасно сможет продемонстрировать свое творческое начало. ⠀⠀</a:t>
            </a:r>
            <a:br>
              <a:rPr lang="ru-RU" sz="1200" dirty="0"/>
            </a:br>
            <a:r>
              <a:rPr lang="ru-RU" sz="1200" dirty="0"/>
              <a:t>⠀⠀</a:t>
            </a:r>
            <a:br>
              <a:rPr lang="ru-RU" sz="1200" dirty="0"/>
            </a:br>
            <a:r>
              <a:rPr lang="ru-RU" sz="1200" dirty="0"/>
              <a:t>В коллективе маленький человечек может казаться чуть отстранённым, как будто он на своей волне и в своем полным фантазий мире. Он прекрасно подстраивается под новые обстоятельства и под других людей. И как будто маленькая рыбка ловко лавирует между ними. Минусом может быть то, что он также легко попадает под негативное влияние других людей. Для него может быть сложно отстоять свое мнение, и как будто бы он сам иногда не понимает, чего он действительно хочет. ⠀⠀</a:t>
            </a:r>
            <a:br>
              <a:rPr lang="ru-RU" sz="1200" dirty="0"/>
            </a:br>
            <a:r>
              <a:rPr lang="ru-RU" sz="1200" dirty="0"/>
              <a:t>⠀⠀</a:t>
            </a:r>
            <a:br>
              <a:rPr lang="ru-RU" sz="1200" dirty="0"/>
            </a:br>
            <a:r>
              <a:rPr lang="ru-RU" sz="1200" dirty="0"/>
              <a:t>Поэтому важно с детства, чтобы между вами и ребенком были доверительные отношения. Для ребенка важно, чтобы он мог не бояться вашего осуждения и мог поделиться, тем что его волнует . Никогда не высмеивайте и не пытайтесь давить на него. Иначе сложно будет узнать, о чем он думает в данный момент времени. Есть риск, что он закроется и замкнётся. И вы потеряете нить доверия между вами. ⠀⠀</a:t>
            </a:r>
            <a:br>
              <a:rPr lang="ru-RU" sz="1200" dirty="0"/>
            </a:br>
            <a:r>
              <a:rPr lang="ru-RU" sz="1200" dirty="0"/>
              <a:t>⠀</a:t>
            </a:r>
          </a:p>
          <a:p>
            <a:r>
              <a:rPr lang="ru-RU" sz="1300" b="1" dirty="0" smtClean="0"/>
              <a:t/>
            </a:r>
            <a:br>
              <a:rPr lang="ru-RU" sz="1300" b="1" dirty="0" smtClean="0"/>
            </a:br>
            <a:r>
              <a:rPr lang="ru-RU" sz="1300" b="1" dirty="0" smtClean="0"/>
              <a:t>⠀</a:t>
            </a:r>
            <a:r>
              <a:rPr lang="ru-RU" sz="1300" dirty="0" smtClean="0"/>
              <a:t/>
            </a:r>
            <a:br>
              <a:rPr lang="ru-RU" sz="1300" dirty="0" smtClean="0"/>
            </a:br>
            <a:r>
              <a:rPr lang="ru-RU" sz="1400" dirty="0" smtClean="0"/>
              <a:t>⠀</a:t>
            </a:r>
          </a:p>
          <a:p>
            <a:r>
              <a:rPr lang="ru-RU" sz="1300" b="1" dirty="0" smtClean="0"/>
              <a:t> </a:t>
            </a:r>
            <a:r>
              <a:rPr lang="ru-RU" sz="1300" dirty="0"/>
              <a:t>⠀</a:t>
            </a:r>
          </a:p>
          <a:p>
            <a:endParaRPr lang="ru-RU" sz="1300" dirty="0" smtClean="0">
              <a:effectLst>
                <a:outerShdw blurRad="38100" dist="38100" dir="2700000" algn="tl">
                  <a:srgbClr val="000000">
                    <a:alpha val="43137"/>
                  </a:srgbClr>
                </a:outerShdw>
              </a:effectLst>
            </a:endParaRPr>
          </a:p>
        </p:txBody>
      </p:sp>
      <p:pic>
        <p:nvPicPr>
          <p:cNvPr id="8" name="Рисунок 7"/>
          <p:cNvPicPr>
            <a:picLocks noChangeAspect="1"/>
          </p:cNvPicPr>
          <p:nvPr/>
        </p:nvPicPr>
        <p:blipFill>
          <a:blip r:embed="rId4"/>
          <a:stretch>
            <a:fillRect/>
          </a:stretch>
        </p:blipFill>
        <p:spPr>
          <a:xfrm>
            <a:off x="473638" y="3335536"/>
            <a:ext cx="2762711" cy="3452255"/>
          </a:xfrm>
          <a:prstGeom prst="rect">
            <a:avLst/>
          </a:prstGeom>
        </p:spPr>
      </p:pic>
      <p:pic>
        <p:nvPicPr>
          <p:cNvPr id="9" name="Рисунок 8"/>
          <p:cNvPicPr>
            <a:picLocks noChangeAspect="1"/>
          </p:cNvPicPr>
          <p:nvPr/>
        </p:nvPicPr>
        <p:blipFill>
          <a:blip r:embed="rId5"/>
          <a:stretch>
            <a:fillRect/>
          </a:stretch>
        </p:blipFill>
        <p:spPr>
          <a:xfrm>
            <a:off x="3343776" y="3335536"/>
            <a:ext cx="2926787" cy="2587957"/>
          </a:xfrm>
          <a:prstGeom prst="rect">
            <a:avLst/>
          </a:prstGeom>
        </p:spPr>
      </p:pic>
      <p:pic>
        <p:nvPicPr>
          <p:cNvPr id="11" name="Рисунок 10"/>
          <p:cNvPicPr>
            <a:picLocks noChangeAspect="1"/>
          </p:cNvPicPr>
          <p:nvPr/>
        </p:nvPicPr>
        <p:blipFill>
          <a:blip r:embed="rId6"/>
          <a:stretch>
            <a:fillRect/>
          </a:stretch>
        </p:blipFill>
        <p:spPr>
          <a:xfrm>
            <a:off x="6449348" y="3335536"/>
            <a:ext cx="3009284" cy="2846620"/>
          </a:xfrm>
          <a:prstGeom prst="rect">
            <a:avLst/>
          </a:prstGeom>
        </p:spPr>
      </p:pic>
    </p:spTree>
    <p:extLst>
      <p:ext uri="{BB962C8B-B14F-4D97-AF65-F5344CB8AC3E}">
        <p14:creationId xmlns:p14="http://schemas.microsoft.com/office/powerpoint/2010/main" val="122059490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BEBA8EAE-BF5A-486C-A8C5-ECC9F3942E4B}">
                <a14:imgProps xmlns:a14="http://schemas.microsoft.com/office/drawing/2010/main">
                  <a14:imgLayer r:embed="rId3">
                    <a14:imgEffect>
                      <a14:artisticGlowDiffused/>
                    </a14:imgEffect>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rot="16200000">
            <a:off x="3731713" y="-1602287"/>
            <a:ext cx="6773033" cy="10147540"/>
          </a:xfrm>
          <a:prstGeom prst="rect">
            <a:avLst/>
          </a:prstGeom>
        </p:spPr>
      </p:pic>
      <p:sp>
        <p:nvSpPr>
          <p:cNvPr id="3" name="TextBox 2"/>
          <p:cNvSpPr txBox="1"/>
          <p:nvPr/>
        </p:nvSpPr>
        <p:spPr>
          <a:xfrm>
            <a:off x="501446" y="4737202"/>
            <a:ext cx="6263148" cy="1631216"/>
          </a:xfrm>
          <a:prstGeom prst="rect">
            <a:avLst/>
          </a:prstGeom>
          <a:noFill/>
        </p:spPr>
        <p:txBody>
          <a:bodyPr wrap="square" rtlCol="0">
            <a:spAutoFit/>
          </a:bodyPr>
          <a:lstStyle/>
          <a:p>
            <a:r>
              <a:rPr lang="ru-RU" sz="5000" b="1" dirty="0" smtClean="0">
                <a:effectLst>
                  <a:outerShdw blurRad="38100" dist="38100" dir="2700000" algn="tl">
                    <a:srgbClr val="000000">
                      <a:alpha val="43137"/>
                    </a:srgbClr>
                  </a:outerShdw>
                </a:effectLst>
              </a:rPr>
              <a:t>Активность. Мотивация</a:t>
            </a:r>
            <a:endParaRPr lang="ru-RU" sz="5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13328095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BEBA8EAE-BF5A-486C-A8C5-ECC9F3942E4B}">
                <a14:imgProps xmlns:a14="http://schemas.microsoft.com/office/drawing/2010/main">
                  <a14:imgLayer r:embed="rId3">
                    <a14:imgEffect>
                      <a14:artisticGlowDiffused/>
                    </a14:imgEffect>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rot="16200000">
            <a:off x="3731713" y="-1602287"/>
            <a:ext cx="6773033" cy="10147540"/>
          </a:xfrm>
          <a:prstGeom prst="rect">
            <a:avLst/>
          </a:prstGeom>
        </p:spPr>
      </p:pic>
      <p:sp>
        <p:nvSpPr>
          <p:cNvPr id="3" name="TextBox 2"/>
          <p:cNvSpPr txBox="1"/>
          <p:nvPr/>
        </p:nvSpPr>
        <p:spPr>
          <a:xfrm>
            <a:off x="9880121" y="194699"/>
            <a:ext cx="4623758" cy="553998"/>
          </a:xfrm>
          <a:prstGeom prst="rect">
            <a:avLst/>
          </a:prstGeom>
          <a:noFill/>
        </p:spPr>
        <p:txBody>
          <a:bodyPr wrap="square" rtlCol="0">
            <a:spAutoFit/>
          </a:bodyPr>
          <a:lstStyle/>
          <a:p>
            <a:r>
              <a:rPr lang="ru-RU" sz="3000" b="1" dirty="0" smtClean="0">
                <a:effectLst>
                  <a:outerShdw blurRad="38100" dist="38100" dir="2700000" algn="tl">
                    <a:srgbClr val="000000">
                      <a:alpha val="43137"/>
                    </a:srgbClr>
                  </a:outerShdw>
                </a:effectLst>
              </a:rPr>
              <a:t>Мотивация</a:t>
            </a:r>
            <a:endParaRPr lang="ru-RU" sz="3000" b="1" dirty="0">
              <a:effectLst>
                <a:outerShdw blurRad="38100" dist="38100" dir="2700000" algn="tl">
                  <a:srgbClr val="000000">
                    <a:alpha val="43137"/>
                  </a:srgbClr>
                </a:outerShdw>
              </a:effectLst>
            </a:endParaRPr>
          </a:p>
        </p:txBody>
      </p:sp>
      <p:sp>
        <p:nvSpPr>
          <p:cNvPr id="6" name="TextBox 5"/>
          <p:cNvSpPr txBox="1"/>
          <p:nvPr/>
        </p:nvSpPr>
        <p:spPr>
          <a:xfrm>
            <a:off x="473638" y="943646"/>
            <a:ext cx="11718362" cy="6463308"/>
          </a:xfrm>
          <a:prstGeom prst="rect">
            <a:avLst/>
          </a:prstGeom>
          <a:noFill/>
        </p:spPr>
        <p:txBody>
          <a:bodyPr wrap="square" rtlCol="0">
            <a:spAutoFit/>
          </a:bodyPr>
          <a:lstStyle/>
          <a:p>
            <a:r>
              <a:rPr lang="ru-RU" sz="2400" b="1" dirty="0"/>
              <a:t>Марс в Овне, Раке, Весах, Козероге </a:t>
            </a:r>
            <a:r>
              <a:rPr lang="ru-RU" sz="2400" dirty="0"/>
              <a:t/>
            </a:r>
            <a:br>
              <a:rPr lang="ru-RU" sz="2400" dirty="0"/>
            </a:br>
            <a:r>
              <a:rPr lang="ru-RU" sz="2400" dirty="0"/>
              <a:t>Хорошо, если спорт будет динамичным, было весело и понятно, что надо делать. И также хорошо, если у ребенка будет быстро получаться, тогда он не потеряет интерес.</a:t>
            </a:r>
            <a:br>
              <a:rPr lang="ru-RU" sz="2400" dirty="0"/>
            </a:br>
            <a:r>
              <a:rPr lang="ru-RU" sz="2400" dirty="0"/>
              <a:t/>
            </a:r>
            <a:br>
              <a:rPr lang="ru-RU" sz="2400" dirty="0"/>
            </a:br>
            <a:r>
              <a:rPr lang="ru-RU" sz="2400" b="1" dirty="0"/>
              <a:t>Марс в Тельце, Льве, Скорпионе, Водолее </a:t>
            </a:r>
            <a:r>
              <a:rPr lang="ru-RU" sz="2400" dirty="0"/>
              <a:t/>
            </a:r>
            <a:br>
              <a:rPr lang="ru-RU" sz="2400" dirty="0"/>
            </a:br>
            <a:r>
              <a:rPr lang="ru-RU" sz="2400" dirty="0"/>
              <a:t>Здесь спорт может быть любой, темп не самый быстрый, только иногда с таким ребенком нужно договориться, что он будет ходить, даже если ему не нравится, например, полгода. И если через полгода не втянется, то будете выбирать другой. Обычно такие Марсы долго раскачиваются. Им нужно время.</a:t>
            </a:r>
            <a:br>
              <a:rPr lang="ru-RU" sz="2400" dirty="0"/>
            </a:br>
            <a:r>
              <a:rPr lang="ru-RU" sz="2400" b="1" dirty="0"/>
              <a:t/>
            </a:r>
            <a:br>
              <a:rPr lang="ru-RU" sz="2400" b="1" dirty="0"/>
            </a:br>
            <a:r>
              <a:rPr lang="ru-RU" sz="2400" b="1" dirty="0"/>
              <a:t>Марс в Близнецах, Деве, Стрельце, Рыбах </a:t>
            </a:r>
            <a:br>
              <a:rPr lang="ru-RU" sz="2400" b="1" dirty="0"/>
            </a:br>
            <a:r>
              <a:rPr lang="ru-RU" sz="2400" dirty="0"/>
              <a:t>Темп может быть любой, а вот важно другое. Чтобы были люди вокруг. Потому толкание ядра подходит меньше, чем, скажем, волейбол. Хороши командные виды спорта. </a:t>
            </a:r>
            <a:r>
              <a:rPr lang="ru-RU" sz="1200" dirty="0"/>
              <a:t/>
            </a:r>
            <a:br>
              <a:rPr lang="ru-RU" sz="1200" dirty="0"/>
            </a:br>
            <a:r>
              <a:rPr lang="ru-RU" sz="1200" dirty="0"/>
              <a:t>⠀</a:t>
            </a:r>
          </a:p>
          <a:p>
            <a:r>
              <a:rPr lang="ru-RU" sz="1300" b="1" dirty="0" smtClean="0"/>
              <a:t/>
            </a:r>
            <a:br>
              <a:rPr lang="ru-RU" sz="1300" b="1" dirty="0" smtClean="0"/>
            </a:br>
            <a:r>
              <a:rPr lang="ru-RU" sz="1300" b="1" dirty="0" smtClean="0"/>
              <a:t>⠀</a:t>
            </a:r>
            <a:r>
              <a:rPr lang="ru-RU" sz="1300" dirty="0" smtClean="0"/>
              <a:t/>
            </a:r>
            <a:br>
              <a:rPr lang="ru-RU" sz="1300" dirty="0" smtClean="0"/>
            </a:br>
            <a:r>
              <a:rPr lang="ru-RU" sz="1400" dirty="0" smtClean="0"/>
              <a:t>⠀</a:t>
            </a:r>
          </a:p>
          <a:p>
            <a:r>
              <a:rPr lang="ru-RU" sz="1300" b="1" dirty="0" smtClean="0"/>
              <a:t> </a:t>
            </a:r>
            <a:r>
              <a:rPr lang="ru-RU" sz="1300" dirty="0"/>
              <a:t>⠀</a:t>
            </a:r>
          </a:p>
          <a:p>
            <a:endParaRPr lang="ru-RU" sz="1300" dirty="0" smtClean="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077241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BEBA8EAE-BF5A-486C-A8C5-ECC9F3942E4B}">
                <a14:imgProps xmlns:a14="http://schemas.microsoft.com/office/drawing/2010/main">
                  <a14:imgLayer r:embed="rId3">
                    <a14:imgEffect>
                      <a14:artisticGlowDiffused/>
                    </a14:imgEffect>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rot="16200000">
            <a:off x="3731713" y="-1602287"/>
            <a:ext cx="6773033" cy="10147540"/>
          </a:xfrm>
          <a:prstGeom prst="rect">
            <a:avLst/>
          </a:prstGeom>
        </p:spPr>
      </p:pic>
      <p:sp>
        <p:nvSpPr>
          <p:cNvPr id="3" name="TextBox 2"/>
          <p:cNvSpPr txBox="1"/>
          <p:nvPr/>
        </p:nvSpPr>
        <p:spPr>
          <a:xfrm>
            <a:off x="9880121" y="194699"/>
            <a:ext cx="4623758" cy="553998"/>
          </a:xfrm>
          <a:prstGeom prst="rect">
            <a:avLst/>
          </a:prstGeom>
          <a:noFill/>
        </p:spPr>
        <p:txBody>
          <a:bodyPr wrap="square" rtlCol="0">
            <a:spAutoFit/>
          </a:bodyPr>
          <a:lstStyle/>
          <a:p>
            <a:r>
              <a:rPr lang="ru-RU" sz="3000" b="1" dirty="0" smtClean="0">
                <a:effectLst>
                  <a:outerShdw blurRad="38100" dist="38100" dir="2700000" algn="tl">
                    <a:srgbClr val="000000">
                      <a:alpha val="43137"/>
                    </a:srgbClr>
                  </a:outerShdw>
                </a:effectLst>
              </a:rPr>
              <a:t>Вид спорта</a:t>
            </a:r>
            <a:endParaRPr lang="ru-RU" sz="3000" b="1" dirty="0">
              <a:effectLst>
                <a:outerShdw blurRad="38100" dist="38100" dir="2700000" algn="tl">
                  <a:srgbClr val="000000">
                    <a:alpha val="43137"/>
                  </a:srgbClr>
                </a:outerShdw>
              </a:effectLst>
            </a:endParaRPr>
          </a:p>
        </p:txBody>
      </p:sp>
      <p:sp>
        <p:nvSpPr>
          <p:cNvPr id="6" name="TextBox 5"/>
          <p:cNvSpPr txBox="1"/>
          <p:nvPr/>
        </p:nvSpPr>
        <p:spPr>
          <a:xfrm>
            <a:off x="473638" y="748697"/>
            <a:ext cx="11321198" cy="6186309"/>
          </a:xfrm>
          <a:prstGeom prst="rect">
            <a:avLst/>
          </a:prstGeom>
          <a:noFill/>
        </p:spPr>
        <p:txBody>
          <a:bodyPr wrap="square" rtlCol="0">
            <a:spAutoFit/>
          </a:bodyPr>
          <a:lstStyle/>
          <a:p>
            <a:r>
              <a:rPr lang="ru-RU" sz="2200" b="1" dirty="0"/>
              <a:t>Марс в </a:t>
            </a:r>
            <a:r>
              <a:rPr lang="ru-RU" sz="2200" b="1" dirty="0" smtClean="0"/>
              <a:t>Овне</a:t>
            </a:r>
            <a:r>
              <a:rPr lang="ru-RU" sz="2200" dirty="0"/>
              <a:t/>
            </a:r>
            <a:br>
              <a:rPr lang="ru-RU" sz="2200" dirty="0"/>
            </a:br>
            <a:r>
              <a:rPr lang="ru-RU" sz="2200" dirty="0" smtClean="0"/>
              <a:t>автогонки, бобслей, санки, управление скутером, мотоциклом, конькобежный спорт, бег, но это все на короткие дистанции. Рукопашная борьба, бокс, карате, баскетбол, ролики, стрельба в тире, метания ядра, фехтование, нападающий</a:t>
            </a:r>
            <a:r>
              <a:rPr lang="ru-RU" sz="2200" dirty="0"/>
              <a:t/>
            </a:r>
            <a:br>
              <a:rPr lang="ru-RU" sz="2200" dirty="0"/>
            </a:br>
            <a:r>
              <a:rPr lang="ru-RU" sz="2200" b="1" dirty="0"/>
              <a:t>Марс в </a:t>
            </a:r>
            <a:r>
              <a:rPr lang="ru-RU" sz="2200" b="1" dirty="0" smtClean="0"/>
              <a:t>Тельце</a:t>
            </a:r>
            <a:r>
              <a:rPr lang="ru-RU" sz="2200" dirty="0"/>
              <a:t/>
            </a:r>
            <a:br>
              <a:rPr lang="ru-RU" sz="2200" dirty="0"/>
            </a:br>
            <a:r>
              <a:rPr lang="ru-RU" sz="2200" dirty="0" err="1" smtClean="0"/>
              <a:t>тренажерка</a:t>
            </a:r>
            <a:r>
              <a:rPr lang="ru-RU" sz="2200" dirty="0" smtClean="0"/>
              <a:t>, качать мышцы, бодибилдинг, борьба, толкание ядра, керлинг, </a:t>
            </a:r>
            <a:r>
              <a:rPr lang="ru-RU" sz="2200" dirty="0" err="1" smtClean="0"/>
              <a:t>бельярд</a:t>
            </a:r>
            <a:r>
              <a:rPr lang="ru-RU" sz="2200" dirty="0" smtClean="0"/>
              <a:t>, боулинг, настольный теннис, велоспорт, ходьба, йога, танцы</a:t>
            </a:r>
            <a:r>
              <a:rPr lang="ru-RU" sz="2200" dirty="0"/>
              <a:t/>
            </a:r>
            <a:br>
              <a:rPr lang="ru-RU" sz="2200" dirty="0"/>
            </a:br>
            <a:r>
              <a:rPr lang="ru-RU" sz="2200" b="1" dirty="0" smtClean="0"/>
              <a:t>Марс </a:t>
            </a:r>
            <a:r>
              <a:rPr lang="ru-RU" sz="2200" b="1" dirty="0"/>
              <a:t>в </a:t>
            </a:r>
            <a:r>
              <a:rPr lang="ru-RU" sz="2200" b="1" dirty="0" smtClean="0"/>
              <a:t>Близнецах</a:t>
            </a:r>
            <a:r>
              <a:rPr lang="ru-RU" sz="2200" b="1" dirty="0"/>
              <a:t/>
            </a:r>
            <a:br>
              <a:rPr lang="ru-RU" sz="2200" b="1" dirty="0"/>
            </a:br>
            <a:r>
              <a:rPr lang="ru-RU" sz="2200" dirty="0" smtClean="0"/>
              <a:t>легкие и веселые виды спорта. Легкая атлетика, теннис, велоспорт, волейбол, фехтование, бадминтон, армреслинг, акробатика, гимнастика, баскетбол, футбол, йога, прыжки с парашюта, полеты на параплане, танцы. Исключить зимние виды спорта.</a:t>
            </a:r>
            <a:r>
              <a:rPr lang="ru-RU" sz="1200" dirty="0"/>
              <a:t/>
            </a:r>
            <a:br>
              <a:rPr lang="ru-RU" sz="1200" dirty="0"/>
            </a:br>
            <a:r>
              <a:rPr lang="ru-RU" sz="2200" b="1" dirty="0"/>
              <a:t>Марс в </a:t>
            </a:r>
            <a:r>
              <a:rPr lang="ru-RU" sz="2200" b="1" dirty="0" smtClean="0"/>
              <a:t>Раке</a:t>
            </a:r>
            <a:r>
              <a:rPr lang="ru-RU" sz="1200" b="1" dirty="0"/>
              <a:t/>
            </a:r>
            <a:br>
              <a:rPr lang="ru-RU" sz="1200" b="1" dirty="0"/>
            </a:br>
            <a:r>
              <a:rPr lang="ru-RU" sz="2200" dirty="0" smtClean="0"/>
              <a:t>водные виды спорта подойдут больше. Плаванье, серфинг, рыбалка, парусный вид спорта, водные лыжи, восточные единоборства, стрельба . Там где надо тянуться – йога, </a:t>
            </a:r>
            <a:r>
              <a:rPr lang="ru-RU" sz="2200" dirty="0" err="1" smtClean="0"/>
              <a:t>стрейчинг</a:t>
            </a:r>
            <a:r>
              <a:rPr lang="ru-RU" sz="2200" dirty="0" smtClean="0"/>
              <a:t>, </a:t>
            </a:r>
            <a:r>
              <a:rPr lang="ru-RU" sz="2200" dirty="0" err="1" smtClean="0"/>
              <a:t>пилатес</a:t>
            </a:r>
            <a:r>
              <a:rPr lang="ru-RU" sz="2200" dirty="0" smtClean="0"/>
              <a:t>, гимнастика. </a:t>
            </a:r>
            <a:endParaRPr lang="ru-RU" sz="2200" dirty="0"/>
          </a:p>
          <a:p>
            <a:r>
              <a:rPr lang="ru-RU" sz="1300" b="1" dirty="0" smtClean="0"/>
              <a:t/>
            </a:r>
            <a:br>
              <a:rPr lang="ru-RU" sz="1300" b="1" dirty="0" smtClean="0"/>
            </a:br>
            <a:r>
              <a:rPr lang="ru-RU" sz="1300" b="1" dirty="0" smtClean="0"/>
              <a:t>⠀</a:t>
            </a:r>
            <a:r>
              <a:rPr lang="ru-RU" sz="1300" dirty="0" smtClean="0"/>
              <a:t/>
            </a:r>
            <a:br>
              <a:rPr lang="ru-RU" sz="1300" dirty="0" smtClean="0"/>
            </a:br>
            <a:r>
              <a:rPr lang="ru-RU" sz="1400" dirty="0" smtClean="0"/>
              <a:t>⠀</a:t>
            </a:r>
          </a:p>
          <a:p>
            <a:r>
              <a:rPr lang="ru-RU" sz="1300" b="1" dirty="0" smtClean="0"/>
              <a:t> </a:t>
            </a:r>
            <a:r>
              <a:rPr lang="ru-RU" sz="1300" dirty="0"/>
              <a:t>⠀</a:t>
            </a:r>
          </a:p>
          <a:p>
            <a:endParaRPr lang="ru-RU" sz="1300" dirty="0" smtClean="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43792246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BEBA8EAE-BF5A-486C-A8C5-ECC9F3942E4B}">
                <a14:imgProps xmlns:a14="http://schemas.microsoft.com/office/drawing/2010/main">
                  <a14:imgLayer r:embed="rId3">
                    <a14:imgEffect>
                      <a14:artisticGlowDiffused/>
                    </a14:imgEffect>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rot="16200000">
            <a:off x="3731713" y="-1602287"/>
            <a:ext cx="6773033" cy="10147540"/>
          </a:xfrm>
          <a:prstGeom prst="rect">
            <a:avLst/>
          </a:prstGeom>
        </p:spPr>
      </p:pic>
      <p:sp>
        <p:nvSpPr>
          <p:cNvPr id="3" name="TextBox 2"/>
          <p:cNvSpPr txBox="1"/>
          <p:nvPr/>
        </p:nvSpPr>
        <p:spPr>
          <a:xfrm>
            <a:off x="9880121" y="194699"/>
            <a:ext cx="4623758" cy="553998"/>
          </a:xfrm>
          <a:prstGeom prst="rect">
            <a:avLst/>
          </a:prstGeom>
          <a:noFill/>
        </p:spPr>
        <p:txBody>
          <a:bodyPr wrap="square" rtlCol="0">
            <a:spAutoFit/>
          </a:bodyPr>
          <a:lstStyle/>
          <a:p>
            <a:r>
              <a:rPr lang="ru-RU" sz="3000" b="1" dirty="0" smtClean="0">
                <a:effectLst>
                  <a:outerShdw blurRad="38100" dist="38100" dir="2700000" algn="tl">
                    <a:srgbClr val="000000">
                      <a:alpha val="43137"/>
                    </a:srgbClr>
                  </a:outerShdw>
                </a:effectLst>
              </a:rPr>
              <a:t>Вид спорта</a:t>
            </a:r>
            <a:endParaRPr lang="ru-RU" sz="3000" b="1" dirty="0">
              <a:effectLst>
                <a:outerShdw blurRad="38100" dist="38100" dir="2700000" algn="tl">
                  <a:srgbClr val="000000">
                    <a:alpha val="43137"/>
                  </a:srgbClr>
                </a:outerShdw>
              </a:effectLst>
            </a:endParaRPr>
          </a:p>
        </p:txBody>
      </p:sp>
      <p:sp>
        <p:nvSpPr>
          <p:cNvPr id="6" name="TextBox 5"/>
          <p:cNvSpPr txBox="1"/>
          <p:nvPr/>
        </p:nvSpPr>
        <p:spPr>
          <a:xfrm>
            <a:off x="473638" y="748697"/>
            <a:ext cx="11321198" cy="5170646"/>
          </a:xfrm>
          <a:prstGeom prst="rect">
            <a:avLst/>
          </a:prstGeom>
          <a:noFill/>
        </p:spPr>
        <p:txBody>
          <a:bodyPr wrap="square" rtlCol="0">
            <a:spAutoFit/>
          </a:bodyPr>
          <a:lstStyle/>
          <a:p>
            <a:r>
              <a:rPr lang="ru-RU" sz="2200" b="1" dirty="0"/>
              <a:t>Марс </a:t>
            </a:r>
            <a:r>
              <a:rPr lang="ru-RU" sz="2200" b="1" dirty="0" smtClean="0"/>
              <a:t>во Льве</a:t>
            </a:r>
            <a:r>
              <a:rPr lang="ru-RU" sz="2200" dirty="0"/>
              <a:t/>
            </a:r>
            <a:br>
              <a:rPr lang="ru-RU" sz="2200" dirty="0"/>
            </a:br>
            <a:r>
              <a:rPr lang="ru-RU" sz="2200" dirty="0" smtClean="0"/>
              <a:t>гольф, крикет, теннис, регби, гандбол, самбо, борьба, фигурное катание, художественная гимнастика, плаванье, танцы </a:t>
            </a:r>
            <a:r>
              <a:rPr lang="ru-RU" sz="2200" dirty="0"/>
              <a:t/>
            </a:r>
            <a:br>
              <a:rPr lang="ru-RU" sz="2200" dirty="0"/>
            </a:br>
            <a:r>
              <a:rPr lang="ru-RU" sz="2200" b="1" dirty="0"/>
              <a:t>Марс в </a:t>
            </a:r>
            <a:r>
              <a:rPr lang="ru-RU" sz="2200" b="1" dirty="0" smtClean="0"/>
              <a:t>Деве</a:t>
            </a:r>
            <a:r>
              <a:rPr lang="ru-RU" sz="2200" dirty="0"/>
              <a:t/>
            </a:r>
            <a:br>
              <a:rPr lang="ru-RU" sz="2200" dirty="0"/>
            </a:br>
            <a:r>
              <a:rPr lang="ru-RU" sz="2200" dirty="0" smtClean="0"/>
              <a:t>тайский бокс, единоборства, велоспорт, футбол, марафонский бег, </a:t>
            </a:r>
            <a:r>
              <a:rPr lang="ru-RU" sz="2200" dirty="0" err="1" smtClean="0"/>
              <a:t>стрейчинг</a:t>
            </a:r>
            <a:r>
              <a:rPr lang="ru-RU" sz="2200" dirty="0" smtClean="0"/>
              <a:t>, крикет, гольф, фигурное катание, бильярд, биатлон, керлинг </a:t>
            </a:r>
            <a:r>
              <a:rPr lang="ru-RU" sz="2200" dirty="0"/>
              <a:t/>
            </a:r>
            <a:br>
              <a:rPr lang="ru-RU" sz="2200" dirty="0"/>
            </a:br>
            <a:r>
              <a:rPr lang="ru-RU" sz="2200" b="1" dirty="0" smtClean="0"/>
              <a:t>Марс </a:t>
            </a:r>
            <a:r>
              <a:rPr lang="ru-RU" sz="2200" b="1" dirty="0"/>
              <a:t>в </a:t>
            </a:r>
            <a:r>
              <a:rPr lang="ru-RU" sz="2200" b="1" dirty="0" smtClean="0"/>
              <a:t>Весах</a:t>
            </a:r>
            <a:r>
              <a:rPr lang="ru-RU" sz="2200" b="1" dirty="0"/>
              <a:t/>
            </a:r>
            <a:br>
              <a:rPr lang="ru-RU" sz="2200" b="1" dirty="0"/>
            </a:br>
            <a:r>
              <a:rPr lang="ru-RU" sz="2200" dirty="0" smtClean="0"/>
              <a:t>прыжки, парашютный спорт, теннис, баскетбол, волейбол, балет, гимнастика, акробатика, йога, растяжка, танцы </a:t>
            </a:r>
            <a:r>
              <a:rPr lang="ru-RU" sz="1200" dirty="0"/>
              <a:t/>
            </a:r>
            <a:br>
              <a:rPr lang="ru-RU" sz="1200" dirty="0"/>
            </a:br>
            <a:r>
              <a:rPr lang="ru-RU" sz="2200" b="1" dirty="0"/>
              <a:t>Марс в </a:t>
            </a:r>
            <a:r>
              <a:rPr lang="ru-RU" sz="2200" b="1" dirty="0" smtClean="0"/>
              <a:t>Скорпионе</a:t>
            </a:r>
            <a:r>
              <a:rPr lang="ru-RU" sz="1200" b="1" dirty="0"/>
              <a:t/>
            </a:r>
            <a:br>
              <a:rPr lang="ru-RU" sz="1200" b="1" dirty="0"/>
            </a:br>
            <a:r>
              <a:rPr lang="ru-RU" sz="2200" dirty="0" smtClean="0"/>
              <a:t>любые гонки, на любом транспорте, единоборства, бокс, регби, фигурное катание и любой спорт где нужно очень много физ. Нагрузки </a:t>
            </a:r>
            <a:endParaRPr lang="ru-RU" sz="2200" dirty="0"/>
          </a:p>
          <a:p>
            <a:r>
              <a:rPr lang="ru-RU" sz="1300" b="1" dirty="0" smtClean="0"/>
              <a:t/>
            </a:r>
            <a:br>
              <a:rPr lang="ru-RU" sz="1300" b="1" dirty="0" smtClean="0"/>
            </a:br>
            <a:r>
              <a:rPr lang="ru-RU" sz="1300" b="1" dirty="0" smtClean="0"/>
              <a:t>⠀</a:t>
            </a:r>
            <a:r>
              <a:rPr lang="ru-RU" sz="1300" dirty="0" smtClean="0"/>
              <a:t/>
            </a:r>
            <a:br>
              <a:rPr lang="ru-RU" sz="1300" dirty="0" smtClean="0"/>
            </a:br>
            <a:r>
              <a:rPr lang="ru-RU" sz="1400" dirty="0" smtClean="0"/>
              <a:t>⠀</a:t>
            </a:r>
          </a:p>
          <a:p>
            <a:r>
              <a:rPr lang="ru-RU" sz="1300" b="1" dirty="0" smtClean="0"/>
              <a:t> </a:t>
            </a:r>
            <a:r>
              <a:rPr lang="ru-RU" sz="1300" dirty="0"/>
              <a:t>⠀</a:t>
            </a:r>
          </a:p>
          <a:p>
            <a:endParaRPr lang="ru-RU" sz="1300" dirty="0" smtClean="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2731863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BEBA8EAE-BF5A-486C-A8C5-ECC9F3942E4B}">
                <a14:imgProps xmlns:a14="http://schemas.microsoft.com/office/drawing/2010/main">
                  <a14:imgLayer r:embed="rId3">
                    <a14:imgEffect>
                      <a14:artisticGlowDiffused/>
                    </a14:imgEffect>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rot="16200000">
            <a:off x="3731713" y="-1602287"/>
            <a:ext cx="6773033" cy="10147540"/>
          </a:xfrm>
          <a:prstGeom prst="rect">
            <a:avLst/>
          </a:prstGeom>
        </p:spPr>
      </p:pic>
      <p:sp>
        <p:nvSpPr>
          <p:cNvPr id="3" name="TextBox 2"/>
          <p:cNvSpPr txBox="1"/>
          <p:nvPr/>
        </p:nvSpPr>
        <p:spPr>
          <a:xfrm>
            <a:off x="9880121" y="194699"/>
            <a:ext cx="4623758" cy="553998"/>
          </a:xfrm>
          <a:prstGeom prst="rect">
            <a:avLst/>
          </a:prstGeom>
          <a:noFill/>
        </p:spPr>
        <p:txBody>
          <a:bodyPr wrap="square" rtlCol="0">
            <a:spAutoFit/>
          </a:bodyPr>
          <a:lstStyle/>
          <a:p>
            <a:r>
              <a:rPr lang="ru-RU" sz="3000" b="1" dirty="0" smtClean="0">
                <a:effectLst>
                  <a:outerShdw blurRad="38100" dist="38100" dir="2700000" algn="tl">
                    <a:srgbClr val="000000">
                      <a:alpha val="43137"/>
                    </a:srgbClr>
                  </a:outerShdw>
                </a:effectLst>
              </a:rPr>
              <a:t>Вид спорта</a:t>
            </a:r>
            <a:endParaRPr lang="ru-RU" sz="3000" b="1" dirty="0">
              <a:effectLst>
                <a:outerShdw blurRad="38100" dist="38100" dir="2700000" algn="tl">
                  <a:srgbClr val="000000">
                    <a:alpha val="43137"/>
                  </a:srgbClr>
                </a:outerShdw>
              </a:effectLst>
            </a:endParaRPr>
          </a:p>
        </p:txBody>
      </p:sp>
      <p:sp>
        <p:nvSpPr>
          <p:cNvPr id="6" name="TextBox 5"/>
          <p:cNvSpPr txBox="1"/>
          <p:nvPr/>
        </p:nvSpPr>
        <p:spPr>
          <a:xfrm>
            <a:off x="473638" y="748697"/>
            <a:ext cx="11321198" cy="5170646"/>
          </a:xfrm>
          <a:prstGeom prst="rect">
            <a:avLst/>
          </a:prstGeom>
          <a:noFill/>
        </p:spPr>
        <p:txBody>
          <a:bodyPr wrap="square" rtlCol="0">
            <a:spAutoFit/>
          </a:bodyPr>
          <a:lstStyle/>
          <a:p>
            <a:r>
              <a:rPr lang="ru-RU" sz="2200" b="1" dirty="0"/>
              <a:t>Марс в </a:t>
            </a:r>
            <a:r>
              <a:rPr lang="ru-RU" sz="2200" b="1" dirty="0" smtClean="0"/>
              <a:t>Стрельце</a:t>
            </a:r>
            <a:r>
              <a:rPr lang="ru-RU" sz="2200" dirty="0"/>
              <a:t/>
            </a:r>
            <a:br>
              <a:rPr lang="ru-RU" sz="2200" dirty="0"/>
            </a:br>
            <a:r>
              <a:rPr lang="ru-RU" sz="2200" dirty="0" smtClean="0"/>
              <a:t>гольф, конный спорт, стрельба, особенно из арбалета, велоспорт, лыжи, скейтборд, мотокросс, велокросс, регби, хоккей, футбол, йога. </a:t>
            </a:r>
            <a:r>
              <a:rPr lang="ru-RU" sz="2200" dirty="0"/>
              <a:t/>
            </a:r>
            <a:br>
              <a:rPr lang="ru-RU" sz="2200" dirty="0"/>
            </a:br>
            <a:r>
              <a:rPr lang="ru-RU" sz="2200" b="1" dirty="0"/>
              <a:t>Марс в </a:t>
            </a:r>
            <a:r>
              <a:rPr lang="ru-RU" sz="2200" b="1" dirty="0" smtClean="0"/>
              <a:t>Козероге</a:t>
            </a:r>
            <a:r>
              <a:rPr lang="ru-RU" sz="2200" dirty="0"/>
              <a:t/>
            </a:r>
            <a:br>
              <a:rPr lang="ru-RU" sz="2200" dirty="0"/>
            </a:br>
            <a:r>
              <a:rPr lang="ru-RU" sz="2200" dirty="0" smtClean="0"/>
              <a:t>скалолазание, альпинизм, горный велоспорт, бег на длинные дистанции, фигурное катание,  хоккей.</a:t>
            </a:r>
            <a:r>
              <a:rPr lang="ru-RU" sz="2200" dirty="0"/>
              <a:t/>
            </a:r>
            <a:br>
              <a:rPr lang="ru-RU" sz="2200" dirty="0"/>
            </a:br>
            <a:r>
              <a:rPr lang="ru-RU" sz="2200" b="1" dirty="0" smtClean="0"/>
              <a:t>Марс </a:t>
            </a:r>
            <a:r>
              <a:rPr lang="ru-RU" sz="2200" b="1" dirty="0"/>
              <a:t>в </a:t>
            </a:r>
            <a:r>
              <a:rPr lang="ru-RU" sz="2200" b="1" dirty="0" smtClean="0"/>
              <a:t>Водолее</a:t>
            </a:r>
            <a:r>
              <a:rPr lang="ru-RU" sz="2200" b="1" dirty="0"/>
              <a:t/>
            </a:r>
            <a:br>
              <a:rPr lang="ru-RU" sz="2200" b="1" dirty="0"/>
            </a:br>
            <a:r>
              <a:rPr lang="ru-RU" sz="2200" dirty="0" smtClean="0"/>
              <a:t>бобслей, санки, сноуборд, горные и водные лыжи, </a:t>
            </a:r>
            <a:r>
              <a:rPr lang="ru-RU" sz="2200" dirty="0" err="1" smtClean="0"/>
              <a:t>кроссфит</a:t>
            </a:r>
            <a:r>
              <a:rPr lang="ru-RU" sz="2200" dirty="0" smtClean="0"/>
              <a:t>, альпинизм, гонки, парашютный спорт, батут, </a:t>
            </a:r>
            <a:r>
              <a:rPr lang="ru-RU" sz="2200" dirty="0" err="1" smtClean="0"/>
              <a:t>паркур</a:t>
            </a:r>
            <a:r>
              <a:rPr lang="ru-RU" sz="2200" dirty="0" smtClean="0"/>
              <a:t>, прыжки с </a:t>
            </a:r>
            <a:r>
              <a:rPr lang="ru-RU" sz="2200" dirty="0" err="1" smtClean="0"/>
              <a:t>тарзанки</a:t>
            </a:r>
            <a:r>
              <a:rPr lang="ru-RU" sz="2200" dirty="0" smtClean="0"/>
              <a:t>, волейбол, теннис.</a:t>
            </a:r>
            <a:r>
              <a:rPr lang="ru-RU" sz="1200" dirty="0"/>
              <a:t/>
            </a:r>
            <a:br>
              <a:rPr lang="ru-RU" sz="1200" dirty="0"/>
            </a:br>
            <a:r>
              <a:rPr lang="ru-RU" sz="2200" b="1" dirty="0"/>
              <a:t>Марс в </a:t>
            </a:r>
            <a:r>
              <a:rPr lang="ru-RU" sz="2200" b="1" dirty="0" smtClean="0"/>
              <a:t>Рыбах</a:t>
            </a:r>
            <a:r>
              <a:rPr lang="ru-RU" sz="1200" b="1" dirty="0"/>
              <a:t/>
            </a:r>
            <a:br>
              <a:rPr lang="ru-RU" sz="1200" b="1" dirty="0"/>
            </a:br>
            <a:r>
              <a:rPr lang="ru-RU" sz="2200" dirty="0" smtClean="0"/>
              <a:t>дайвинг, гребля, парусный спорт, художественная гимнастика, синхронное плаванье, йога, танцы. Заниматься спортом лучше в команде. </a:t>
            </a:r>
            <a:endParaRPr lang="ru-RU" sz="2200" dirty="0"/>
          </a:p>
          <a:p>
            <a:r>
              <a:rPr lang="ru-RU" sz="1300" b="1" dirty="0" smtClean="0"/>
              <a:t/>
            </a:r>
            <a:br>
              <a:rPr lang="ru-RU" sz="1300" b="1" dirty="0" smtClean="0"/>
            </a:br>
            <a:r>
              <a:rPr lang="ru-RU" sz="1300" b="1" dirty="0" smtClean="0"/>
              <a:t>⠀</a:t>
            </a:r>
            <a:r>
              <a:rPr lang="ru-RU" sz="1300" dirty="0" smtClean="0"/>
              <a:t/>
            </a:r>
            <a:br>
              <a:rPr lang="ru-RU" sz="1300" dirty="0" smtClean="0"/>
            </a:br>
            <a:r>
              <a:rPr lang="ru-RU" sz="1400" dirty="0" smtClean="0"/>
              <a:t>⠀</a:t>
            </a:r>
          </a:p>
          <a:p>
            <a:r>
              <a:rPr lang="ru-RU" sz="1300" b="1" dirty="0" smtClean="0"/>
              <a:t> </a:t>
            </a:r>
            <a:r>
              <a:rPr lang="ru-RU" sz="1300" dirty="0"/>
              <a:t>⠀</a:t>
            </a:r>
          </a:p>
          <a:p>
            <a:endParaRPr lang="ru-RU" sz="1300" dirty="0" smtClean="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412020857"/>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1251</TotalTime>
  <Words>2139</Words>
  <Application>Microsoft Office PowerPoint</Application>
  <PresentationFormat>Широкоэкранный</PresentationFormat>
  <Paragraphs>171</Paragraphs>
  <Slides>47</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47</vt:i4>
      </vt:variant>
    </vt:vector>
  </HeadingPairs>
  <TitlesOfParts>
    <vt:vector size="51" baseType="lpstr">
      <vt:lpstr>Arial</vt:lpstr>
      <vt:lpstr>Calibri</vt:lpstr>
      <vt:lpstr>Calibri Light</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dell</dc:creator>
  <cp:lastModifiedBy>User</cp:lastModifiedBy>
  <cp:revision>22</cp:revision>
  <dcterms:created xsi:type="dcterms:W3CDTF">2021-09-16T18:03:56Z</dcterms:created>
  <dcterms:modified xsi:type="dcterms:W3CDTF">2023-09-07T09:35:48Z</dcterms:modified>
</cp:coreProperties>
</file>