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80" r:id="rId2"/>
    <p:sldId id="281" r:id="rId3"/>
    <p:sldId id="282" r:id="rId4"/>
    <p:sldId id="274" r:id="rId5"/>
    <p:sldId id="283" r:id="rId6"/>
    <p:sldId id="275" r:id="rId7"/>
    <p:sldId id="284" r:id="rId8"/>
    <p:sldId id="285" r:id="rId9"/>
    <p:sldId id="276" r:id="rId10"/>
    <p:sldId id="286" r:id="rId11"/>
    <p:sldId id="287" r:id="rId12"/>
    <p:sldId id="277" r:id="rId13"/>
    <p:sldId id="288" r:id="rId14"/>
    <p:sldId id="278" r:id="rId15"/>
  </p:sldIdLst>
  <p:sldSz cx="12192000" cy="6858000"/>
  <p:notesSz cx="12192000" cy="6858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594" y="1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10/4/2023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10/4/2023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10/4/2023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10/4/2023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10/4/2023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330576" y="3200222"/>
            <a:ext cx="7530846" cy="10007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82041" y="2586989"/>
            <a:ext cx="11627916" cy="4079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10/4/2023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18" Type="http://schemas.openxmlformats.org/officeDocument/2006/relationships/image" Target="../media/image27.png"/><Relationship Id="rId3" Type="http://schemas.openxmlformats.org/officeDocument/2006/relationships/image" Target="../media/image12.png"/><Relationship Id="rId21" Type="http://schemas.openxmlformats.org/officeDocument/2006/relationships/image" Target="../media/image30.pn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17" Type="http://schemas.openxmlformats.org/officeDocument/2006/relationships/image" Target="../media/image26.png"/><Relationship Id="rId2" Type="http://schemas.openxmlformats.org/officeDocument/2006/relationships/image" Target="../media/image11.png"/><Relationship Id="rId16" Type="http://schemas.openxmlformats.org/officeDocument/2006/relationships/image" Target="../media/image25.png"/><Relationship Id="rId20" Type="http://schemas.openxmlformats.org/officeDocument/2006/relationships/image" Target="../media/image2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24" Type="http://schemas.openxmlformats.org/officeDocument/2006/relationships/image" Target="../media/image33.png"/><Relationship Id="rId5" Type="http://schemas.openxmlformats.org/officeDocument/2006/relationships/image" Target="../media/image14.png"/><Relationship Id="rId15" Type="http://schemas.openxmlformats.org/officeDocument/2006/relationships/image" Target="../media/image24.png"/><Relationship Id="rId23" Type="http://schemas.openxmlformats.org/officeDocument/2006/relationships/image" Target="../media/image32.png"/><Relationship Id="rId10" Type="http://schemas.openxmlformats.org/officeDocument/2006/relationships/image" Target="../media/image19.png"/><Relationship Id="rId19" Type="http://schemas.openxmlformats.org/officeDocument/2006/relationships/image" Target="../media/image28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Relationship Id="rId14" Type="http://schemas.openxmlformats.org/officeDocument/2006/relationships/image" Target="../media/image23.png"/><Relationship Id="rId22" Type="http://schemas.openxmlformats.org/officeDocument/2006/relationships/image" Target="../media/image3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3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4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5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709" y="61266"/>
            <a:ext cx="11955161" cy="5701300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721622" y="1779830"/>
            <a:ext cx="2749127" cy="899328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sz="5733" spc="360" dirty="0"/>
              <a:t>Кресты</a:t>
            </a:r>
            <a:endParaRPr sz="5733" dirty="0"/>
          </a:p>
        </p:txBody>
      </p:sp>
      <p:grpSp>
        <p:nvGrpSpPr>
          <p:cNvPr id="6" name="object 6"/>
          <p:cNvGrpSpPr/>
          <p:nvPr/>
        </p:nvGrpSpPr>
        <p:grpSpPr>
          <a:xfrm>
            <a:off x="970805" y="2573500"/>
            <a:ext cx="10342879" cy="3876040"/>
            <a:chOff x="728103" y="1930125"/>
            <a:chExt cx="7757159" cy="2907030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370200" y="2183937"/>
              <a:ext cx="2403599" cy="239927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28103" y="1930125"/>
              <a:ext cx="2906893" cy="290689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74228" y="1930125"/>
              <a:ext cx="2910743" cy="290689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495952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68551" y="0"/>
            <a:ext cx="2433319" cy="2052320"/>
            <a:chOff x="0" y="0"/>
            <a:chExt cx="1824989" cy="15392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4955" cy="153922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19823" y="274357"/>
              <a:ext cx="370205" cy="514984"/>
            </a:xfrm>
            <a:custGeom>
              <a:avLst/>
              <a:gdLst/>
              <a:ahLst/>
              <a:cxnLst/>
              <a:rect l="l" t="t" r="r" b="b"/>
              <a:pathLst>
                <a:path w="370205" h="514984">
                  <a:moveTo>
                    <a:pt x="189750" y="0"/>
                  </a:moveTo>
                  <a:lnTo>
                    <a:pt x="181114" y="0"/>
                  </a:lnTo>
                  <a:lnTo>
                    <a:pt x="185458" y="571"/>
                  </a:lnTo>
                  <a:lnTo>
                    <a:pt x="189750" y="0"/>
                  </a:lnTo>
                  <a:close/>
                </a:path>
                <a:path w="370205" h="514984">
                  <a:moveTo>
                    <a:pt x="369989" y="253098"/>
                  </a:moveTo>
                  <a:lnTo>
                    <a:pt x="368985" y="252844"/>
                  </a:lnTo>
                  <a:lnTo>
                    <a:pt x="368985" y="257048"/>
                  </a:lnTo>
                  <a:lnTo>
                    <a:pt x="368985" y="257314"/>
                  </a:lnTo>
                  <a:lnTo>
                    <a:pt x="368249" y="253098"/>
                  </a:lnTo>
                  <a:lnTo>
                    <a:pt x="368960" y="257136"/>
                  </a:lnTo>
                  <a:lnTo>
                    <a:pt x="368985" y="252844"/>
                  </a:lnTo>
                  <a:lnTo>
                    <a:pt x="351980" y="248475"/>
                  </a:lnTo>
                  <a:lnTo>
                    <a:pt x="333794" y="243268"/>
                  </a:lnTo>
                  <a:lnTo>
                    <a:pt x="282333" y="222465"/>
                  </a:lnTo>
                  <a:lnTo>
                    <a:pt x="244576" y="195884"/>
                  </a:lnTo>
                  <a:lnTo>
                    <a:pt x="263067" y="221894"/>
                  </a:lnTo>
                  <a:lnTo>
                    <a:pt x="312851" y="245008"/>
                  </a:lnTo>
                  <a:lnTo>
                    <a:pt x="349211" y="256997"/>
                  </a:lnTo>
                  <a:lnTo>
                    <a:pt x="346163" y="257721"/>
                  </a:lnTo>
                  <a:lnTo>
                    <a:pt x="337705" y="260032"/>
                  </a:lnTo>
                  <a:lnTo>
                    <a:pt x="328383" y="262343"/>
                  </a:lnTo>
                  <a:lnTo>
                    <a:pt x="297256" y="273316"/>
                  </a:lnTo>
                  <a:lnTo>
                    <a:pt x="255473" y="294703"/>
                  </a:lnTo>
                  <a:lnTo>
                    <a:pt x="222935" y="331101"/>
                  </a:lnTo>
                  <a:lnTo>
                    <a:pt x="205333" y="377329"/>
                  </a:lnTo>
                  <a:lnTo>
                    <a:pt x="192925" y="428764"/>
                  </a:lnTo>
                  <a:lnTo>
                    <a:pt x="184873" y="477240"/>
                  </a:lnTo>
                  <a:lnTo>
                    <a:pt x="184746" y="476148"/>
                  </a:lnTo>
                  <a:lnTo>
                    <a:pt x="177190" y="428764"/>
                  </a:lnTo>
                  <a:lnTo>
                    <a:pt x="165049" y="377329"/>
                  </a:lnTo>
                  <a:lnTo>
                    <a:pt x="147485" y="331101"/>
                  </a:lnTo>
                  <a:lnTo>
                    <a:pt x="114846" y="294703"/>
                  </a:lnTo>
                  <a:lnTo>
                    <a:pt x="72974" y="273900"/>
                  </a:lnTo>
                  <a:lnTo>
                    <a:pt x="41668" y="263499"/>
                  </a:lnTo>
                  <a:lnTo>
                    <a:pt x="32283" y="260604"/>
                  </a:lnTo>
                  <a:lnTo>
                    <a:pt x="23761" y="258292"/>
                  </a:lnTo>
                  <a:lnTo>
                    <a:pt x="21526" y="257771"/>
                  </a:lnTo>
                  <a:lnTo>
                    <a:pt x="24295" y="257136"/>
                  </a:lnTo>
                  <a:lnTo>
                    <a:pt x="32969" y="254825"/>
                  </a:lnTo>
                  <a:lnTo>
                    <a:pt x="36804" y="253669"/>
                  </a:lnTo>
                  <a:lnTo>
                    <a:pt x="42545" y="251942"/>
                  </a:lnTo>
                  <a:lnTo>
                    <a:pt x="96443" y="229984"/>
                  </a:lnTo>
                  <a:lnTo>
                    <a:pt x="134366" y="201663"/>
                  </a:lnTo>
                  <a:lnTo>
                    <a:pt x="160426" y="150812"/>
                  </a:lnTo>
                  <a:lnTo>
                    <a:pt x="173901" y="101117"/>
                  </a:lnTo>
                  <a:lnTo>
                    <a:pt x="185127" y="38709"/>
                  </a:lnTo>
                  <a:lnTo>
                    <a:pt x="186220" y="30670"/>
                  </a:lnTo>
                  <a:lnTo>
                    <a:pt x="186690" y="33515"/>
                  </a:lnTo>
                  <a:lnTo>
                    <a:pt x="189052" y="49110"/>
                  </a:lnTo>
                  <a:lnTo>
                    <a:pt x="193382" y="78003"/>
                  </a:lnTo>
                  <a:lnTo>
                    <a:pt x="197789" y="105168"/>
                  </a:lnTo>
                  <a:lnTo>
                    <a:pt x="206121" y="141566"/>
                  </a:lnTo>
                  <a:lnTo>
                    <a:pt x="213906" y="163525"/>
                  </a:lnTo>
                  <a:lnTo>
                    <a:pt x="224345" y="183756"/>
                  </a:lnTo>
                  <a:lnTo>
                    <a:pt x="238163" y="201663"/>
                  </a:lnTo>
                  <a:lnTo>
                    <a:pt x="244576" y="195884"/>
                  </a:lnTo>
                  <a:lnTo>
                    <a:pt x="231736" y="179133"/>
                  </a:lnTo>
                  <a:lnTo>
                    <a:pt x="221945" y="160058"/>
                  </a:lnTo>
                  <a:lnTo>
                    <a:pt x="208800" y="116141"/>
                  </a:lnTo>
                  <a:lnTo>
                    <a:pt x="197675" y="47955"/>
                  </a:lnTo>
                  <a:lnTo>
                    <a:pt x="195313" y="32359"/>
                  </a:lnTo>
                  <a:lnTo>
                    <a:pt x="192697" y="16179"/>
                  </a:lnTo>
                  <a:lnTo>
                    <a:pt x="189750" y="0"/>
                  </a:lnTo>
                  <a:lnTo>
                    <a:pt x="186321" y="685"/>
                  </a:lnTo>
                  <a:lnTo>
                    <a:pt x="181114" y="0"/>
                  </a:lnTo>
                  <a:lnTo>
                    <a:pt x="180644" y="4622"/>
                  </a:lnTo>
                  <a:lnTo>
                    <a:pt x="179997" y="10401"/>
                  </a:lnTo>
                  <a:lnTo>
                    <a:pt x="179489" y="14439"/>
                  </a:lnTo>
                  <a:lnTo>
                    <a:pt x="178892" y="19646"/>
                  </a:lnTo>
                  <a:lnTo>
                    <a:pt x="171818" y="66446"/>
                  </a:lnTo>
                  <a:lnTo>
                    <a:pt x="157048" y="132321"/>
                  </a:lnTo>
                  <a:lnTo>
                    <a:pt x="134632" y="187223"/>
                  </a:lnTo>
                  <a:lnTo>
                    <a:pt x="92303" y="222465"/>
                  </a:lnTo>
                  <a:lnTo>
                    <a:pt x="49974" y="240385"/>
                  </a:lnTo>
                  <a:lnTo>
                    <a:pt x="22085" y="248475"/>
                  </a:lnTo>
                  <a:lnTo>
                    <a:pt x="14655" y="250786"/>
                  </a:lnTo>
                  <a:lnTo>
                    <a:pt x="10109" y="251942"/>
                  </a:lnTo>
                  <a:lnTo>
                    <a:pt x="2628" y="253098"/>
                  </a:lnTo>
                  <a:lnTo>
                    <a:pt x="1498" y="253352"/>
                  </a:lnTo>
                  <a:lnTo>
                    <a:pt x="1498" y="253669"/>
                  </a:lnTo>
                  <a:lnTo>
                    <a:pt x="825" y="257721"/>
                  </a:lnTo>
                  <a:lnTo>
                    <a:pt x="774" y="258292"/>
                  </a:lnTo>
                  <a:lnTo>
                    <a:pt x="749" y="258152"/>
                  </a:lnTo>
                  <a:lnTo>
                    <a:pt x="1498" y="253669"/>
                  </a:lnTo>
                  <a:lnTo>
                    <a:pt x="1498" y="253352"/>
                  </a:lnTo>
                  <a:lnTo>
                    <a:pt x="0" y="253669"/>
                  </a:lnTo>
                  <a:lnTo>
                    <a:pt x="63" y="262343"/>
                  </a:lnTo>
                  <a:lnTo>
                    <a:pt x="2641" y="262915"/>
                  </a:lnTo>
                  <a:lnTo>
                    <a:pt x="9982" y="264071"/>
                  </a:lnTo>
                  <a:lnTo>
                    <a:pt x="14439" y="265226"/>
                  </a:lnTo>
                  <a:lnTo>
                    <a:pt x="21717" y="266966"/>
                  </a:lnTo>
                  <a:lnTo>
                    <a:pt x="30060" y="269278"/>
                  </a:lnTo>
                  <a:lnTo>
                    <a:pt x="39255" y="271589"/>
                  </a:lnTo>
                  <a:lnTo>
                    <a:pt x="90703" y="291236"/>
                  </a:lnTo>
                  <a:lnTo>
                    <a:pt x="125780" y="314921"/>
                  </a:lnTo>
                  <a:lnTo>
                    <a:pt x="151599" y="363461"/>
                  </a:lnTo>
                  <a:lnTo>
                    <a:pt x="165150" y="413740"/>
                  </a:lnTo>
                  <a:lnTo>
                    <a:pt x="176085" y="477304"/>
                  </a:lnTo>
                  <a:lnTo>
                    <a:pt x="178904" y="500418"/>
                  </a:lnTo>
                  <a:lnTo>
                    <a:pt x="179362" y="504456"/>
                  </a:lnTo>
                  <a:lnTo>
                    <a:pt x="179959" y="510235"/>
                  </a:lnTo>
                  <a:lnTo>
                    <a:pt x="180365" y="514858"/>
                  </a:lnTo>
                  <a:lnTo>
                    <a:pt x="184721" y="514858"/>
                  </a:lnTo>
                  <a:lnTo>
                    <a:pt x="186169" y="514667"/>
                  </a:lnTo>
                  <a:lnTo>
                    <a:pt x="189064" y="514858"/>
                  </a:lnTo>
                  <a:lnTo>
                    <a:pt x="189522" y="510235"/>
                  </a:lnTo>
                  <a:lnTo>
                    <a:pt x="190157" y="504456"/>
                  </a:lnTo>
                  <a:lnTo>
                    <a:pt x="190665" y="500418"/>
                  </a:lnTo>
                  <a:lnTo>
                    <a:pt x="191262" y="495211"/>
                  </a:lnTo>
                  <a:lnTo>
                    <a:pt x="198412" y="447255"/>
                  </a:lnTo>
                  <a:lnTo>
                    <a:pt x="209118" y="396405"/>
                  </a:lnTo>
                  <a:lnTo>
                    <a:pt x="224510" y="348437"/>
                  </a:lnTo>
                  <a:lnTo>
                    <a:pt x="244513" y="314921"/>
                  </a:lnTo>
                  <a:lnTo>
                    <a:pt x="279666" y="290652"/>
                  </a:lnTo>
                  <a:lnTo>
                    <a:pt x="321056" y="273900"/>
                  </a:lnTo>
                  <a:lnTo>
                    <a:pt x="330822" y="271005"/>
                  </a:lnTo>
                  <a:lnTo>
                    <a:pt x="339940" y="268122"/>
                  </a:lnTo>
                  <a:lnTo>
                    <a:pt x="348208" y="266382"/>
                  </a:lnTo>
                  <a:lnTo>
                    <a:pt x="355434" y="264655"/>
                  </a:lnTo>
                  <a:lnTo>
                    <a:pt x="359841" y="263499"/>
                  </a:lnTo>
                  <a:lnTo>
                    <a:pt x="367106" y="262343"/>
                  </a:lnTo>
                  <a:lnTo>
                    <a:pt x="369658" y="261759"/>
                  </a:lnTo>
                  <a:lnTo>
                    <a:pt x="369989" y="25309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1653483" y="1362206"/>
            <a:ext cx="8751993" cy="1220698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marR="6773">
              <a:lnSpc>
                <a:spcPct val="115399"/>
              </a:lnSpc>
              <a:spcBef>
                <a:spcPts val="133"/>
              </a:spcBef>
            </a:pPr>
            <a:r>
              <a:rPr sz="2267" spc="7" dirty="0">
                <a:solidFill>
                  <a:srgbClr val="424242"/>
                </a:solidFill>
                <a:latin typeface="Roboto Lt"/>
                <a:cs typeface="Roboto Lt"/>
              </a:rPr>
              <a:t>Каждый</a:t>
            </a:r>
            <a:r>
              <a:rPr sz="2267" spc="80" dirty="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sz="2267" spc="-33" dirty="0">
                <a:solidFill>
                  <a:srgbClr val="424242"/>
                </a:solidFill>
                <a:latin typeface="Roboto Lt"/>
                <a:cs typeface="Roboto Lt"/>
              </a:rPr>
              <a:t>знак</a:t>
            </a:r>
            <a:r>
              <a:rPr sz="2267" spc="87" dirty="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sz="2267" spc="-47" dirty="0">
                <a:solidFill>
                  <a:srgbClr val="424242"/>
                </a:solidFill>
                <a:latin typeface="Roboto Lt"/>
                <a:cs typeface="Roboto Lt"/>
              </a:rPr>
              <a:t>Зодиака</a:t>
            </a:r>
            <a:r>
              <a:rPr sz="2267" spc="80" dirty="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sz="2267" spc="-33" dirty="0">
                <a:solidFill>
                  <a:srgbClr val="424242"/>
                </a:solidFill>
                <a:latin typeface="Roboto Lt"/>
                <a:cs typeface="Roboto Lt"/>
              </a:rPr>
              <a:t>относится</a:t>
            </a:r>
            <a:r>
              <a:rPr sz="2267" spc="87" dirty="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sz="2267" spc="-27" dirty="0">
                <a:solidFill>
                  <a:srgbClr val="424242"/>
                </a:solidFill>
                <a:latin typeface="Roboto Lt"/>
                <a:cs typeface="Roboto Lt"/>
              </a:rPr>
              <a:t>к</a:t>
            </a:r>
            <a:r>
              <a:rPr sz="2267" spc="87" dirty="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sz="2267" spc="-67" dirty="0">
                <a:solidFill>
                  <a:srgbClr val="424242"/>
                </a:solidFill>
                <a:latin typeface="Roboto Lt"/>
                <a:cs typeface="Roboto Lt"/>
              </a:rPr>
              <a:t>какому-то</a:t>
            </a:r>
            <a:r>
              <a:rPr sz="2267" spc="80" dirty="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sz="2267" spc="-27" dirty="0">
                <a:solidFill>
                  <a:srgbClr val="424242"/>
                </a:solidFill>
                <a:latin typeface="Roboto Lt"/>
                <a:cs typeface="Roboto Lt"/>
              </a:rPr>
              <a:t>одному</a:t>
            </a:r>
            <a:r>
              <a:rPr sz="2267" spc="87" dirty="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sz="2267" spc="-40" dirty="0">
                <a:solidFill>
                  <a:srgbClr val="424242"/>
                </a:solidFill>
                <a:latin typeface="Roboto Lt"/>
                <a:cs typeface="Roboto Lt"/>
              </a:rPr>
              <a:t>кресту. </a:t>
            </a:r>
            <a:r>
              <a:rPr sz="2267" spc="-33" dirty="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sz="2267" spc="7" dirty="0">
                <a:solidFill>
                  <a:srgbClr val="424242"/>
                </a:solidFill>
                <a:latin typeface="Roboto Lt"/>
                <a:cs typeface="Roboto Lt"/>
              </a:rPr>
              <a:t>Если</a:t>
            </a:r>
            <a:r>
              <a:rPr sz="2267" spc="-7" dirty="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sz="2267" spc="-13" dirty="0">
                <a:solidFill>
                  <a:srgbClr val="424242"/>
                </a:solidFill>
                <a:latin typeface="Roboto Lt"/>
                <a:cs typeface="Roboto Lt"/>
              </a:rPr>
              <a:t>соединить</a:t>
            </a:r>
            <a:r>
              <a:rPr sz="2267" spc="-7" dirty="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sz="2267" dirty="0">
                <a:solidFill>
                  <a:srgbClr val="424242"/>
                </a:solidFill>
                <a:latin typeface="Roboto Lt"/>
                <a:cs typeface="Roboto Lt"/>
              </a:rPr>
              <a:t>воображаемой</a:t>
            </a:r>
            <a:r>
              <a:rPr sz="2267" spc="-7" dirty="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sz="2267" spc="7" dirty="0">
                <a:solidFill>
                  <a:srgbClr val="424242"/>
                </a:solidFill>
                <a:latin typeface="Roboto Lt"/>
                <a:cs typeface="Roboto Lt"/>
              </a:rPr>
              <a:t>линией</a:t>
            </a:r>
            <a:r>
              <a:rPr sz="2267" spc="553" dirty="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sz="2267" spc="-27" dirty="0">
                <a:solidFill>
                  <a:srgbClr val="424242"/>
                </a:solidFill>
                <a:latin typeface="Roboto Lt"/>
                <a:cs typeface="Roboto Lt"/>
              </a:rPr>
              <a:t>знаки</a:t>
            </a:r>
            <a:r>
              <a:rPr sz="2267" spc="-7" dirty="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sz="2267" spc="-20" dirty="0">
                <a:solidFill>
                  <a:srgbClr val="424242"/>
                </a:solidFill>
                <a:latin typeface="Roboto Lt"/>
                <a:cs typeface="Roboto Lt"/>
              </a:rPr>
              <a:t>одного</a:t>
            </a:r>
            <a:r>
              <a:rPr sz="2267" spc="-7" dirty="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sz="2267" spc="-27" dirty="0">
                <a:solidFill>
                  <a:srgbClr val="424242"/>
                </a:solidFill>
                <a:latin typeface="Roboto Lt"/>
                <a:cs typeface="Roboto Lt"/>
              </a:rPr>
              <a:t>креста,</a:t>
            </a:r>
            <a:r>
              <a:rPr sz="2267" spc="-7" dirty="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sz="2267" spc="-60" dirty="0">
                <a:solidFill>
                  <a:srgbClr val="424242"/>
                </a:solidFill>
                <a:latin typeface="Roboto Lt"/>
                <a:cs typeface="Roboto Lt"/>
              </a:rPr>
              <a:t>то</a:t>
            </a:r>
            <a:r>
              <a:rPr sz="2267" dirty="0">
                <a:solidFill>
                  <a:srgbClr val="424242"/>
                </a:solidFill>
                <a:latin typeface="Roboto Lt"/>
                <a:cs typeface="Roboto Lt"/>
              </a:rPr>
              <a:t> в </a:t>
            </a:r>
            <a:r>
              <a:rPr sz="2267" spc="-533" dirty="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sz="2267" spc="-27" dirty="0">
                <a:solidFill>
                  <a:srgbClr val="424242"/>
                </a:solidFill>
                <a:latin typeface="Roboto Lt"/>
                <a:cs typeface="Roboto Lt"/>
              </a:rPr>
              <a:t>Зодиакальном</a:t>
            </a:r>
            <a:r>
              <a:rPr sz="2267" spc="-13" dirty="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sz="2267" spc="-27" dirty="0">
                <a:solidFill>
                  <a:srgbClr val="424242"/>
                </a:solidFill>
                <a:latin typeface="Roboto Lt"/>
                <a:cs typeface="Roboto Lt"/>
              </a:rPr>
              <a:t>круге</a:t>
            </a:r>
            <a:r>
              <a:rPr sz="2267" spc="-7" dirty="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sz="2267" spc="-40" dirty="0">
                <a:solidFill>
                  <a:srgbClr val="424242"/>
                </a:solidFill>
                <a:latin typeface="Roboto Lt"/>
                <a:cs typeface="Roboto Lt"/>
              </a:rPr>
              <a:t>образуется</a:t>
            </a:r>
            <a:r>
              <a:rPr sz="2267" spc="-7" dirty="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sz="2267" spc="-27" dirty="0">
                <a:solidFill>
                  <a:srgbClr val="424242"/>
                </a:solidFill>
                <a:latin typeface="Roboto Lt"/>
                <a:cs typeface="Roboto Lt"/>
              </a:rPr>
              <a:t>три</a:t>
            </a:r>
            <a:r>
              <a:rPr sz="2267" spc="-7" dirty="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sz="2267" spc="-27" dirty="0">
                <a:solidFill>
                  <a:srgbClr val="424242"/>
                </a:solidFill>
                <a:latin typeface="Roboto Lt"/>
                <a:cs typeface="Roboto Lt"/>
              </a:rPr>
              <a:t>креста</a:t>
            </a:r>
            <a:r>
              <a:rPr sz="2267" spc="-27" dirty="0">
                <a:solidFill>
                  <a:srgbClr val="424242"/>
                </a:solidFill>
                <a:latin typeface="Roboto Lt"/>
                <a:cs typeface="Roboto Lt"/>
              </a:rPr>
              <a:t>:</a:t>
            </a:r>
            <a:endParaRPr sz="2267" dirty="0">
              <a:latin typeface="Roboto Lt"/>
              <a:cs typeface="Roboto Lt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636549" y="360914"/>
            <a:ext cx="4025900" cy="509541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spc="247" dirty="0"/>
              <a:t>Кресты</a:t>
            </a:r>
            <a:r>
              <a:rPr spc="120" dirty="0"/>
              <a:t> </a:t>
            </a:r>
            <a:r>
              <a:rPr spc="113" dirty="0"/>
              <a:t>качеств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636549" y="3064361"/>
            <a:ext cx="2142913" cy="324875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sz="2000" spc="-7" dirty="0">
                <a:solidFill>
                  <a:srgbClr val="837163"/>
                </a:solidFill>
                <a:latin typeface="Roboto Lt"/>
                <a:cs typeface="Roboto Lt"/>
              </a:rPr>
              <a:t>КАРДИНАЛЬНЫЙ</a:t>
            </a:r>
            <a:endParaRPr sz="2000">
              <a:latin typeface="Roboto Lt"/>
              <a:cs typeface="Roboto L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949258" y="3064361"/>
            <a:ext cx="2594539" cy="324875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sz="2000" spc="13" dirty="0">
                <a:solidFill>
                  <a:srgbClr val="837163"/>
                </a:solidFill>
                <a:latin typeface="Roboto Lt"/>
                <a:cs typeface="Roboto Lt"/>
              </a:rPr>
              <a:t>ФИКСИРОВАННЫЙ</a:t>
            </a:r>
            <a:endParaRPr sz="2000" dirty="0">
              <a:latin typeface="Roboto Lt"/>
              <a:cs typeface="Roboto L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536063" y="3044767"/>
            <a:ext cx="2817737" cy="724984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31326" marR="6773" indent="-15240">
              <a:lnSpc>
                <a:spcPct val="115399"/>
              </a:lnSpc>
              <a:spcBef>
                <a:spcPts val="133"/>
              </a:spcBef>
            </a:pPr>
            <a:r>
              <a:rPr sz="2000" dirty="0">
                <a:solidFill>
                  <a:srgbClr val="837163"/>
                </a:solidFill>
                <a:latin typeface="Roboto Lt"/>
                <a:cs typeface="Roboto Lt"/>
              </a:rPr>
              <a:t>МУТАБЕЛЬНЫЙ </a:t>
            </a:r>
            <a:r>
              <a:rPr sz="2000" spc="-467" dirty="0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sz="2000" spc="13" dirty="0">
                <a:solidFill>
                  <a:srgbClr val="837163"/>
                </a:solidFill>
                <a:latin typeface="Roboto Lt"/>
                <a:cs typeface="Roboto Lt"/>
              </a:rPr>
              <a:t>(ПОДВИЖНЫЙ)</a:t>
            </a:r>
            <a:endParaRPr sz="2000" dirty="0">
              <a:latin typeface="Roboto Lt"/>
              <a:cs typeface="Roboto Lt"/>
            </a:endParaRPr>
          </a:p>
        </p:txBody>
      </p: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823308" y="3761767"/>
            <a:ext cx="2585889" cy="2585899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84870" y="3761767"/>
            <a:ext cx="2628109" cy="2585899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219528" y="3766991"/>
            <a:ext cx="2585905" cy="2575451"/>
          </a:xfrm>
          <a:prstGeom prst="rect">
            <a:avLst/>
          </a:prstGeom>
        </p:spPr>
      </p:pic>
      <p:sp>
        <p:nvSpPr>
          <p:cNvPr id="14" name="object 14"/>
          <p:cNvSpPr/>
          <p:nvPr/>
        </p:nvSpPr>
        <p:spPr>
          <a:xfrm>
            <a:off x="7543797" y="6650115"/>
            <a:ext cx="4617720" cy="6773"/>
          </a:xfrm>
          <a:custGeom>
            <a:avLst/>
            <a:gdLst/>
            <a:ahLst/>
            <a:cxnLst/>
            <a:rect l="l" t="t" r="r" b="b"/>
            <a:pathLst>
              <a:path w="3463290" h="5079">
                <a:moveTo>
                  <a:pt x="3463247" y="4760"/>
                </a:moveTo>
                <a:lnTo>
                  <a:pt x="0" y="4760"/>
                </a:lnTo>
                <a:lnTo>
                  <a:pt x="0" y="0"/>
                </a:lnTo>
                <a:lnTo>
                  <a:pt x="3463247" y="0"/>
                </a:lnTo>
                <a:lnTo>
                  <a:pt x="3463247" y="4760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15" name="object 15"/>
          <p:cNvSpPr/>
          <p:nvPr/>
        </p:nvSpPr>
        <p:spPr>
          <a:xfrm>
            <a:off x="1" y="6650115"/>
            <a:ext cx="4611793" cy="6773"/>
          </a:xfrm>
          <a:custGeom>
            <a:avLst/>
            <a:gdLst/>
            <a:ahLst/>
            <a:cxnLst/>
            <a:rect l="l" t="t" r="r" b="b"/>
            <a:pathLst>
              <a:path w="3458845" h="5079">
                <a:moveTo>
                  <a:pt x="3458483" y="0"/>
                </a:moveTo>
                <a:lnTo>
                  <a:pt x="0" y="0"/>
                </a:lnTo>
                <a:lnTo>
                  <a:pt x="0" y="4760"/>
                </a:lnTo>
                <a:lnTo>
                  <a:pt x="3458483" y="4760"/>
                </a:lnTo>
                <a:lnTo>
                  <a:pt x="3458483" y="0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>
            <a:endParaRPr sz="2400"/>
          </a:p>
        </p:txBody>
      </p:sp>
    </p:spTree>
    <p:extLst>
      <p:ext uri="{BB962C8B-B14F-4D97-AF65-F5344CB8AC3E}">
        <p14:creationId xmlns:p14="http://schemas.microsoft.com/office/powerpoint/2010/main" val="35429524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" y="0"/>
            <a:ext cx="2433319" cy="2052320"/>
            <a:chOff x="0" y="0"/>
            <a:chExt cx="1824989" cy="15392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4955" cy="153922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19823" y="274357"/>
              <a:ext cx="370205" cy="514984"/>
            </a:xfrm>
            <a:custGeom>
              <a:avLst/>
              <a:gdLst/>
              <a:ahLst/>
              <a:cxnLst/>
              <a:rect l="l" t="t" r="r" b="b"/>
              <a:pathLst>
                <a:path w="370205" h="514984">
                  <a:moveTo>
                    <a:pt x="189750" y="0"/>
                  </a:moveTo>
                  <a:lnTo>
                    <a:pt x="181114" y="0"/>
                  </a:lnTo>
                  <a:lnTo>
                    <a:pt x="185458" y="571"/>
                  </a:lnTo>
                  <a:lnTo>
                    <a:pt x="189750" y="0"/>
                  </a:lnTo>
                  <a:close/>
                </a:path>
                <a:path w="370205" h="514984">
                  <a:moveTo>
                    <a:pt x="369989" y="253098"/>
                  </a:moveTo>
                  <a:lnTo>
                    <a:pt x="368985" y="252844"/>
                  </a:lnTo>
                  <a:lnTo>
                    <a:pt x="368985" y="257048"/>
                  </a:lnTo>
                  <a:lnTo>
                    <a:pt x="368985" y="257314"/>
                  </a:lnTo>
                  <a:lnTo>
                    <a:pt x="368249" y="253098"/>
                  </a:lnTo>
                  <a:lnTo>
                    <a:pt x="368960" y="257136"/>
                  </a:lnTo>
                  <a:lnTo>
                    <a:pt x="368985" y="252844"/>
                  </a:lnTo>
                  <a:lnTo>
                    <a:pt x="351980" y="248475"/>
                  </a:lnTo>
                  <a:lnTo>
                    <a:pt x="333794" y="243268"/>
                  </a:lnTo>
                  <a:lnTo>
                    <a:pt x="282333" y="222465"/>
                  </a:lnTo>
                  <a:lnTo>
                    <a:pt x="244576" y="195884"/>
                  </a:lnTo>
                  <a:lnTo>
                    <a:pt x="263067" y="221894"/>
                  </a:lnTo>
                  <a:lnTo>
                    <a:pt x="312851" y="245008"/>
                  </a:lnTo>
                  <a:lnTo>
                    <a:pt x="349211" y="256997"/>
                  </a:lnTo>
                  <a:lnTo>
                    <a:pt x="346163" y="257721"/>
                  </a:lnTo>
                  <a:lnTo>
                    <a:pt x="337705" y="260032"/>
                  </a:lnTo>
                  <a:lnTo>
                    <a:pt x="328383" y="262343"/>
                  </a:lnTo>
                  <a:lnTo>
                    <a:pt x="297256" y="273316"/>
                  </a:lnTo>
                  <a:lnTo>
                    <a:pt x="255473" y="294703"/>
                  </a:lnTo>
                  <a:lnTo>
                    <a:pt x="222935" y="331101"/>
                  </a:lnTo>
                  <a:lnTo>
                    <a:pt x="205333" y="377329"/>
                  </a:lnTo>
                  <a:lnTo>
                    <a:pt x="192925" y="428764"/>
                  </a:lnTo>
                  <a:lnTo>
                    <a:pt x="184873" y="477240"/>
                  </a:lnTo>
                  <a:lnTo>
                    <a:pt x="184746" y="476148"/>
                  </a:lnTo>
                  <a:lnTo>
                    <a:pt x="177190" y="428764"/>
                  </a:lnTo>
                  <a:lnTo>
                    <a:pt x="165049" y="377329"/>
                  </a:lnTo>
                  <a:lnTo>
                    <a:pt x="147485" y="331101"/>
                  </a:lnTo>
                  <a:lnTo>
                    <a:pt x="114846" y="294703"/>
                  </a:lnTo>
                  <a:lnTo>
                    <a:pt x="72974" y="273900"/>
                  </a:lnTo>
                  <a:lnTo>
                    <a:pt x="41668" y="263499"/>
                  </a:lnTo>
                  <a:lnTo>
                    <a:pt x="32283" y="260604"/>
                  </a:lnTo>
                  <a:lnTo>
                    <a:pt x="23761" y="258292"/>
                  </a:lnTo>
                  <a:lnTo>
                    <a:pt x="21526" y="257771"/>
                  </a:lnTo>
                  <a:lnTo>
                    <a:pt x="24295" y="257136"/>
                  </a:lnTo>
                  <a:lnTo>
                    <a:pt x="32969" y="254825"/>
                  </a:lnTo>
                  <a:lnTo>
                    <a:pt x="36804" y="253669"/>
                  </a:lnTo>
                  <a:lnTo>
                    <a:pt x="42545" y="251942"/>
                  </a:lnTo>
                  <a:lnTo>
                    <a:pt x="96443" y="229984"/>
                  </a:lnTo>
                  <a:lnTo>
                    <a:pt x="134366" y="201663"/>
                  </a:lnTo>
                  <a:lnTo>
                    <a:pt x="160426" y="150812"/>
                  </a:lnTo>
                  <a:lnTo>
                    <a:pt x="173901" y="101117"/>
                  </a:lnTo>
                  <a:lnTo>
                    <a:pt x="185127" y="38709"/>
                  </a:lnTo>
                  <a:lnTo>
                    <a:pt x="186220" y="30670"/>
                  </a:lnTo>
                  <a:lnTo>
                    <a:pt x="186690" y="33515"/>
                  </a:lnTo>
                  <a:lnTo>
                    <a:pt x="189052" y="49110"/>
                  </a:lnTo>
                  <a:lnTo>
                    <a:pt x="193382" y="78003"/>
                  </a:lnTo>
                  <a:lnTo>
                    <a:pt x="197789" y="105168"/>
                  </a:lnTo>
                  <a:lnTo>
                    <a:pt x="206121" y="141566"/>
                  </a:lnTo>
                  <a:lnTo>
                    <a:pt x="213906" y="163525"/>
                  </a:lnTo>
                  <a:lnTo>
                    <a:pt x="224345" y="183756"/>
                  </a:lnTo>
                  <a:lnTo>
                    <a:pt x="238163" y="201663"/>
                  </a:lnTo>
                  <a:lnTo>
                    <a:pt x="244576" y="195884"/>
                  </a:lnTo>
                  <a:lnTo>
                    <a:pt x="231736" y="179133"/>
                  </a:lnTo>
                  <a:lnTo>
                    <a:pt x="221945" y="160058"/>
                  </a:lnTo>
                  <a:lnTo>
                    <a:pt x="208800" y="116141"/>
                  </a:lnTo>
                  <a:lnTo>
                    <a:pt x="197675" y="47955"/>
                  </a:lnTo>
                  <a:lnTo>
                    <a:pt x="195313" y="32359"/>
                  </a:lnTo>
                  <a:lnTo>
                    <a:pt x="192697" y="16179"/>
                  </a:lnTo>
                  <a:lnTo>
                    <a:pt x="189750" y="0"/>
                  </a:lnTo>
                  <a:lnTo>
                    <a:pt x="186321" y="685"/>
                  </a:lnTo>
                  <a:lnTo>
                    <a:pt x="181114" y="0"/>
                  </a:lnTo>
                  <a:lnTo>
                    <a:pt x="180644" y="4622"/>
                  </a:lnTo>
                  <a:lnTo>
                    <a:pt x="179997" y="10401"/>
                  </a:lnTo>
                  <a:lnTo>
                    <a:pt x="179489" y="14439"/>
                  </a:lnTo>
                  <a:lnTo>
                    <a:pt x="178892" y="19646"/>
                  </a:lnTo>
                  <a:lnTo>
                    <a:pt x="171818" y="66446"/>
                  </a:lnTo>
                  <a:lnTo>
                    <a:pt x="157048" y="132321"/>
                  </a:lnTo>
                  <a:lnTo>
                    <a:pt x="134632" y="187223"/>
                  </a:lnTo>
                  <a:lnTo>
                    <a:pt x="92303" y="222465"/>
                  </a:lnTo>
                  <a:lnTo>
                    <a:pt x="49974" y="240385"/>
                  </a:lnTo>
                  <a:lnTo>
                    <a:pt x="22085" y="248475"/>
                  </a:lnTo>
                  <a:lnTo>
                    <a:pt x="14655" y="250786"/>
                  </a:lnTo>
                  <a:lnTo>
                    <a:pt x="10109" y="251942"/>
                  </a:lnTo>
                  <a:lnTo>
                    <a:pt x="2628" y="253098"/>
                  </a:lnTo>
                  <a:lnTo>
                    <a:pt x="1498" y="253352"/>
                  </a:lnTo>
                  <a:lnTo>
                    <a:pt x="1498" y="253669"/>
                  </a:lnTo>
                  <a:lnTo>
                    <a:pt x="825" y="257721"/>
                  </a:lnTo>
                  <a:lnTo>
                    <a:pt x="774" y="258292"/>
                  </a:lnTo>
                  <a:lnTo>
                    <a:pt x="749" y="258152"/>
                  </a:lnTo>
                  <a:lnTo>
                    <a:pt x="1498" y="253669"/>
                  </a:lnTo>
                  <a:lnTo>
                    <a:pt x="1498" y="253352"/>
                  </a:lnTo>
                  <a:lnTo>
                    <a:pt x="0" y="253669"/>
                  </a:lnTo>
                  <a:lnTo>
                    <a:pt x="63" y="262343"/>
                  </a:lnTo>
                  <a:lnTo>
                    <a:pt x="2641" y="262915"/>
                  </a:lnTo>
                  <a:lnTo>
                    <a:pt x="9982" y="264071"/>
                  </a:lnTo>
                  <a:lnTo>
                    <a:pt x="14439" y="265226"/>
                  </a:lnTo>
                  <a:lnTo>
                    <a:pt x="21717" y="266966"/>
                  </a:lnTo>
                  <a:lnTo>
                    <a:pt x="30060" y="269278"/>
                  </a:lnTo>
                  <a:lnTo>
                    <a:pt x="39255" y="271589"/>
                  </a:lnTo>
                  <a:lnTo>
                    <a:pt x="90703" y="291236"/>
                  </a:lnTo>
                  <a:lnTo>
                    <a:pt x="125780" y="314921"/>
                  </a:lnTo>
                  <a:lnTo>
                    <a:pt x="151599" y="363461"/>
                  </a:lnTo>
                  <a:lnTo>
                    <a:pt x="165150" y="413740"/>
                  </a:lnTo>
                  <a:lnTo>
                    <a:pt x="176085" y="477304"/>
                  </a:lnTo>
                  <a:lnTo>
                    <a:pt x="178904" y="500418"/>
                  </a:lnTo>
                  <a:lnTo>
                    <a:pt x="179362" y="504456"/>
                  </a:lnTo>
                  <a:lnTo>
                    <a:pt x="179959" y="510235"/>
                  </a:lnTo>
                  <a:lnTo>
                    <a:pt x="180365" y="514858"/>
                  </a:lnTo>
                  <a:lnTo>
                    <a:pt x="184721" y="514858"/>
                  </a:lnTo>
                  <a:lnTo>
                    <a:pt x="186169" y="514667"/>
                  </a:lnTo>
                  <a:lnTo>
                    <a:pt x="189064" y="514858"/>
                  </a:lnTo>
                  <a:lnTo>
                    <a:pt x="189522" y="510235"/>
                  </a:lnTo>
                  <a:lnTo>
                    <a:pt x="190157" y="504456"/>
                  </a:lnTo>
                  <a:lnTo>
                    <a:pt x="190665" y="500418"/>
                  </a:lnTo>
                  <a:lnTo>
                    <a:pt x="191262" y="495211"/>
                  </a:lnTo>
                  <a:lnTo>
                    <a:pt x="198412" y="447255"/>
                  </a:lnTo>
                  <a:lnTo>
                    <a:pt x="209118" y="396405"/>
                  </a:lnTo>
                  <a:lnTo>
                    <a:pt x="224510" y="348437"/>
                  </a:lnTo>
                  <a:lnTo>
                    <a:pt x="244513" y="314921"/>
                  </a:lnTo>
                  <a:lnTo>
                    <a:pt x="279666" y="290652"/>
                  </a:lnTo>
                  <a:lnTo>
                    <a:pt x="321056" y="273900"/>
                  </a:lnTo>
                  <a:lnTo>
                    <a:pt x="330822" y="271005"/>
                  </a:lnTo>
                  <a:lnTo>
                    <a:pt x="339940" y="268122"/>
                  </a:lnTo>
                  <a:lnTo>
                    <a:pt x="348208" y="266382"/>
                  </a:lnTo>
                  <a:lnTo>
                    <a:pt x="355434" y="264655"/>
                  </a:lnTo>
                  <a:lnTo>
                    <a:pt x="359841" y="263499"/>
                  </a:lnTo>
                  <a:lnTo>
                    <a:pt x="367106" y="262343"/>
                  </a:lnTo>
                  <a:lnTo>
                    <a:pt x="369658" y="261759"/>
                  </a:lnTo>
                  <a:lnTo>
                    <a:pt x="369989" y="25309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267999" y="392679"/>
            <a:ext cx="1928707" cy="509541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spc="247" dirty="0"/>
              <a:t>Кресты</a:t>
            </a:r>
          </a:p>
        </p:txBody>
      </p:sp>
      <p:sp>
        <p:nvSpPr>
          <p:cNvPr id="7" name="object 7"/>
          <p:cNvSpPr/>
          <p:nvPr/>
        </p:nvSpPr>
        <p:spPr>
          <a:xfrm>
            <a:off x="7543797" y="6650115"/>
            <a:ext cx="4617720" cy="6773"/>
          </a:xfrm>
          <a:custGeom>
            <a:avLst/>
            <a:gdLst/>
            <a:ahLst/>
            <a:cxnLst/>
            <a:rect l="l" t="t" r="r" b="b"/>
            <a:pathLst>
              <a:path w="3463290" h="5079">
                <a:moveTo>
                  <a:pt x="3463247" y="4760"/>
                </a:moveTo>
                <a:lnTo>
                  <a:pt x="0" y="4760"/>
                </a:lnTo>
                <a:lnTo>
                  <a:pt x="0" y="0"/>
                </a:lnTo>
                <a:lnTo>
                  <a:pt x="3463247" y="0"/>
                </a:lnTo>
                <a:lnTo>
                  <a:pt x="3463247" y="4760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8" name="object 8"/>
          <p:cNvSpPr/>
          <p:nvPr/>
        </p:nvSpPr>
        <p:spPr>
          <a:xfrm>
            <a:off x="1" y="6650115"/>
            <a:ext cx="4611793" cy="6773"/>
          </a:xfrm>
          <a:custGeom>
            <a:avLst/>
            <a:gdLst/>
            <a:ahLst/>
            <a:cxnLst/>
            <a:rect l="l" t="t" r="r" b="b"/>
            <a:pathLst>
              <a:path w="3458845" h="5079">
                <a:moveTo>
                  <a:pt x="3458483" y="0"/>
                </a:moveTo>
                <a:lnTo>
                  <a:pt x="0" y="0"/>
                </a:lnTo>
                <a:lnTo>
                  <a:pt x="0" y="4760"/>
                </a:lnTo>
                <a:lnTo>
                  <a:pt x="3458483" y="4760"/>
                </a:lnTo>
                <a:lnTo>
                  <a:pt x="3458483" y="0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9" name="object 9"/>
          <p:cNvSpPr txBox="1"/>
          <p:nvPr/>
        </p:nvSpPr>
        <p:spPr>
          <a:xfrm>
            <a:off x="1315625" y="1765970"/>
            <a:ext cx="9352279" cy="3530624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marR="193035">
              <a:lnSpc>
                <a:spcPct val="114999"/>
              </a:lnSpc>
              <a:spcBef>
                <a:spcPts val="133"/>
              </a:spcBef>
            </a:pPr>
            <a:r>
              <a:rPr sz="2267" spc="-13" dirty="0">
                <a:solidFill>
                  <a:srgbClr val="837163"/>
                </a:solidFill>
                <a:latin typeface="Roboto Lt"/>
                <a:cs typeface="Roboto Lt"/>
              </a:rPr>
              <a:t>Кресты</a:t>
            </a:r>
            <a:r>
              <a:rPr sz="2267" spc="93" dirty="0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sz="2267" spc="-107" dirty="0">
                <a:solidFill>
                  <a:srgbClr val="837163"/>
                </a:solidFill>
                <a:latin typeface="Roboto Lt"/>
                <a:cs typeface="Roboto Lt"/>
              </a:rPr>
              <a:t>–</a:t>
            </a:r>
            <a:r>
              <a:rPr sz="2267" spc="100" dirty="0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sz="2267" spc="-47" dirty="0">
                <a:solidFill>
                  <a:srgbClr val="837163"/>
                </a:solidFill>
                <a:latin typeface="Roboto Lt"/>
                <a:cs typeface="Roboto Lt"/>
              </a:rPr>
              <a:t>это</a:t>
            </a:r>
            <a:r>
              <a:rPr sz="2267" spc="93" dirty="0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sz="2267" spc="-7" dirty="0">
                <a:solidFill>
                  <a:srgbClr val="837163"/>
                </a:solidFill>
                <a:latin typeface="Roboto Lt"/>
                <a:cs typeface="Roboto Lt"/>
              </a:rPr>
              <a:t>ваша</a:t>
            </a:r>
            <a:r>
              <a:rPr sz="2267" spc="100" dirty="0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sz="2267" spc="-20" dirty="0">
                <a:solidFill>
                  <a:srgbClr val="837163"/>
                </a:solidFill>
                <a:latin typeface="Roboto Lt"/>
                <a:cs typeface="Roboto Lt"/>
              </a:rPr>
              <a:t>скорость,</a:t>
            </a:r>
            <a:r>
              <a:rPr sz="2267" spc="93" dirty="0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sz="2267" spc="-7" dirty="0">
                <a:solidFill>
                  <a:srgbClr val="837163"/>
                </a:solidFill>
                <a:latin typeface="Roboto Lt"/>
                <a:cs typeface="Roboto Lt"/>
              </a:rPr>
              <a:t>ваш</a:t>
            </a:r>
            <a:r>
              <a:rPr sz="2267" spc="100" dirty="0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sz="2267" spc="-27" dirty="0">
                <a:solidFill>
                  <a:srgbClr val="837163"/>
                </a:solidFill>
                <a:latin typeface="Roboto Lt"/>
                <a:cs typeface="Roboto Lt"/>
              </a:rPr>
              <a:t>темп,</a:t>
            </a:r>
            <a:r>
              <a:rPr sz="2267" spc="93" dirty="0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sz="2267" spc="7" dirty="0">
                <a:solidFill>
                  <a:srgbClr val="837163"/>
                </a:solidFill>
                <a:latin typeface="Roboto Lt"/>
                <a:cs typeface="Roboto Lt"/>
              </a:rPr>
              <a:t>с</a:t>
            </a:r>
            <a:r>
              <a:rPr sz="2267" spc="100" dirty="0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sz="2267" spc="-33" dirty="0">
                <a:solidFill>
                  <a:srgbClr val="837163"/>
                </a:solidFill>
                <a:latin typeface="Roboto Lt"/>
                <a:cs typeface="Roboto Lt"/>
              </a:rPr>
              <a:t>которым</a:t>
            </a:r>
            <a:r>
              <a:rPr sz="2267" spc="93" dirty="0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sz="2267" spc="-7" dirty="0">
                <a:solidFill>
                  <a:srgbClr val="837163"/>
                </a:solidFill>
                <a:latin typeface="Roboto Lt"/>
                <a:cs typeface="Roboto Lt"/>
              </a:rPr>
              <a:t>вы</a:t>
            </a:r>
            <a:r>
              <a:rPr sz="2267" spc="100" dirty="0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sz="2267" spc="-47" dirty="0">
                <a:solidFill>
                  <a:srgbClr val="837163"/>
                </a:solidFill>
                <a:latin typeface="Roboto Lt"/>
                <a:cs typeface="Roboto Lt"/>
              </a:rPr>
              <a:t>будете</a:t>
            </a:r>
            <a:r>
              <a:rPr sz="2267" spc="152" dirty="0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sz="2267" spc="7" dirty="0">
                <a:solidFill>
                  <a:srgbClr val="837163"/>
                </a:solidFill>
                <a:latin typeface="Roboto Lt"/>
                <a:cs typeface="Roboto Lt"/>
              </a:rPr>
              <a:t>жить </a:t>
            </a:r>
            <a:r>
              <a:rPr sz="2267" spc="13" dirty="0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sz="2267" spc="7" dirty="0">
                <a:solidFill>
                  <a:srgbClr val="837163"/>
                </a:solidFill>
                <a:latin typeface="Roboto Lt"/>
                <a:cs typeface="Roboto Lt"/>
              </a:rPr>
              <a:t>в</a:t>
            </a:r>
            <a:r>
              <a:rPr sz="2267" spc="-13" dirty="0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sz="2267" spc="-33" dirty="0">
                <a:solidFill>
                  <a:srgbClr val="837163"/>
                </a:solidFill>
                <a:latin typeface="Roboto Lt"/>
                <a:cs typeface="Roboto Lt"/>
              </a:rPr>
              <a:t>этой</a:t>
            </a:r>
            <a:r>
              <a:rPr sz="2267" spc="-7" dirty="0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sz="2267" dirty="0">
                <a:solidFill>
                  <a:srgbClr val="837163"/>
                </a:solidFill>
                <a:latin typeface="Roboto Lt"/>
                <a:cs typeface="Roboto Lt"/>
              </a:rPr>
              <a:t>жизни</a:t>
            </a:r>
            <a:r>
              <a:rPr sz="2267" dirty="0">
                <a:solidFill>
                  <a:srgbClr val="837163"/>
                </a:solidFill>
                <a:latin typeface="Roboto Lt"/>
                <a:cs typeface="Roboto Lt"/>
              </a:rPr>
              <a:t>.</a:t>
            </a:r>
            <a:endParaRPr sz="2267" dirty="0">
              <a:latin typeface="Roboto Lt"/>
              <a:cs typeface="Roboto Lt"/>
            </a:endParaRPr>
          </a:p>
          <a:p>
            <a:pPr>
              <a:spcBef>
                <a:spcPts val="7"/>
              </a:spcBef>
            </a:pPr>
            <a:endParaRPr sz="2267" dirty="0">
              <a:latin typeface="Roboto Lt"/>
              <a:cs typeface="Roboto Lt"/>
            </a:endParaRPr>
          </a:p>
          <a:p>
            <a:pPr marL="16933" marR="6773">
              <a:lnSpc>
                <a:spcPct val="114999"/>
              </a:lnSpc>
            </a:pPr>
            <a:r>
              <a:rPr sz="2000" spc="7" dirty="0">
                <a:solidFill>
                  <a:srgbClr val="424242"/>
                </a:solidFill>
                <a:latin typeface="Roboto Lt"/>
                <a:cs typeface="Roboto Lt"/>
              </a:rPr>
              <a:t>Его можно </a:t>
            </a:r>
            <a:r>
              <a:rPr sz="2000" dirty="0">
                <a:solidFill>
                  <a:srgbClr val="424242"/>
                </a:solidFill>
                <a:latin typeface="Roboto Lt"/>
                <a:cs typeface="Roboto Lt"/>
              </a:rPr>
              <a:t>немного </a:t>
            </a:r>
            <a:r>
              <a:rPr sz="2000" spc="-13" dirty="0">
                <a:solidFill>
                  <a:srgbClr val="424242"/>
                </a:solidFill>
                <a:latin typeface="Roboto Lt"/>
                <a:cs typeface="Roboto Lt"/>
              </a:rPr>
              <a:t>уменьшить </a:t>
            </a:r>
            <a:r>
              <a:rPr sz="2000" spc="13" dirty="0">
                <a:solidFill>
                  <a:srgbClr val="424242"/>
                </a:solidFill>
                <a:latin typeface="Roboto Lt"/>
                <a:cs typeface="Roboto Lt"/>
              </a:rPr>
              <a:t>или </a:t>
            </a:r>
            <a:r>
              <a:rPr sz="2000" spc="-13" dirty="0">
                <a:solidFill>
                  <a:srgbClr val="424242"/>
                </a:solidFill>
                <a:latin typeface="Roboto Lt"/>
                <a:cs typeface="Roboto Lt"/>
              </a:rPr>
              <a:t>увеличить, </a:t>
            </a:r>
            <a:r>
              <a:rPr sz="2000" spc="7" dirty="0">
                <a:solidFill>
                  <a:srgbClr val="424242"/>
                </a:solidFill>
                <a:latin typeface="Roboto Lt"/>
                <a:cs typeface="Roboto Lt"/>
              </a:rPr>
              <a:t>но </a:t>
            </a:r>
            <a:r>
              <a:rPr sz="2000" dirty="0">
                <a:solidFill>
                  <a:srgbClr val="424242"/>
                </a:solidFill>
                <a:latin typeface="Roboto Lt"/>
                <a:cs typeface="Roboto Lt"/>
              </a:rPr>
              <a:t>если </a:t>
            </a:r>
            <a:r>
              <a:rPr sz="2000" spc="-33" dirty="0">
                <a:solidFill>
                  <a:srgbClr val="424242"/>
                </a:solidFill>
                <a:latin typeface="Roboto Lt"/>
                <a:cs typeface="Roboto Lt"/>
              </a:rPr>
              <a:t>у </a:t>
            </a:r>
            <a:r>
              <a:rPr sz="2000" spc="-7" dirty="0">
                <a:solidFill>
                  <a:srgbClr val="424242"/>
                </a:solidFill>
                <a:latin typeface="Roboto Lt"/>
                <a:cs typeface="Roboto Lt"/>
              </a:rPr>
              <a:t>вас </a:t>
            </a:r>
            <a:r>
              <a:rPr sz="2000" spc="-13" dirty="0">
                <a:solidFill>
                  <a:srgbClr val="424242"/>
                </a:solidFill>
                <a:latin typeface="Roboto Lt"/>
                <a:cs typeface="Roboto Lt"/>
              </a:rPr>
              <a:t>высокая </a:t>
            </a:r>
            <a:r>
              <a:rPr sz="2000" spc="-20" dirty="0">
                <a:solidFill>
                  <a:srgbClr val="424242"/>
                </a:solidFill>
                <a:latin typeface="Roboto Lt"/>
                <a:cs typeface="Roboto Lt"/>
              </a:rPr>
              <a:t>скорость </a:t>
            </a:r>
            <a:r>
              <a:rPr sz="2000" spc="-467" dirty="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sz="2000" spc="7" dirty="0">
                <a:solidFill>
                  <a:srgbClr val="424242"/>
                </a:solidFill>
                <a:latin typeface="Roboto Lt"/>
                <a:cs typeface="Roboto Lt"/>
              </a:rPr>
              <a:t>и</a:t>
            </a:r>
            <a:r>
              <a:rPr sz="2000" spc="-13" dirty="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sz="2000" spc="-7" dirty="0">
                <a:solidFill>
                  <a:srgbClr val="424242"/>
                </a:solidFill>
                <a:latin typeface="Roboto Lt"/>
                <a:cs typeface="Roboto Lt"/>
              </a:rPr>
              <a:t>бешеный </a:t>
            </a:r>
            <a:r>
              <a:rPr sz="2000" spc="-20" dirty="0">
                <a:solidFill>
                  <a:srgbClr val="424242"/>
                </a:solidFill>
                <a:latin typeface="Roboto Lt"/>
                <a:cs typeface="Roboto Lt"/>
              </a:rPr>
              <a:t>ритм,</a:t>
            </a:r>
            <a:r>
              <a:rPr sz="2000" spc="-7" dirty="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sz="2000" dirty="0">
                <a:solidFill>
                  <a:srgbClr val="424242"/>
                </a:solidFill>
                <a:latin typeface="Roboto Lt"/>
                <a:cs typeface="Roboto Lt"/>
              </a:rPr>
              <a:t>при</a:t>
            </a:r>
            <a:r>
              <a:rPr sz="2000" spc="-7" dirty="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sz="2000" spc="7" dirty="0">
                <a:solidFill>
                  <a:srgbClr val="424242"/>
                </a:solidFill>
                <a:latin typeface="Roboto Lt"/>
                <a:cs typeface="Roboto Lt"/>
              </a:rPr>
              <a:t>снижении</a:t>
            </a:r>
            <a:r>
              <a:rPr sz="2000" spc="-7" dirty="0">
                <a:solidFill>
                  <a:srgbClr val="424242"/>
                </a:solidFill>
                <a:latin typeface="Roboto Lt"/>
                <a:cs typeface="Roboto Lt"/>
              </a:rPr>
              <a:t> вам </a:t>
            </a:r>
            <a:r>
              <a:rPr sz="2000" spc="-40" dirty="0">
                <a:solidFill>
                  <a:srgbClr val="424242"/>
                </a:solidFill>
                <a:latin typeface="Roboto Lt"/>
                <a:cs typeface="Roboto Lt"/>
              </a:rPr>
              <a:t>будет</a:t>
            </a:r>
            <a:r>
              <a:rPr sz="2000" spc="-7" dirty="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sz="2000" spc="-20" dirty="0">
                <a:solidFill>
                  <a:srgbClr val="424242"/>
                </a:solidFill>
                <a:latin typeface="Roboto Lt"/>
                <a:cs typeface="Roboto Lt"/>
              </a:rPr>
              <a:t>скучно</a:t>
            </a:r>
            <a:r>
              <a:rPr sz="2000" spc="-20" dirty="0">
                <a:solidFill>
                  <a:srgbClr val="424242"/>
                </a:solidFill>
                <a:latin typeface="Roboto Lt"/>
                <a:cs typeface="Roboto Lt"/>
              </a:rPr>
              <a:t>.</a:t>
            </a:r>
            <a:endParaRPr sz="2000" dirty="0">
              <a:latin typeface="Roboto Lt"/>
              <a:cs typeface="Roboto Lt"/>
            </a:endParaRPr>
          </a:p>
          <a:p>
            <a:pPr marL="16933" marR="502907">
              <a:lnSpc>
                <a:spcPct val="114999"/>
              </a:lnSpc>
              <a:spcBef>
                <a:spcPts val="1333"/>
              </a:spcBef>
            </a:pPr>
            <a:r>
              <a:rPr sz="2000" spc="7" dirty="0">
                <a:solidFill>
                  <a:srgbClr val="424242"/>
                </a:solidFill>
                <a:latin typeface="Roboto Lt"/>
                <a:cs typeface="Roboto Lt"/>
              </a:rPr>
              <a:t>Если</a:t>
            </a:r>
            <a:r>
              <a:rPr sz="2000" spc="-7" dirty="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sz="2000" spc="-33" dirty="0">
                <a:solidFill>
                  <a:srgbClr val="424242"/>
                </a:solidFill>
                <a:latin typeface="Roboto Lt"/>
                <a:cs typeface="Roboto Lt"/>
              </a:rPr>
              <a:t>у</a:t>
            </a:r>
            <a:r>
              <a:rPr sz="2000" dirty="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sz="2000" spc="-7" dirty="0">
                <a:solidFill>
                  <a:srgbClr val="424242"/>
                </a:solidFill>
                <a:latin typeface="Roboto Lt"/>
                <a:cs typeface="Roboto Lt"/>
              </a:rPr>
              <a:t>вас </a:t>
            </a:r>
            <a:r>
              <a:rPr sz="2000" spc="-20" dirty="0">
                <a:solidFill>
                  <a:srgbClr val="424242"/>
                </a:solidFill>
                <a:latin typeface="Roboto Lt"/>
                <a:cs typeface="Roboto Lt"/>
              </a:rPr>
              <a:t>низкая</a:t>
            </a:r>
            <a:r>
              <a:rPr sz="2000" dirty="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sz="2000" spc="-20" dirty="0">
                <a:solidFill>
                  <a:srgbClr val="424242"/>
                </a:solidFill>
                <a:latin typeface="Roboto Lt"/>
                <a:cs typeface="Roboto Lt"/>
              </a:rPr>
              <a:t>скорость,</a:t>
            </a:r>
            <a:r>
              <a:rPr sz="2000" dirty="0">
                <a:solidFill>
                  <a:srgbClr val="424242"/>
                </a:solidFill>
                <a:latin typeface="Roboto Lt"/>
                <a:cs typeface="Roboto Lt"/>
              </a:rPr>
              <a:t> при</a:t>
            </a:r>
            <a:r>
              <a:rPr sz="2000" spc="-7" dirty="0">
                <a:solidFill>
                  <a:srgbClr val="424242"/>
                </a:solidFill>
                <a:latin typeface="Roboto Lt"/>
                <a:cs typeface="Roboto Lt"/>
              </a:rPr>
              <a:t> увеличении</a:t>
            </a:r>
            <a:r>
              <a:rPr sz="2000" dirty="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sz="2000" spc="-7" dirty="0">
                <a:solidFill>
                  <a:srgbClr val="424242"/>
                </a:solidFill>
                <a:latin typeface="Roboto Lt"/>
                <a:cs typeface="Roboto Lt"/>
              </a:rPr>
              <a:t>вам </a:t>
            </a:r>
            <a:r>
              <a:rPr sz="2000" spc="-40" dirty="0">
                <a:solidFill>
                  <a:srgbClr val="424242"/>
                </a:solidFill>
                <a:latin typeface="Roboto Lt"/>
                <a:cs typeface="Roboto Lt"/>
              </a:rPr>
              <a:t>будет</a:t>
            </a:r>
            <a:r>
              <a:rPr sz="2000" dirty="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sz="2000" spc="7" dirty="0">
                <a:solidFill>
                  <a:srgbClr val="424242"/>
                </a:solidFill>
                <a:latin typeface="Roboto Lt"/>
                <a:cs typeface="Roboto Lt"/>
              </a:rPr>
              <a:t>сложно</a:t>
            </a:r>
            <a:r>
              <a:rPr sz="2000" dirty="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sz="2000" spc="7" dirty="0">
                <a:solidFill>
                  <a:srgbClr val="424242"/>
                </a:solidFill>
                <a:latin typeface="Roboto Lt"/>
                <a:cs typeface="Roboto Lt"/>
              </a:rPr>
              <a:t>и</a:t>
            </a:r>
            <a:r>
              <a:rPr sz="2000" spc="-7" dirty="0">
                <a:solidFill>
                  <a:srgbClr val="424242"/>
                </a:solidFill>
                <a:latin typeface="Roboto Lt"/>
                <a:cs typeface="Roboto Lt"/>
              </a:rPr>
              <a:t> вы</a:t>
            </a:r>
            <a:r>
              <a:rPr sz="2000" dirty="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sz="2000" spc="-47" dirty="0">
                <a:solidFill>
                  <a:srgbClr val="424242"/>
                </a:solidFill>
                <a:latin typeface="Roboto Lt"/>
                <a:cs typeface="Roboto Lt"/>
              </a:rPr>
              <a:t>будете </a:t>
            </a:r>
            <a:r>
              <a:rPr sz="2000" spc="-467" dirty="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sz="2000" spc="-33" dirty="0">
                <a:solidFill>
                  <a:srgbClr val="424242"/>
                </a:solidFill>
                <a:latin typeface="Roboto Lt"/>
                <a:cs typeface="Roboto Lt"/>
              </a:rPr>
              <a:t>уставать</a:t>
            </a:r>
            <a:r>
              <a:rPr sz="2000" spc="-33" dirty="0">
                <a:solidFill>
                  <a:srgbClr val="424242"/>
                </a:solidFill>
                <a:latin typeface="Roboto Lt"/>
                <a:cs typeface="Roboto Lt"/>
              </a:rPr>
              <a:t>.</a:t>
            </a:r>
            <a:endParaRPr sz="2000" dirty="0">
              <a:latin typeface="Roboto Lt"/>
              <a:cs typeface="Roboto Lt"/>
            </a:endParaRPr>
          </a:p>
          <a:p>
            <a:pPr>
              <a:spcBef>
                <a:spcPts val="47"/>
              </a:spcBef>
            </a:pPr>
            <a:endParaRPr sz="2800" dirty="0">
              <a:latin typeface="Roboto Lt"/>
              <a:cs typeface="Roboto Lt"/>
            </a:endParaRPr>
          </a:p>
          <a:p>
            <a:pPr marL="16933"/>
            <a:r>
              <a:rPr sz="2267" b="1" spc="13" dirty="0">
                <a:solidFill>
                  <a:srgbClr val="424242"/>
                </a:solidFill>
                <a:latin typeface="Roboto Lt"/>
                <a:cs typeface="Roboto Lt"/>
              </a:rPr>
              <a:t>Важно</a:t>
            </a:r>
            <a:r>
              <a:rPr sz="2267" b="1" spc="-40" dirty="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sz="2267" b="1" spc="-7" dirty="0">
                <a:solidFill>
                  <a:srgbClr val="424242"/>
                </a:solidFill>
                <a:latin typeface="Roboto Lt"/>
                <a:cs typeface="Roboto Lt"/>
              </a:rPr>
              <a:t>найти</a:t>
            </a:r>
            <a:r>
              <a:rPr sz="2267" b="1" spc="-40" dirty="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sz="2267" b="1" dirty="0">
                <a:solidFill>
                  <a:srgbClr val="424242"/>
                </a:solidFill>
                <a:latin typeface="Roboto Lt"/>
                <a:cs typeface="Roboto Lt"/>
              </a:rPr>
              <a:t>баланс</a:t>
            </a:r>
            <a:r>
              <a:rPr sz="2267" b="1" dirty="0">
                <a:solidFill>
                  <a:srgbClr val="424242"/>
                </a:solidFill>
                <a:latin typeface="Roboto Lt"/>
                <a:cs typeface="Roboto Lt"/>
              </a:rPr>
              <a:t>.</a:t>
            </a:r>
            <a:endParaRPr sz="2267" b="1" dirty="0">
              <a:latin typeface="Roboto Lt"/>
              <a:cs typeface="Roboto Lt"/>
            </a:endParaRPr>
          </a:p>
        </p:txBody>
      </p:sp>
    </p:spTree>
    <p:extLst>
      <p:ext uri="{BB962C8B-B14F-4D97-AF65-F5344CB8AC3E}">
        <p14:creationId xmlns:p14="http://schemas.microsoft.com/office/powerpoint/2010/main" val="11839970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6891528" y="335279"/>
            <a:ext cx="5300980" cy="3828415"/>
            <a:chOff x="6891528" y="335279"/>
            <a:chExt cx="5300980" cy="382841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891528" y="335279"/>
              <a:ext cx="2002535" cy="90220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467344" y="335279"/>
              <a:ext cx="1237488" cy="90220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278112" y="335279"/>
              <a:ext cx="2913888" cy="902208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891528" y="822960"/>
              <a:ext cx="1905000" cy="902208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360408" y="822960"/>
              <a:ext cx="2831592" cy="902208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891528" y="1310640"/>
              <a:ext cx="2362200" cy="902208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717280" y="1310640"/>
              <a:ext cx="640079" cy="902208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055608" y="1310640"/>
              <a:ext cx="1935479" cy="902208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686288" y="1310640"/>
              <a:ext cx="1505711" cy="902208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891528" y="1798319"/>
              <a:ext cx="2481072" cy="902208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9031224" y="1798319"/>
              <a:ext cx="1923287" cy="902208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0613136" y="1798319"/>
              <a:ext cx="1578864" cy="902208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891528" y="2286000"/>
              <a:ext cx="2033016" cy="902208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8689848" y="2286000"/>
              <a:ext cx="1847088" cy="902208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0299192" y="2286000"/>
              <a:ext cx="1892807" cy="902208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6891528" y="2773679"/>
              <a:ext cx="1487424" cy="902208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7988808" y="2773679"/>
              <a:ext cx="1789176" cy="902208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9387840" y="2773679"/>
              <a:ext cx="2804159" cy="902208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6891528" y="3261359"/>
              <a:ext cx="960120" cy="902207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7406640" y="3261359"/>
              <a:ext cx="1508759" cy="902207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8473440" y="3261359"/>
              <a:ext cx="1652016" cy="902207"/>
            </a:xfrm>
            <a:prstGeom prst="rect">
              <a:avLst/>
            </a:prstGeom>
          </p:spPr>
        </p:pic>
      </p:grpSp>
      <p:sp>
        <p:nvSpPr>
          <p:cNvPr id="25" name="object 25"/>
          <p:cNvSpPr txBox="1"/>
          <p:nvPr/>
        </p:nvSpPr>
        <p:spPr>
          <a:xfrm>
            <a:off x="7133970" y="429894"/>
            <a:ext cx="4797425" cy="343916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0"/>
              </a:spcBef>
              <a:tabLst>
                <a:tab pos="2481580" algn="l"/>
              </a:tabLst>
            </a:pPr>
            <a:r>
              <a:rPr sz="3200" b="1" spc="-15" dirty="0">
                <a:latin typeface="Calibri"/>
                <a:cs typeface="Calibri"/>
              </a:rPr>
              <a:t>ВАЖНО! </a:t>
            </a:r>
            <a:r>
              <a:rPr sz="3200" b="1" dirty="0">
                <a:latin typeface="Calibri"/>
                <a:cs typeface="Calibri"/>
              </a:rPr>
              <a:t>При </a:t>
            </a:r>
            <a:r>
              <a:rPr sz="3200" b="1" spc="-15" dirty="0">
                <a:latin typeface="Calibri"/>
                <a:cs typeface="Calibri"/>
              </a:rPr>
              <a:t>определении </a:t>
            </a:r>
            <a:r>
              <a:rPr sz="3200" b="1" spc="-710" dirty="0">
                <a:latin typeface="Calibri"/>
                <a:cs typeface="Calibri"/>
              </a:rPr>
              <a:t> </a:t>
            </a:r>
            <a:r>
              <a:rPr sz="3200" b="1" spc="-5" dirty="0">
                <a:latin typeface="Calibri"/>
                <a:cs typeface="Calibri"/>
              </a:rPr>
              <a:t>крес</a:t>
            </a:r>
            <a:r>
              <a:rPr sz="3200" b="1" spc="-25" dirty="0">
                <a:latin typeface="Calibri"/>
                <a:cs typeface="Calibri"/>
              </a:rPr>
              <a:t>т</a:t>
            </a:r>
            <a:r>
              <a:rPr sz="3200" b="1" spc="-5" dirty="0">
                <a:latin typeface="Calibri"/>
                <a:cs typeface="Calibri"/>
              </a:rPr>
              <a:t>ов</a:t>
            </a:r>
            <a:r>
              <a:rPr sz="3200" b="1" dirty="0">
                <a:latin typeface="Calibri"/>
                <a:cs typeface="Calibri"/>
              </a:rPr>
              <a:t>	</a:t>
            </a:r>
            <a:r>
              <a:rPr sz="3200" b="1" spc="-5" dirty="0">
                <a:latin typeface="Calibri"/>
                <a:cs typeface="Calibri"/>
              </a:rPr>
              <a:t>уч</a:t>
            </a:r>
            <a:r>
              <a:rPr sz="3200" b="1" spc="10" dirty="0">
                <a:latin typeface="Calibri"/>
                <a:cs typeface="Calibri"/>
              </a:rPr>
              <a:t>и</a:t>
            </a:r>
            <a:r>
              <a:rPr sz="3200" b="1" spc="-5" dirty="0">
                <a:latin typeface="Calibri"/>
                <a:cs typeface="Calibri"/>
              </a:rPr>
              <a:t>ты</a:t>
            </a:r>
            <a:r>
              <a:rPr sz="3200" b="1" dirty="0">
                <a:latin typeface="Calibri"/>
                <a:cs typeface="Calibri"/>
              </a:rPr>
              <a:t>в</a:t>
            </a:r>
            <a:r>
              <a:rPr sz="3200" b="1" spc="-5" dirty="0">
                <a:latin typeface="Calibri"/>
                <a:cs typeface="Calibri"/>
              </a:rPr>
              <a:t>а</a:t>
            </a:r>
            <a:r>
              <a:rPr sz="3200" b="1" spc="-30" dirty="0">
                <a:latin typeface="Calibri"/>
                <a:cs typeface="Calibri"/>
              </a:rPr>
              <a:t>ют</a:t>
            </a:r>
            <a:r>
              <a:rPr sz="3200" b="1" spc="-10" dirty="0">
                <a:latin typeface="Calibri"/>
                <a:cs typeface="Calibri"/>
              </a:rPr>
              <a:t>ся  </a:t>
            </a:r>
            <a:r>
              <a:rPr sz="3200" b="1" spc="-20" dirty="0">
                <a:latin typeface="Calibri"/>
                <a:cs typeface="Calibri"/>
              </a:rPr>
              <a:t>асцендент,</a:t>
            </a:r>
            <a:r>
              <a:rPr sz="3200" b="1" spc="-15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Солнце,</a:t>
            </a:r>
            <a:r>
              <a:rPr sz="3200" b="1" spc="-5" dirty="0">
                <a:latin typeface="Calibri"/>
                <a:cs typeface="Calibri"/>
              </a:rPr>
              <a:t> Луна, </a:t>
            </a:r>
            <a:r>
              <a:rPr sz="3200" b="1" dirty="0">
                <a:latin typeface="Calibri"/>
                <a:cs typeface="Calibri"/>
              </a:rPr>
              <a:t> </a:t>
            </a:r>
            <a:r>
              <a:rPr sz="3200" b="1" spc="-5" dirty="0">
                <a:latin typeface="Calibri"/>
                <a:cs typeface="Calibri"/>
              </a:rPr>
              <a:t>Меркурий,</a:t>
            </a:r>
            <a:r>
              <a:rPr sz="3200" b="1" dirty="0">
                <a:latin typeface="Calibri"/>
                <a:cs typeface="Calibri"/>
              </a:rPr>
              <a:t> Венера,</a:t>
            </a:r>
            <a:r>
              <a:rPr sz="3200" b="1" spc="5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Марс, </a:t>
            </a:r>
            <a:r>
              <a:rPr sz="3200" b="1" spc="-710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Юпитер,</a:t>
            </a:r>
            <a:r>
              <a:rPr sz="3200" b="1" spc="-5" dirty="0">
                <a:latin typeface="Calibri"/>
                <a:cs typeface="Calibri"/>
              </a:rPr>
              <a:t> Сатурн,</a:t>
            </a:r>
            <a:r>
              <a:rPr sz="3200" b="1" dirty="0">
                <a:latin typeface="Calibri"/>
                <a:cs typeface="Calibri"/>
              </a:rPr>
              <a:t> </a:t>
            </a:r>
            <a:r>
              <a:rPr sz="3200" b="1" spc="-5" dirty="0">
                <a:latin typeface="Calibri"/>
                <a:cs typeface="Calibri"/>
              </a:rPr>
              <a:t>Плутон, </a:t>
            </a:r>
            <a:r>
              <a:rPr sz="3200" b="1" spc="-710" dirty="0">
                <a:latin typeface="Calibri"/>
                <a:cs typeface="Calibri"/>
              </a:rPr>
              <a:t> </a:t>
            </a:r>
            <a:r>
              <a:rPr sz="3200" b="1" spc="-30" dirty="0">
                <a:latin typeface="Calibri"/>
                <a:cs typeface="Calibri"/>
              </a:rPr>
              <a:t>Уран, </a:t>
            </a:r>
            <a:r>
              <a:rPr sz="3200" b="1" spc="-5" dirty="0">
                <a:latin typeface="Calibri"/>
                <a:cs typeface="Calibri"/>
              </a:rPr>
              <a:t>Нептун (Обозначила </a:t>
            </a:r>
            <a:r>
              <a:rPr sz="3200" b="1" dirty="0">
                <a:latin typeface="Calibri"/>
                <a:cs typeface="Calibri"/>
              </a:rPr>
              <a:t> на </a:t>
            </a:r>
            <a:r>
              <a:rPr sz="3200" b="1" spc="-20" dirty="0">
                <a:latin typeface="Calibri"/>
                <a:cs typeface="Calibri"/>
              </a:rPr>
              <a:t>карте</a:t>
            </a:r>
            <a:r>
              <a:rPr sz="3200" b="1" spc="15" dirty="0">
                <a:latin typeface="Calibri"/>
                <a:cs typeface="Calibri"/>
              </a:rPr>
              <a:t> </a:t>
            </a:r>
            <a:r>
              <a:rPr sz="3200" b="1" spc="-5" dirty="0">
                <a:latin typeface="Calibri"/>
                <a:cs typeface="Calibri"/>
              </a:rPr>
              <a:t>слева)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133970" y="4348098"/>
            <a:ext cx="4679315" cy="15182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00" spc="-10" dirty="0">
                <a:latin typeface="Calibri"/>
                <a:cs typeface="Calibri"/>
              </a:rPr>
              <a:t>Если</a:t>
            </a:r>
            <a:r>
              <a:rPr sz="1400" spc="-15" dirty="0">
                <a:latin typeface="Calibri"/>
                <a:cs typeface="Calibri"/>
              </a:rPr>
              <a:t> стихия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—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это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характер,</a:t>
            </a:r>
            <a:r>
              <a:rPr sz="1400" spc="80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то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крест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—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это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то,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как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этот </a:t>
            </a:r>
            <a:r>
              <a:rPr sz="1400" spc="-5" dirty="0">
                <a:latin typeface="Calibri"/>
                <a:cs typeface="Calibri"/>
              </a:rPr>
              <a:t>самый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400" spc="-15" dirty="0">
                <a:latin typeface="Calibri"/>
                <a:cs typeface="Calibri"/>
              </a:rPr>
              <a:t>характер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будет</a:t>
            </a:r>
            <a:r>
              <a:rPr sz="1400" spc="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проявляться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во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внешнем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мире.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400" spc="-15" dirty="0">
                <a:latin typeface="Calibri"/>
                <a:cs typeface="Calibri"/>
              </a:rPr>
              <a:t>Стихии</a:t>
            </a:r>
            <a:r>
              <a:rPr sz="1400" spc="9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—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это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статика,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кресты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—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это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динамика.</a:t>
            </a:r>
            <a:endParaRPr sz="1400">
              <a:latin typeface="Calibri"/>
              <a:cs typeface="Calibri"/>
            </a:endParaRPr>
          </a:p>
          <a:p>
            <a:pPr marL="12700" marR="57785">
              <a:lnSpc>
                <a:spcPct val="100000"/>
              </a:lnSpc>
            </a:pPr>
            <a:r>
              <a:rPr sz="1400" spc="-10" dirty="0">
                <a:latin typeface="Calibri"/>
                <a:cs typeface="Calibri"/>
              </a:rPr>
              <a:t>И </a:t>
            </a:r>
            <a:r>
              <a:rPr sz="1400" spc="-5" dirty="0">
                <a:latin typeface="Calibri"/>
                <a:cs typeface="Calibri"/>
              </a:rPr>
              <a:t>если </a:t>
            </a:r>
            <a:r>
              <a:rPr sz="1400" spc="-10" dirty="0">
                <a:latin typeface="Calibri"/>
                <a:cs typeface="Calibri"/>
              </a:rPr>
              <a:t>попробовать синтезировать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кресты </a:t>
            </a:r>
            <a:r>
              <a:rPr sz="1400" dirty="0">
                <a:latin typeface="Calibri"/>
                <a:cs typeface="Calibri"/>
              </a:rPr>
              <a:t>со </a:t>
            </a:r>
            <a:r>
              <a:rPr sz="1400" spc="-10" dirty="0">
                <a:latin typeface="Calibri"/>
                <a:cs typeface="Calibri"/>
              </a:rPr>
              <a:t>стихиями, </a:t>
            </a:r>
            <a:r>
              <a:rPr sz="1400" spc="-25" dirty="0">
                <a:latin typeface="Calibri"/>
                <a:cs typeface="Calibri"/>
              </a:rPr>
              <a:t>то 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можно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понять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(определить),</a:t>
            </a:r>
            <a:r>
              <a:rPr sz="1400" spc="75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каким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образом</a:t>
            </a:r>
            <a:r>
              <a:rPr sz="1400" spc="-10" dirty="0">
                <a:latin typeface="Calibri"/>
                <a:cs typeface="Calibri"/>
              </a:rPr>
              <a:t> человек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будет 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двигаться по </a:t>
            </a:r>
            <a:r>
              <a:rPr sz="1400" spc="-5" dirty="0">
                <a:latin typeface="Calibri"/>
                <a:cs typeface="Calibri"/>
              </a:rPr>
              <a:t>своему жизненному </a:t>
            </a:r>
            <a:r>
              <a:rPr sz="1400" spc="-15" dirty="0">
                <a:latin typeface="Calibri"/>
                <a:cs typeface="Calibri"/>
              </a:rPr>
              <a:t>пути: принимать</a:t>
            </a:r>
            <a:r>
              <a:rPr sz="1400" spc="-10" dirty="0">
                <a:latin typeface="Calibri"/>
                <a:cs typeface="Calibri"/>
              </a:rPr>
              <a:t> решения, </a:t>
            </a:r>
            <a:r>
              <a:rPr sz="1400" spc="-305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преодолевать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препятствия,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идти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к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намеченным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целям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и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35" dirty="0">
                <a:latin typeface="Calibri"/>
                <a:cs typeface="Calibri"/>
              </a:rPr>
              <a:t>т.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д.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-27432" y="0"/>
            <a:ext cx="7038340" cy="6858000"/>
            <a:chOff x="-27432" y="0"/>
            <a:chExt cx="7038340" cy="6858000"/>
          </a:xfrm>
        </p:grpSpPr>
        <p:pic>
          <p:nvPicPr>
            <p:cNvPr id="28" name="object 28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21920" y="0"/>
              <a:ext cx="6888480" cy="6857998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1891284" y="1053083"/>
              <a:ext cx="4453255" cy="4767580"/>
            </a:xfrm>
            <a:custGeom>
              <a:avLst/>
              <a:gdLst/>
              <a:ahLst/>
              <a:cxnLst/>
              <a:rect l="l" t="t" r="r" b="b"/>
              <a:pathLst>
                <a:path w="4453255" h="4767580">
                  <a:moveTo>
                    <a:pt x="1920240" y="259079"/>
                  </a:moveTo>
                  <a:lnTo>
                    <a:pt x="1924782" y="212498"/>
                  </a:lnTo>
                  <a:lnTo>
                    <a:pt x="1937879" y="168661"/>
                  </a:lnTo>
                  <a:lnTo>
                    <a:pt x="1958735" y="128298"/>
                  </a:lnTo>
                  <a:lnTo>
                    <a:pt x="1986551" y="92140"/>
                  </a:lnTo>
                  <a:lnTo>
                    <a:pt x="2020533" y="60918"/>
                  </a:lnTo>
                  <a:lnTo>
                    <a:pt x="2059883" y="35362"/>
                  </a:lnTo>
                  <a:lnTo>
                    <a:pt x="2103805" y="16203"/>
                  </a:lnTo>
                  <a:lnTo>
                    <a:pt x="2151503" y="4172"/>
                  </a:lnTo>
                  <a:lnTo>
                    <a:pt x="2202180" y="0"/>
                  </a:lnTo>
                  <a:lnTo>
                    <a:pt x="2252856" y="4172"/>
                  </a:lnTo>
                  <a:lnTo>
                    <a:pt x="2300554" y="16203"/>
                  </a:lnTo>
                  <a:lnTo>
                    <a:pt x="2344476" y="35362"/>
                  </a:lnTo>
                  <a:lnTo>
                    <a:pt x="2383826" y="60918"/>
                  </a:lnTo>
                  <a:lnTo>
                    <a:pt x="2417808" y="92140"/>
                  </a:lnTo>
                  <a:lnTo>
                    <a:pt x="2445624" y="128298"/>
                  </a:lnTo>
                  <a:lnTo>
                    <a:pt x="2466480" y="168661"/>
                  </a:lnTo>
                  <a:lnTo>
                    <a:pt x="2479577" y="212498"/>
                  </a:lnTo>
                  <a:lnTo>
                    <a:pt x="2484120" y="259079"/>
                  </a:lnTo>
                  <a:lnTo>
                    <a:pt x="2479577" y="305661"/>
                  </a:lnTo>
                  <a:lnTo>
                    <a:pt x="2466480" y="349498"/>
                  </a:lnTo>
                  <a:lnTo>
                    <a:pt x="2445624" y="389861"/>
                  </a:lnTo>
                  <a:lnTo>
                    <a:pt x="2417808" y="426019"/>
                  </a:lnTo>
                  <a:lnTo>
                    <a:pt x="2383826" y="457241"/>
                  </a:lnTo>
                  <a:lnTo>
                    <a:pt x="2344476" y="482797"/>
                  </a:lnTo>
                  <a:lnTo>
                    <a:pt x="2300554" y="501956"/>
                  </a:lnTo>
                  <a:lnTo>
                    <a:pt x="2252856" y="513987"/>
                  </a:lnTo>
                  <a:lnTo>
                    <a:pt x="2202180" y="518160"/>
                  </a:lnTo>
                  <a:lnTo>
                    <a:pt x="2151503" y="513987"/>
                  </a:lnTo>
                  <a:lnTo>
                    <a:pt x="2103805" y="501956"/>
                  </a:lnTo>
                  <a:lnTo>
                    <a:pt x="2059883" y="482797"/>
                  </a:lnTo>
                  <a:lnTo>
                    <a:pt x="2020533" y="457241"/>
                  </a:lnTo>
                  <a:lnTo>
                    <a:pt x="1986551" y="426019"/>
                  </a:lnTo>
                  <a:lnTo>
                    <a:pt x="1958735" y="389861"/>
                  </a:lnTo>
                  <a:lnTo>
                    <a:pt x="1937879" y="349498"/>
                  </a:lnTo>
                  <a:lnTo>
                    <a:pt x="1924782" y="305661"/>
                  </a:lnTo>
                  <a:lnTo>
                    <a:pt x="1920240" y="259079"/>
                  </a:lnTo>
                  <a:close/>
                </a:path>
                <a:path w="4453255" h="4767580">
                  <a:moveTo>
                    <a:pt x="2667000" y="518160"/>
                  </a:moveTo>
                  <a:lnTo>
                    <a:pt x="2671519" y="471578"/>
                  </a:lnTo>
                  <a:lnTo>
                    <a:pt x="2684550" y="427741"/>
                  </a:lnTo>
                  <a:lnTo>
                    <a:pt x="2705297" y="387378"/>
                  </a:lnTo>
                  <a:lnTo>
                    <a:pt x="2732968" y="351220"/>
                  </a:lnTo>
                  <a:lnTo>
                    <a:pt x="2766770" y="319998"/>
                  </a:lnTo>
                  <a:lnTo>
                    <a:pt x="2805909" y="294442"/>
                  </a:lnTo>
                  <a:lnTo>
                    <a:pt x="2849592" y="275283"/>
                  </a:lnTo>
                  <a:lnTo>
                    <a:pt x="2897025" y="263252"/>
                  </a:lnTo>
                  <a:lnTo>
                    <a:pt x="2947416" y="259079"/>
                  </a:lnTo>
                  <a:lnTo>
                    <a:pt x="2997806" y="263252"/>
                  </a:lnTo>
                  <a:lnTo>
                    <a:pt x="3045239" y="275283"/>
                  </a:lnTo>
                  <a:lnTo>
                    <a:pt x="3088922" y="294442"/>
                  </a:lnTo>
                  <a:lnTo>
                    <a:pt x="3128061" y="319998"/>
                  </a:lnTo>
                  <a:lnTo>
                    <a:pt x="3161863" y="351220"/>
                  </a:lnTo>
                  <a:lnTo>
                    <a:pt x="3189534" y="387378"/>
                  </a:lnTo>
                  <a:lnTo>
                    <a:pt x="3210281" y="427741"/>
                  </a:lnTo>
                  <a:lnTo>
                    <a:pt x="3223312" y="471578"/>
                  </a:lnTo>
                  <a:lnTo>
                    <a:pt x="3227832" y="518160"/>
                  </a:lnTo>
                  <a:lnTo>
                    <a:pt x="3223312" y="564741"/>
                  </a:lnTo>
                  <a:lnTo>
                    <a:pt x="3210281" y="608578"/>
                  </a:lnTo>
                  <a:lnTo>
                    <a:pt x="3189534" y="648941"/>
                  </a:lnTo>
                  <a:lnTo>
                    <a:pt x="3161863" y="685099"/>
                  </a:lnTo>
                  <a:lnTo>
                    <a:pt x="3128061" y="716321"/>
                  </a:lnTo>
                  <a:lnTo>
                    <a:pt x="3088922" y="741877"/>
                  </a:lnTo>
                  <a:lnTo>
                    <a:pt x="3045239" y="761036"/>
                  </a:lnTo>
                  <a:lnTo>
                    <a:pt x="2997806" y="773067"/>
                  </a:lnTo>
                  <a:lnTo>
                    <a:pt x="2947416" y="777239"/>
                  </a:lnTo>
                  <a:lnTo>
                    <a:pt x="2897025" y="773067"/>
                  </a:lnTo>
                  <a:lnTo>
                    <a:pt x="2849592" y="761036"/>
                  </a:lnTo>
                  <a:lnTo>
                    <a:pt x="2805909" y="741877"/>
                  </a:lnTo>
                  <a:lnTo>
                    <a:pt x="2766770" y="716321"/>
                  </a:lnTo>
                  <a:lnTo>
                    <a:pt x="2732968" y="685099"/>
                  </a:lnTo>
                  <a:lnTo>
                    <a:pt x="2705297" y="648941"/>
                  </a:lnTo>
                  <a:lnTo>
                    <a:pt x="2684550" y="608578"/>
                  </a:lnTo>
                  <a:lnTo>
                    <a:pt x="2671519" y="564741"/>
                  </a:lnTo>
                  <a:lnTo>
                    <a:pt x="2667000" y="518160"/>
                  </a:lnTo>
                  <a:close/>
                </a:path>
                <a:path w="4453255" h="4767580">
                  <a:moveTo>
                    <a:pt x="0" y="621791"/>
                  </a:moveTo>
                  <a:lnTo>
                    <a:pt x="4552" y="569565"/>
                  </a:lnTo>
                  <a:lnTo>
                    <a:pt x="17609" y="520928"/>
                  </a:lnTo>
                  <a:lnTo>
                    <a:pt x="38268" y="476918"/>
                  </a:lnTo>
                  <a:lnTo>
                    <a:pt x="65627" y="438578"/>
                  </a:lnTo>
                  <a:lnTo>
                    <a:pt x="98784" y="406947"/>
                  </a:lnTo>
                  <a:lnTo>
                    <a:pt x="136838" y="383065"/>
                  </a:lnTo>
                  <a:lnTo>
                    <a:pt x="178886" y="367973"/>
                  </a:lnTo>
                  <a:lnTo>
                    <a:pt x="224028" y="362712"/>
                  </a:lnTo>
                  <a:lnTo>
                    <a:pt x="269169" y="367973"/>
                  </a:lnTo>
                  <a:lnTo>
                    <a:pt x="311217" y="383065"/>
                  </a:lnTo>
                  <a:lnTo>
                    <a:pt x="349271" y="406947"/>
                  </a:lnTo>
                  <a:lnTo>
                    <a:pt x="382428" y="438578"/>
                  </a:lnTo>
                  <a:lnTo>
                    <a:pt x="409787" y="476918"/>
                  </a:lnTo>
                  <a:lnTo>
                    <a:pt x="430446" y="520928"/>
                  </a:lnTo>
                  <a:lnTo>
                    <a:pt x="443503" y="569565"/>
                  </a:lnTo>
                  <a:lnTo>
                    <a:pt x="448056" y="621791"/>
                  </a:lnTo>
                  <a:lnTo>
                    <a:pt x="443503" y="674018"/>
                  </a:lnTo>
                  <a:lnTo>
                    <a:pt x="430446" y="722655"/>
                  </a:lnTo>
                  <a:lnTo>
                    <a:pt x="409787" y="766665"/>
                  </a:lnTo>
                  <a:lnTo>
                    <a:pt x="382428" y="805005"/>
                  </a:lnTo>
                  <a:lnTo>
                    <a:pt x="349271" y="836636"/>
                  </a:lnTo>
                  <a:lnTo>
                    <a:pt x="311217" y="860518"/>
                  </a:lnTo>
                  <a:lnTo>
                    <a:pt x="269169" y="875610"/>
                  </a:lnTo>
                  <a:lnTo>
                    <a:pt x="224028" y="880871"/>
                  </a:lnTo>
                  <a:lnTo>
                    <a:pt x="178886" y="875610"/>
                  </a:lnTo>
                  <a:lnTo>
                    <a:pt x="136838" y="860518"/>
                  </a:lnTo>
                  <a:lnTo>
                    <a:pt x="98784" y="836636"/>
                  </a:lnTo>
                  <a:lnTo>
                    <a:pt x="65627" y="805005"/>
                  </a:lnTo>
                  <a:lnTo>
                    <a:pt x="38268" y="766665"/>
                  </a:lnTo>
                  <a:lnTo>
                    <a:pt x="17609" y="722655"/>
                  </a:lnTo>
                  <a:lnTo>
                    <a:pt x="4552" y="674018"/>
                  </a:lnTo>
                  <a:lnTo>
                    <a:pt x="0" y="621791"/>
                  </a:lnTo>
                  <a:close/>
                </a:path>
                <a:path w="4453255" h="4767580">
                  <a:moveTo>
                    <a:pt x="2200656" y="4507992"/>
                  </a:moveTo>
                  <a:lnTo>
                    <a:pt x="2205198" y="4461410"/>
                  </a:lnTo>
                  <a:lnTo>
                    <a:pt x="2218295" y="4417573"/>
                  </a:lnTo>
                  <a:lnTo>
                    <a:pt x="2239151" y="4377210"/>
                  </a:lnTo>
                  <a:lnTo>
                    <a:pt x="2266967" y="4341052"/>
                  </a:lnTo>
                  <a:lnTo>
                    <a:pt x="2300949" y="4309830"/>
                  </a:lnTo>
                  <a:lnTo>
                    <a:pt x="2340299" y="4284274"/>
                  </a:lnTo>
                  <a:lnTo>
                    <a:pt x="2384221" y="4265115"/>
                  </a:lnTo>
                  <a:lnTo>
                    <a:pt x="2431919" y="4253084"/>
                  </a:lnTo>
                  <a:lnTo>
                    <a:pt x="2482596" y="4248912"/>
                  </a:lnTo>
                  <a:lnTo>
                    <a:pt x="2533272" y="4253084"/>
                  </a:lnTo>
                  <a:lnTo>
                    <a:pt x="2580970" y="4265115"/>
                  </a:lnTo>
                  <a:lnTo>
                    <a:pt x="2624892" y="4284274"/>
                  </a:lnTo>
                  <a:lnTo>
                    <a:pt x="2664242" y="4309830"/>
                  </a:lnTo>
                  <a:lnTo>
                    <a:pt x="2698224" y="4341052"/>
                  </a:lnTo>
                  <a:lnTo>
                    <a:pt x="2726040" y="4377210"/>
                  </a:lnTo>
                  <a:lnTo>
                    <a:pt x="2746896" y="4417573"/>
                  </a:lnTo>
                  <a:lnTo>
                    <a:pt x="2759993" y="4461410"/>
                  </a:lnTo>
                  <a:lnTo>
                    <a:pt x="2764536" y="4507992"/>
                  </a:lnTo>
                  <a:lnTo>
                    <a:pt x="2759993" y="4554563"/>
                  </a:lnTo>
                  <a:lnTo>
                    <a:pt x="2746896" y="4598395"/>
                  </a:lnTo>
                  <a:lnTo>
                    <a:pt x="2726040" y="4638756"/>
                  </a:lnTo>
                  <a:lnTo>
                    <a:pt x="2698224" y="4674915"/>
                  </a:lnTo>
                  <a:lnTo>
                    <a:pt x="2664242" y="4706141"/>
                  </a:lnTo>
                  <a:lnTo>
                    <a:pt x="2624892" y="4731701"/>
                  </a:lnTo>
                  <a:lnTo>
                    <a:pt x="2580970" y="4750863"/>
                  </a:lnTo>
                  <a:lnTo>
                    <a:pt x="2533272" y="4762898"/>
                  </a:lnTo>
                  <a:lnTo>
                    <a:pt x="2482596" y="4767072"/>
                  </a:lnTo>
                  <a:lnTo>
                    <a:pt x="2431919" y="4762898"/>
                  </a:lnTo>
                  <a:lnTo>
                    <a:pt x="2384221" y="4750863"/>
                  </a:lnTo>
                  <a:lnTo>
                    <a:pt x="2340299" y="4731701"/>
                  </a:lnTo>
                  <a:lnTo>
                    <a:pt x="2300949" y="4706141"/>
                  </a:lnTo>
                  <a:lnTo>
                    <a:pt x="2266967" y="4674915"/>
                  </a:lnTo>
                  <a:lnTo>
                    <a:pt x="2239151" y="4638756"/>
                  </a:lnTo>
                  <a:lnTo>
                    <a:pt x="2218295" y="4598395"/>
                  </a:lnTo>
                  <a:lnTo>
                    <a:pt x="2205198" y="4554563"/>
                  </a:lnTo>
                  <a:lnTo>
                    <a:pt x="2200656" y="4507992"/>
                  </a:lnTo>
                  <a:close/>
                </a:path>
                <a:path w="4453255" h="4767580">
                  <a:moveTo>
                    <a:pt x="262128" y="362712"/>
                  </a:moveTo>
                  <a:lnTo>
                    <a:pt x="266647" y="316130"/>
                  </a:lnTo>
                  <a:lnTo>
                    <a:pt x="279678" y="272293"/>
                  </a:lnTo>
                  <a:lnTo>
                    <a:pt x="300425" y="231930"/>
                  </a:lnTo>
                  <a:lnTo>
                    <a:pt x="328096" y="195772"/>
                  </a:lnTo>
                  <a:lnTo>
                    <a:pt x="361898" y="164550"/>
                  </a:lnTo>
                  <a:lnTo>
                    <a:pt x="401037" y="138994"/>
                  </a:lnTo>
                  <a:lnTo>
                    <a:pt x="444720" y="119835"/>
                  </a:lnTo>
                  <a:lnTo>
                    <a:pt x="492153" y="107804"/>
                  </a:lnTo>
                  <a:lnTo>
                    <a:pt x="542544" y="103631"/>
                  </a:lnTo>
                  <a:lnTo>
                    <a:pt x="592934" y="107804"/>
                  </a:lnTo>
                  <a:lnTo>
                    <a:pt x="640367" y="119835"/>
                  </a:lnTo>
                  <a:lnTo>
                    <a:pt x="684050" y="138994"/>
                  </a:lnTo>
                  <a:lnTo>
                    <a:pt x="723189" y="164550"/>
                  </a:lnTo>
                  <a:lnTo>
                    <a:pt x="756991" y="195772"/>
                  </a:lnTo>
                  <a:lnTo>
                    <a:pt x="784662" y="231930"/>
                  </a:lnTo>
                  <a:lnTo>
                    <a:pt x="805409" y="272293"/>
                  </a:lnTo>
                  <a:lnTo>
                    <a:pt x="818440" y="316130"/>
                  </a:lnTo>
                  <a:lnTo>
                    <a:pt x="822960" y="362712"/>
                  </a:lnTo>
                  <a:lnTo>
                    <a:pt x="818440" y="409293"/>
                  </a:lnTo>
                  <a:lnTo>
                    <a:pt x="805409" y="453130"/>
                  </a:lnTo>
                  <a:lnTo>
                    <a:pt x="784662" y="493493"/>
                  </a:lnTo>
                  <a:lnTo>
                    <a:pt x="756991" y="529651"/>
                  </a:lnTo>
                  <a:lnTo>
                    <a:pt x="723189" y="560873"/>
                  </a:lnTo>
                  <a:lnTo>
                    <a:pt x="684050" y="586429"/>
                  </a:lnTo>
                  <a:lnTo>
                    <a:pt x="640367" y="605588"/>
                  </a:lnTo>
                  <a:lnTo>
                    <a:pt x="592934" y="617619"/>
                  </a:lnTo>
                  <a:lnTo>
                    <a:pt x="542544" y="621791"/>
                  </a:lnTo>
                  <a:lnTo>
                    <a:pt x="492153" y="617619"/>
                  </a:lnTo>
                  <a:lnTo>
                    <a:pt x="444720" y="605588"/>
                  </a:lnTo>
                  <a:lnTo>
                    <a:pt x="401037" y="586429"/>
                  </a:lnTo>
                  <a:lnTo>
                    <a:pt x="361898" y="560873"/>
                  </a:lnTo>
                  <a:lnTo>
                    <a:pt x="328096" y="529651"/>
                  </a:lnTo>
                  <a:lnTo>
                    <a:pt x="300425" y="493493"/>
                  </a:lnTo>
                  <a:lnTo>
                    <a:pt x="279678" y="453130"/>
                  </a:lnTo>
                  <a:lnTo>
                    <a:pt x="266647" y="409293"/>
                  </a:lnTo>
                  <a:lnTo>
                    <a:pt x="262128" y="362712"/>
                  </a:lnTo>
                  <a:close/>
                </a:path>
                <a:path w="4453255" h="4767580">
                  <a:moveTo>
                    <a:pt x="3892296" y="2767584"/>
                  </a:moveTo>
                  <a:lnTo>
                    <a:pt x="3896815" y="2721002"/>
                  </a:lnTo>
                  <a:lnTo>
                    <a:pt x="3909846" y="2677165"/>
                  </a:lnTo>
                  <a:lnTo>
                    <a:pt x="3930593" y="2636802"/>
                  </a:lnTo>
                  <a:lnTo>
                    <a:pt x="3958264" y="2600644"/>
                  </a:lnTo>
                  <a:lnTo>
                    <a:pt x="3992066" y="2569422"/>
                  </a:lnTo>
                  <a:lnTo>
                    <a:pt x="4031205" y="2543866"/>
                  </a:lnTo>
                  <a:lnTo>
                    <a:pt x="4074888" y="2524707"/>
                  </a:lnTo>
                  <a:lnTo>
                    <a:pt x="4122321" y="2512676"/>
                  </a:lnTo>
                  <a:lnTo>
                    <a:pt x="4172712" y="2508504"/>
                  </a:lnTo>
                  <a:lnTo>
                    <a:pt x="4223102" y="2512676"/>
                  </a:lnTo>
                  <a:lnTo>
                    <a:pt x="4270535" y="2524707"/>
                  </a:lnTo>
                  <a:lnTo>
                    <a:pt x="4314218" y="2543866"/>
                  </a:lnTo>
                  <a:lnTo>
                    <a:pt x="4353357" y="2569422"/>
                  </a:lnTo>
                  <a:lnTo>
                    <a:pt x="4387159" y="2600644"/>
                  </a:lnTo>
                  <a:lnTo>
                    <a:pt x="4414830" y="2636802"/>
                  </a:lnTo>
                  <a:lnTo>
                    <a:pt x="4435577" y="2677165"/>
                  </a:lnTo>
                  <a:lnTo>
                    <a:pt x="4448608" y="2721002"/>
                  </a:lnTo>
                  <a:lnTo>
                    <a:pt x="4453128" y="2767584"/>
                  </a:lnTo>
                  <a:lnTo>
                    <a:pt x="4448608" y="2814165"/>
                  </a:lnTo>
                  <a:lnTo>
                    <a:pt x="4435577" y="2858002"/>
                  </a:lnTo>
                  <a:lnTo>
                    <a:pt x="4414830" y="2898365"/>
                  </a:lnTo>
                  <a:lnTo>
                    <a:pt x="4387159" y="2934523"/>
                  </a:lnTo>
                  <a:lnTo>
                    <a:pt x="4353357" y="2965745"/>
                  </a:lnTo>
                  <a:lnTo>
                    <a:pt x="4314218" y="2991301"/>
                  </a:lnTo>
                  <a:lnTo>
                    <a:pt x="4270535" y="3010460"/>
                  </a:lnTo>
                  <a:lnTo>
                    <a:pt x="4223102" y="3022491"/>
                  </a:lnTo>
                  <a:lnTo>
                    <a:pt x="4172712" y="3026664"/>
                  </a:lnTo>
                  <a:lnTo>
                    <a:pt x="4122321" y="3022491"/>
                  </a:lnTo>
                  <a:lnTo>
                    <a:pt x="4074888" y="3010460"/>
                  </a:lnTo>
                  <a:lnTo>
                    <a:pt x="4031205" y="2991301"/>
                  </a:lnTo>
                  <a:lnTo>
                    <a:pt x="3992066" y="2965745"/>
                  </a:lnTo>
                  <a:lnTo>
                    <a:pt x="3958264" y="2934523"/>
                  </a:lnTo>
                  <a:lnTo>
                    <a:pt x="3930593" y="2898365"/>
                  </a:lnTo>
                  <a:lnTo>
                    <a:pt x="3909846" y="2858002"/>
                  </a:lnTo>
                  <a:lnTo>
                    <a:pt x="3896815" y="2814165"/>
                  </a:lnTo>
                  <a:lnTo>
                    <a:pt x="3892296" y="2767584"/>
                  </a:lnTo>
                  <a:close/>
                </a:path>
                <a:path w="4453255" h="4767580">
                  <a:moveTo>
                    <a:pt x="3413760" y="2831591"/>
                  </a:moveTo>
                  <a:lnTo>
                    <a:pt x="3418302" y="2785010"/>
                  </a:lnTo>
                  <a:lnTo>
                    <a:pt x="3431399" y="2741173"/>
                  </a:lnTo>
                  <a:lnTo>
                    <a:pt x="3452255" y="2700810"/>
                  </a:lnTo>
                  <a:lnTo>
                    <a:pt x="3480071" y="2664652"/>
                  </a:lnTo>
                  <a:lnTo>
                    <a:pt x="3514053" y="2633430"/>
                  </a:lnTo>
                  <a:lnTo>
                    <a:pt x="3553403" y="2607874"/>
                  </a:lnTo>
                  <a:lnTo>
                    <a:pt x="3597325" y="2588715"/>
                  </a:lnTo>
                  <a:lnTo>
                    <a:pt x="3645023" y="2576684"/>
                  </a:lnTo>
                  <a:lnTo>
                    <a:pt x="3695700" y="2572511"/>
                  </a:lnTo>
                  <a:lnTo>
                    <a:pt x="3746376" y="2576684"/>
                  </a:lnTo>
                  <a:lnTo>
                    <a:pt x="3794074" y="2588715"/>
                  </a:lnTo>
                  <a:lnTo>
                    <a:pt x="3837996" y="2607874"/>
                  </a:lnTo>
                  <a:lnTo>
                    <a:pt x="3877346" y="2633430"/>
                  </a:lnTo>
                  <a:lnTo>
                    <a:pt x="3911328" y="2664652"/>
                  </a:lnTo>
                  <a:lnTo>
                    <a:pt x="3939144" y="2700810"/>
                  </a:lnTo>
                  <a:lnTo>
                    <a:pt x="3960000" y="2741173"/>
                  </a:lnTo>
                  <a:lnTo>
                    <a:pt x="3973097" y="2785010"/>
                  </a:lnTo>
                  <a:lnTo>
                    <a:pt x="3977640" y="2831591"/>
                  </a:lnTo>
                  <a:lnTo>
                    <a:pt x="3973097" y="2878173"/>
                  </a:lnTo>
                  <a:lnTo>
                    <a:pt x="3960000" y="2922010"/>
                  </a:lnTo>
                  <a:lnTo>
                    <a:pt x="3939144" y="2962373"/>
                  </a:lnTo>
                  <a:lnTo>
                    <a:pt x="3911328" y="2998531"/>
                  </a:lnTo>
                  <a:lnTo>
                    <a:pt x="3877346" y="3029753"/>
                  </a:lnTo>
                  <a:lnTo>
                    <a:pt x="3837996" y="3055309"/>
                  </a:lnTo>
                  <a:lnTo>
                    <a:pt x="3794074" y="3074468"/>
                  </a:lnTo>
                  <a:lnTo>
                    <a:pt x="3746376" y="3086499"/>
                  </a:lnTo>
                  <a:lnTo>
                    <a:pt x="3695700" y="3090672"/>
                  </a:lnTo>
                  <a:lnTo>
                    <a:pt x="3645023" y="3086499"/>
                  </a:lnTo>
                  <a:lnTo>
                    <a:pt x="3597325" y="3074468"/>
                  </a:lnTo>
                  <a:lnTo>
                    <a:pt x="3553403" y="3055309"/>
                  </a:lnTo>
                  <a:lnTo>
                    <a:pt x="3514053" y="3029753"/>
                  </a:lnTo>
                  <a:lnTo>
                    <a:pt x="3480071" y="2998531"/>
                  </a:lnTo>
                  <a:lnTo>
                    <a:pt x="3452255" y="2962373"/>
                  </a:lnTo>
                  <a:lnTo>
                    <a:pt x="3431399" y="2922010"/>
                  </a:lnTo>
                  <a:lnTo>
                    <a:pt x="3418302" y="2878173"/>
                  </a:lnTo>
                  <a:lnTo>
                    <a:pt x="3413760" y="2831591"/>
                  </a:lnTo>
                  <a:close/>
                </a:path>
                <a:path w="4453255" h="4767580">
                  <a:moveTo>
                    <a:pt x="3587496" y="1109471"/>
                  </a:moveTo>
                  <a:lnTo>
                    <a:pt x="3592015" y="1062890"/>
                  </a:lnTo>
                  <a:lnTo>
                    <a:pt x="3605046" y="1019053"/>
                  </a:lnTo>
                  <a:lnTo>
                    <a:pt x="3625793" y="978690"/>
                  </a:lnTo>
                  <a:lnTo>
                    <a:pt x="3653464" y="942532"/>
                  </a:lnTo>
                  <a:lnTo>
                    <a:pt x="3687266" y="911310"/>
                  </a:lnTo>
                  <a:lnTo>
                    <a:pt x="3726405" y="885754"/>
                  </a:lnTo>
                  <a:lnTo>
                    <a:pt x="3770088" y="866595"/>
                  </a:lnTo>
                  <a:lnTo>
                    <a:pt x="3817521" y="854564"/>
                  </a:lnTo>
                  <a:lnTo>
                    <a:pt x="3867912" y="850391"/>
                  </a:lnTo>
                  <a:lnTo>
                    <a:pt x="3918302" y="854564"/>
                  </a:lnTo>
                  <a:lnTo>
                    <a:pt x="3965735" y="866595"/>
                  </a:lnTo>
                  <a:lnTo>
                    <a:pt x="4009418" y="885754"/>
                  </a:lnTo>
                  <a:lnTo>
                    <a:pt x="4048557" y="911310"/>
                  </a:lnTo>
                  <a:lnTo>
                    <a:pt x="4082359" y="942532"/>
                  </a:lnTo>
                  <a:lnTo>
                    <a:pt x="4110030" y="978690"/>
                  </a:lnTo>
                  <a:lnTo>
                    <a:pt x="4130777" y="1019053"/>
                  </a:lnTo>
                  <a:lnTo>
                    <a:pt x="4143808" y="1062890"/>
                  </a:lnTo>
                  <a:lnTo>
                    <a:pt x="4148328" y="1109471"/>
                  </a:lnTo>
                  <a:lnTo>
                    <a:pt x="4143808" y="1156053"/>
                  </a:lnTo>
                  <a:lnTo>
                    <a:pt x="4130777" y="1199890"/>
                  </a:lnTo>
                  <a:lnTo>
                    <a:pt x="4110030" y="1240253"/>
                  </a:lnTo>
                  <a:lnTo>
                    <a:pt x="4082359" y="1276411"/>
                  </a:lnTo>
                  <a:lnTo>
                    <a:pt x="4048557" y="1307633"/>
                  </a:lnTo>
                  <a:lnTo>
                    <a:pt x="4009418" y="1333189"/>
                  </a:lnTo>
                  <a:lnTo>
                    <a:pt x="3965735" y="1352348"/>
                  </a:lnTo>
                  <a:lnTo>
                    <a:pt x="3918302" y="1364379"/>
                  </a:lnTo>
                  <a:lnTo>
                    <a:pt x="3867912" y="1368552"/>
                  </a:lnTo>
                  <a:lnTo>
                    <a:pt x="3817521" y="1364379"/>
                  </a:lnTo>
                  <a:lnTo>
                    <a:pt x="3770088" y="1352348"/>
                  </a:lnTo>
                  <a:lnTo>
                    <a:pt x="3726405" y="1333189"/>
                  </a:lnTo>
                  <a:lnTo>
                    <a:pt x="3687266" y="1307633"/>
                  </a:lnTo>
                  <a:lnTo>
                    <a:pt x="3653464" y="1276411"/>
                  </a:lnTo>
                  <a:lnTo>
                    <a:pt x="3625793" y="1240253"/>
                  </a:lnTo>
                  <a:lnTo>
                    <a:pt x="3605046" y="1199890"/>
                  </a:lnTo>
                  <a:lnTo>
                    <a:pt x="3592015" y="1156053"/>
                  </a:lnTo>
                  <a:lnTo>
                    <a:pt x="3587496" y="1109471"/>
                  </a:lnTo>
                  <a:close/>
                </a:path>
                <a:path w="4453255" h="4767580">
                  <a:moveTo>
                    <a:pt x="2947416" y="819912"/>
                  </a:moveTo>
                  <a:lnTo>
                    <a:pt x="2951958" y="773330"/>
                  </a:lnTo>
                  <a:lnTo>
                    <a:pt x="2965055" y="729493"/>
                  </a:lnTo>
                  <a:lnTo>
                    <a:pt x="2985911" y="689130"/>
                  </a:lnTo>
                  <a:lnTo>
                    <a:pt x="3013727" y="652972"/>
                  </a:lnTo>
                  <a:lnTo>
                    <a:pt x="3047709" y="621750"/>
                  </a:lnTo>
                  <a:lnTo>
                    <a:pt x="3087059" y="596194"/>
                  </a:lnTo>
                  <a:lnTo>
                    <a:pt x="3130981" y="577035"/>
                  </a:lnTo>
                  <a:lnTo>
                    <a:pt x="3178679" y="565004"/>
                  </a:lnTo>
                  <a:lnTo>
                    <a:pt x="3229356" y="560831"/>
                  </a:lnTo>
                  <a:lnTo>
                    <a:pt x="3280032" y="565004"/>
                  </a:lnTo>
                  <a:lnTo>
                    <a:pt x="3327730" y="577035"/>
                  </a:lnTo>
                  <a:lnTo>
                    <a:pt x="3371652" y="596194"/>
                  </a:lnTo>
                  <a:lnTo>
                    <a:pt x="3411002" y="621750"/>
                  </a:lnTo>
                  <a:lnTo>
                    <a:pt x="3444984" y="652972"/>
                  </a:lnTo>
                  <a:lnTo>
                    <a:pt x="3472800" y="689130"/>
                  </a:lnTo>
                  <a:lnTo>
                    <a:pt x="3493656" y="729493"/>
                  </a:lnTo>
                  <a:lnTo>
                    <a:pt x="3506753" y="773330"/>
                  </a:lnTo>
                  <a:lnTo>
                    <a:pt x="3511296" y="819912"/>
                  </a:lnTo>
                  <a:lnTo>
                    <a:pt x="3506753" y="866493"/>
                  </a:lnTo>
                  <a:lnTo>
                    <a:pt x="3493656" y="910330"/>
                  </a:lnTo>
                  <a:lnTo>
                    <a:pt x="3472800" y="950693"/>
                  </a:lnTo>
                  <a:lnTo>
                    <a:pt x="3444984" y="986851"/>
                  </a:lnTo>
                  <a:lnTo>
                    <a:pt x="3411002" y="1018073"/>
                  </a:lnTo>
                  <a:lnTo>
                    <a:pt x="3371652" y="1043629"/>
                  </a:lnTo>
                  <a:lnTo>
                    <a:pt x="3327730" y="1062788"/>
                  </a:lnTo>
                  <a:lnTo>
                    <a:pt x="3280032" y="1074819"/>
                  </a:lnTo>
                  <a:lnTo>
                    <a:pt x="3229356" y="1078991"/>
                  </a:lnTo>
                  <a:lnTo>
                    <a:pt x="3178679" y="1074819"/>
                  </a:lnTo>
                  <a:lnTo>
                    <a:pt x="3130981" y="1062788"/>
                  </a:lnTo>
                  <a:lnTo>
                    <a:pt x="3087059" y="1043629"/>
                  </a:lnTo>
                  <a:lnTo>
                    <a:pt x="3047709" y="1018073"/>
                  </a:lnTo>
                  <a:lnTo>
                    <a:pt x="3013727" y="986851"/>
                  </a:lnTo>
                  <a:lnTo>
                    <a:pt x="2985911" y="950693"/>
                  </a:lnTo>
                  <a:lnTo>
                    <a:pt x="2965055" y="910330"/>
                  </a:lnTo>
                  <a:lnTo>
                    <a:pt x="2951958" y="866493"/>
                  </a:lnTo>
                  <a:lnTo>
                    <a:pt x="2947416" y="819912"/>
                  </a:lnTo>
                  <a:close/>
                </a:path>
                <a:path w="4453255" h="4767580">
                  <a:moveTo>
                    <a:pt x="3227832" y="3529583"/>
                  </a:moveTo>
                  <a:lnTo>
                    <a:pt x="3232374" y="3483002"/>
                  </a:lnTo>
                  <a:lnTo>
                    <a:pt x="3245471" y="3439165"/>
                  </a:lnTo>
                  <a:lnTo>
                    <a:pt x="3266327" y="3398802"/>
                  </a:lnTo>
                  <a:lnTo>
                    <a:pt x="3294143" y="3362644"/>
                  </a:lnTo>
                  <a:lnTo>
                    <a:pt x="3328125" y="3331422"/>
                  </a:lnTo>
                  <a:lnTo>
                    <a:pt x="3367475" y="3305866"/>
                  </a:lnTo>
                  <a:lnTo>
                    <a:pt x="3411397" y="3286707"/>
                  </a:lnTo>
                  <a:lnTo>
                    <a:pt x="3459095" y="3274676"/>
                  </a:lnTo>
                  <a:lnTo>
                    <a:pt x="3509772" y="3270504"/>
                  </a:lnTo>
                  <a:lnTo>
                    <a:pt x="3560448" y="3274676"/>
                  </a:lnTo>
                  <a:lnTo>
                    <a:pt x="3608146" y="3286707"/>
                  </a:lnTo>
                  <a:lnTo>
                    <a:pt x="3652068" y="3305866"/>
                  </a:lnTo>
                  <a:lnTo>
                    <a:pt x="3691418" y="3331422"/>
                  </a:lnTo>
                  <a:lnTo>
                    <a:pt x="3725400" y="3362644"/>
                  </a:lnTo>
                  <a:lnTo>
                    <a:pt x="3753216" y="3398802"/>
                  </a:lnTo>
                  <a:lnTo>
                    <a:pt x="3774072" y="3439165"/>
                  </a:lnTo>
                  <a:lnTo>
                    <a:pt x="3787169" y="3483002"/>
                  </a:lnTo>
                  <a:lnTo>
                    <a:pt x="3791712" y="3529583"/>
                  </a:lnTo>
                  <a:lnTo>
                    <a:pt x="3787169" y="3576165"/>
                  </a:lnTo>
                  <a:lnTo>
                    <a:pt x="3774072" y="3620002"/>
                  </a:lnTo>
                  <a:lnTo>
                    <a:pt x="3753216" y="3660365"/>
                  </a:lnTo>
                  <a:lnTo>
                    <a:pt x="3725400" y="3696523"/>
                  </a:lnTo>
                  <a:lnTo>
                    <a:pt x="3691418" y="3727745"/>
                  </a:lnTo>
                  <a:lnTo>
                    <a:pt x="3652068" y="3753301"/>
                  </a:lnTo>
                  <a:lnTo>
                    <a:pt x="3608146" y="3772460"/>
                  </a:lnTo>
                  <a:lnTo>
                    <a:pt x="3560448" y="3784491"/>
                  </a:lnTo>
                  <a:lnTo>
                    <a:pt x="3509772" y="3788664"/>
                  </a:lnTo>
                  <a:lnTo>
                    <a:pt x="3459095" y="3784491"/>
                  </a:lnTo>
                  <a:lnTo>
                    <a:pt x="3411397" y="3772460"/>
                  </a:lnTo>
                  <a:lnTo>
                    <a:pt x="3367475" y="3753301"/>
                  </a:lnTo>
                  <a:lnTo>
                    <a:pt x="3328125" y="3727745"/>
                  </a:lnTo>
                  <a:lnTo>
                    <a:pt x="3294143" y="3696523"/>
                  </a:lnTo>
                  <a:lnTo>
                    <a:pt x="3266327" y="3660365"/>
                  </a:lnTo>
                  <a:lnTo>
                    <a:pt x="3245471" y="3620002"/>
                  </a:lnTo>
                  <a:lnTo>
                    <a:pt x="3232374" y="3576165"/>
                  </a:lnTo>
                  <a:lnTo>
                    <a:pt x="3227832" y="3529583"/>
                  </a:lnTo>
                  <a:close/>
                </a:path>
              </a:pathLst>
            </a:custGeom>
            <a:ln w="5791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523" y="3311652"/>
              <a:ext cx="563880" cy="518159"/>
            </a:xfrm>
            <a:custGeom>
              <a:avLst/>
              <a:gdLst/>
              <a:ahLst/>
              <a:cxnLst/>
              <a:rect l="l" t="t" r="r" b="b"/>
              <a:pathLst>
                <a:path w="563880" h="518160">
                  <a:moveTo>
                    <a:pt x="0" y="259080"/>
                  </a:moveTo>
                  <a:lnTo>
                    <a:pt x="4542" y="212498"/>
                  </a:lnTo>
                  <a:lnTo>
                    <a:pt x="17638" y="168661"/>
                  </a:lnTo>
                  <a:lnTo>
                    <a:pt x="38492" y="128298"/>
                  </a:lnTo>
                  <a:lnTo>
                    <a:pt x="66307" y="92140"/>
                  </a:lnTo>
                  <a:lnTo>
                    <a:pt x="100288" y="60918"/>
                  </a:lnTo>
                  <a:lnTo>
                    <a:pt x="139637" y="35362"/>
                  </a:lnTo>
                  <a:lnTo>
                    <a:pt x="183560" y="16203"/>
                  </a:lnTo>
                  <a:lnTo>
                    <a:pt x="231259" y="4172"/>
                  </a:lnTo>
                  <a:lnTo>
                    <a:pt x="281940" y="0"/>
                  </a:lnTo>
                  <a:lnTo>
                    <a:pt x="332620" y="4172"/>
                  </a:lnTo>
                  <a:lnTo>
                    <a:pt x="380319" y="16203"/>
                  </a:lnTo>
                  <a:lnTo>
                    <a:pt x="424242" y="35362"/>
                  </a:lnTo>
                  <a:lnTo>
                    <a:pt x="463591" y="60918"/>
                  </a:lnTo>
                  <a:lnTo>
                    <a:pt x="497572" y="92140"/>
                  </a:lnTo>
                  <a:lnTo>
                    <a:pt x="525387" y="128298"/>
                  </a:lnTo>
                  <a:lnTo>
                    <a:pt x="546241" y="168661"/>
                  </a:lnTo>
                  <a:lnTo>
                    <a:pt x="559337" y="212498"/>
                  </a:lnTo>
                  <a:lnTo>
                    <a:pt x="563880" y="259080"/>
                  </a:lnTo>
                  <a:lnTo>
                    <a:pt x="559337" y="305661"/>
                  </a:lnTo>
                  <a:lnTo>
                    <a:pt x="546241" y="349498"/>
                  </a:lnTo>
                  <a:lnTo>
                    <a:pt x="525387" y="389861"/>
                  </a:lnTo>
                  <a:lnTo>
                    <a:pt x="497572" y="426019"/>
                  </a:lnTo>
                  <a:lnTo>
                    <a:pt x="463591" y="457241"/>
                  </a:lnTo>
                  <a:lnTo>
                    <a:pt x="424242" y="482797"/>
                  </a:lnTo>
                  <a:lnTo>
                    <a:pt x="380319" y="501956"/>
                  </a:lnTo>
                  <a:lnTo>
                    <a:pt x="332620" y="513987"/>
                  </a:lnTo>
                  <a:lnTo>
                    <a:pt x="281940" y="518160"/>
                  </a:lnTo>
                  <a:lnTo>
                    <a:pt x="231259" y="513987"/>
                  </a:lnTo>
                  <a:lnTo>
                    <a:pt x="183560" y="501956"/>
                  </a:lnTo>
                  <a:lnTo>
                    <a:pt x="139637" y="482797"/>
                  </a:lnTo>
                  <a:lnTo>
                    <a:pt x="100288" y="457241"/>
                  </a:lnTo>
                  <a:lnTo>
                    <a:pt x="66307" y="426019"/>
                  </a:lnTo>
                  <a:lnTo>
                    <a:pt x="38492" y="389861"/>
                  </a:lnTo>
                  <a:lnTo>
                    <a:pt x="17638" y="349498"/>
                  </a:lnTo>
                  <a:lnTo>
                    <a:pt x="4542" y="305661"/>
                  </a:lnTo>
                  <a:lnTo>
                    <a:pt x="0" y="259080"/>
                  </a:lnTo>
                  <a:close/>
                </a:path>
              </a:pathLst>
            </a:custGeom>
            <a:ln w="5791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9846056" y="6479540"/>
            <a:ext cx="176720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solidFill>
                  <a:srgbClr val="7E7E7E"/>
                </a:solidFill>
                <a:latin typeface="Calibri"/>
                <a:cs typeface="Calibri"/>
              </a:rPr>
              <a:t>АСТРОЛОГ</a:t>
            </a:r>
            <a:r>
              <a:rPr sz="1200" b="1" spc="-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00" b="1" spc="-15" dirty="0">
                <a:solidFill>
                  <a:srgbClr val="7E7E7E"/>
                </a:solidFill>
                <a:latin typeface="Calibri"/>
                <a:cs typeface="Calibri"/>
              </a:rPr>
              <a:t>НАСТЯ</a:t>
            </a:r>
            <a:r>
              <a:rPr sz="1200" b="1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7E7E7E"/>
                </a:solidFill>
                <a:latin typeface="Calibri"/>
                <a:cs typeface="Calibri"/>
              </a:rPr>
              <a:t>ЛЁНИНА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" y="0"/>
            <a:ext cx="2433319" cy="2052320"/>
            <a:chOff x="0" y="0"/>
            <a:chExt cx="1824989" cy="15392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4955" cy="153922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19823" y="274357"/>
              <a:ext cx="370205" cy="514984"/>
            </a:xfrm>
            <a:custGeom>
              <a:avLst/>
              <a:gdLst/>
              <a:ahLst/>
              <a:cxnLst/>
              <a:rect l="l" t="t" r="r" b="b"/>
              <a:pathLst>
                <a:path w="370205" h="514984">
                  <a:moveTo>
                    <a:pt x="189750" y="0"/>
                  </a:moveTo>
                  <a:lnTo>
                    <a:pt x="181114" y="0"/>
                  </a:lnTo>
                  <a:lnTo>
                    <a:pt x="185458" y="571"/>
                  </a:lnTo>
                  <a:lnTo>
                    <a:pt x="189750" y="0"/>
                  </a:lnTo>
                  <a:close/>
                </a:path>
                <a:path w="370205" h="514984">
                  <a:moveTo>
                    <a:pt x="369989" y="253098"/>
                  </a:moveTo>
                  <a:lnTo>
                    <a:pt x="368985" y="252844"/>
                  </a:lnTo>
                  <a:lnTo>
                    <a:pt x="368985" y="257048"/>
                  </a:lnTo>
                  <a:lnTo>
                    <a:pt x="368985" y="257314"/>
                  </a:lnTo>
                  <a:lnTo>
                    <a:pt x="368249" y="253098"/>
                  </a:lnTo>
                  <a:lnTo>
                    <a:pt x="368960" y="257136"/>
                  </a:lnTo>
                  <a:lnTo>
                    <a:pt x="368985" y="252844"/>
                  </a:lnTo>
                  <a:lnTo>
                    <a:pt x="351980" y="248475"/>
                  </a:lnTo>
                  <a:lnTo>
                    <a:pt x="333794" y="243268"/>
                  </a:lnTo>
                  <a:lnTo>
                    <a:pt x="282333" y="222465"/>
                  </a:lnTo>
                  <a:lnTo>
                    <a:pt x="244576" y="195884"/>
                  </a:lnTo>
                  <a:lnTo>
                    <a:pt x="263067" y="221894"/>
                  </a:lnTo>
                  <a:lnTo>
                    <a:pt x="312851" y="245008"/>
                  </a:lnTo>
                  <a:lnTo>
                    <a:pt x="349211" y="256997"/>
                  </a:lnTo>
                  <a:lnTo>
                    <a:pt x="346163" y="257721"/>
                  </a:lnTo>
                  <a:lnTo>
                    <a:pt x="337705" y="260032"/>
                  </a:lnTo>
                  <a:lnTo>
                    <a:pt x="328383" y="262343"/>
                  </a:lnTo>
                  <a:lnTo>
                    <a:pt x="297256" y="273316"/>
                  </a:lnTo>
                  <a:lnTo>
                    <a:pt x="255473" y="294703"/>
                  </a:lnTo>
                  <a:lnTo>
                    <a:pt x="222935" y="331101"/>
                  </a:lnTo>
                  <a:lnTo>
                    <a:pt x="205333" y="377329"/>
                  </a:lnTo>
                  <a:lnTo>
                    <a:pt x="192925" y="428764"/>
                  </a:lnTo>
                  <a:lnTo>
                    <a:pt x="184873" y="477240"/>
                  </a:lnTo>
                  <a:lnTo>
                    <a:pt x="184746" y="476148"/>
                  </a:lnTo>
                  <a:lnTo>
                    <a:pt x="177190" y="428764"/>
                  </a:lnTo>
                  <a:lnTo>
                    <a:pt x="165049" y="377329"/>
                  </a:lnTo>
                  <a:lnTo>
                    <a:pt x="147485" y="331101"/>
                  </a:lnTo>
                  <a:lnTo>
                    <a:pt x="114846" y="294703"/>
                  </a:lnTo>
                  <a:lnTo>
                    <a:pt x="72974" y="273900"/>
                  </a:lnTo>
                  <a:lnTo>
                    <a:pt x="41668" y="263499"/>
                  </a:lnTo>
                  <a:lnTo>
                    <a:pt x="32283" y="260604"/>
                  </a:lnTo>
                  <a:lnTo>
                    <a:pt x="23761" y="258292"/>
                  </a:lnTo>
                  <a:lnTo>
                    <a:pt x="21526" y="257771"/>
                  </a:lnTo>
                  <a:lnTo>
                    <a:pt x="24295" y="257136"/>
                  </a:lnTo>
                  <a:lnTo>
                    <a:pt x="32969" y="254825"/>
                  </a:lnTo>
                  <a:lnTo>
                    <a:pt x="36804" y="253669"/>
                  </a:lnTo>
                  <a:lnTo>
                    <a:pt x="42545" y="251942"/>
                  </a:lnTo>
                  <a:lnTo>
                    <a:pt x="96443" y="229984"/>
                  </a:lnTo>
                  <a:lnTo>
                    <a:pt x="134366" y="201663"/>
                  </a:lnTo>
                  <a:lnTo>
                    <a:pt x="160426" y="150812"/>
                  </a:lnTo>
                  <a:lnTo>
                    <a:pt x="173901" y="101117"/>
                  </a:lnTo>
                  <a:lnTo>
                    <a:pt x="185127" y="38709"/>
                  </a:lnTo>
                  <a:lnTo>
                    <a:pt x="186220" y="30670"/>
                  </a:lnTo>
                  <a:lnTo>
                    <a:pt x="186690" y="33515"/>
                  </a:lnTo>
                  <a:lnTo>
                    <a:pt x="189052" y="49110"/>
                  </a:lnTo>
                  <a:lnTo>
                    <a:pt x="193382" y="78003"/>
                  </a:lnTo>
                  <a:lnTo>
                    <a:pt x="197789" y="105168"/>
                  </a:lnTo>
                  <a:lnTo>
                    <a:pt x="206121" y="141566"/>
                  </a:lnTo>
                  <a:lnTo>
                    <a:pt x="213906" y="163525"/>
                  </a:lnTo>
                  <a:lnTo>
                    <a:pt x="224345" y="183756"/>
                  </a:lnTo>
                  <a:lnTo>
                    <a:pt x="238163" y="201663"/>
                  </a:lnTo>
                  <a:lnTo>
                    <a:pt x="244576" y="195884"/>
                  </a:lnTo>
                  <a:lnTo>
                    <a:pt x="231736" y="179133"/>
                  </a:lnTo>
                  <a:lnTo>
                    <a:pt x="221945" y="160058"/>
                  </a:lnTo>
                  <a:lnTo>
                    <a:pt x="208800" y="116141"/>
                  </a:lnTo>
                  <a:lnTo>
                    <a:pt x="197675" y="47955"/>
                  </a:lnTo>
                  <a:lnTo>
                    <a:pt x="195313" y="32359"/>
                  </a:lnTo>
                  <a:lnTo>
                    <a:pt x="192697" y="16179"/>
                  </a:lnTo>
                  <a:lnTo>
                    <a:pt x="189750" y="0"/>
                  </a:lnTo>
                  <a:lnTo>
                    <a:pt x="186321" y="685"/>
                  </a:lnTo>
                  <a:lnTo>
                    <a:pt x="181114" y="0"/>
                  </a:lnTo>
                  <a:lnTo>
                    <a:pt x="180644" y="4622"/>
                  </a:lnTo>
                  <a:lnTo>
                    <a:pt x="179997" y="10401"/>
                  </a:lnTo>
                  <a:lnTo>
                    <a:pt x="179489" y="14439"/>
                  </a:lnTo>
                  <a:lnTo>
                    <a:pt x="178892" y="19646"/>
                  </a:lnTo>
                  <a:lnTo>
                    <a:pt x="171818" y="66446"/>
                  </a:lnTo>
                  <a:lnTo>
                    <a:pt x="157048" y="132321"/>
                  </a:lnTo>
                  <a:lnTo>
                    <a:pt x="134632" y="187223"/>
                  </a:lnTo>
                  <a:lnTo>
                    <a:pt x="92303" y="222465"/>
                  </a:lnTo>
                  <a:lnTo>
                    <a:pt x="49974" y="240385"/>
                  </a:lnTo>
                  <a:lnTo>
                    <a:pt x="22085" y="248475"/>
                  </a:lnTo>
                  <a:lnTo>
                    <a:pt x="14655" y="250786"/>
                  </a:lnTo>
                  <a:lnTo>
                    <a:pt x="10109" y="251942"/>
                  </a:lnTo>
                  <a:lnTo>
                    <a:pt x="2628" y="253098"/>
                  </a:lnTo>
                  <a:lnTo>
                    <a:pt x="1498" y="253352"/>
                  </a:lnTo>
                  <a:lnTo>
                    <a:pt x="1498" y="253669"/>
                  </a:lnTo>
                  <a:lnTo>
                    <a:pt x="825" y="257721"/>
                  </a:lnTo>
                  <a:lnTo>
                    <a:pt x="774" y="258292"/>
                  </a:lnTo>
                  <a:lnTo>
                    <a:pt x="749" y="258152"/>
                  </a:lnTo>
                  <a:lnTo>
                    <a:pt x="1498" y="253669"/>
                  </a:lnTo>
                  <a:lnTo>
                    <a:pt x="1498" y="253352"/>
                  </a:lnTo>
                  <a:lnTo>
                    <a:pt x="0" y="253669"/>
                  </a:lnTo>
                  <a:lnTo>
                    <a:pt x="63" y="262343"/>
                  </a:lnTo>
                  <a:lnTo>
                    <a:pt x="2641" y="262915"/>
                  </a:lnTo>
                  <a:lnTo>
                    <a:pt x="9982" y="264071"/>
                  </a:lnTo>
                  <a:lnTo>
                    <a:pt x="14439" y="265226"/>
                  </a:lnTo>
                  <a:lnTo>
                    <a:pt x="21717" y="266966"/>
                  </a:lnTo>
                  <a:lnTo>
                    <a:pt x="30060" y="269278"/>
                  </a:lnTo>
                  <a:lnTo>
                    <a:pt x="39255" y="271589"/>
                  </a:lnTo>
                  <a:lnTo>
                    <a:pt x="90703" y="291236"/>
                  </a:lnTo>
                  <a:lnTo>
                    <a:pt x="125780" y="314921"/>
                  </a:lnTo>
                  <a:lnTo>
                    <a:pt x="151599" y="363461"/>
                  </a:lnTo>
                  <a:lnTo>
                    <a:pt x="165150" y="413740"/>
                  </a:lnTo>
                  <a:lnTo>
                    <a:pt x="176085" y="477304"/>
                  </a:lnTo>
                  <a:lnTo>
                    <a:pt x="178904" y="500418"/>
                  </a:lnTo>
                  <a:lnTo>
                    <a:pt x="179362" y="504456"/>
                  </a:lnTo>
                  <a:lnTo>
                    <a:pt x="179959" y="510235"/>
                  </a:lnTo>
                  <a:lnTo>
                    <a:pt x="180365" y="514858"/>
                  </a:lnTo>
                  <a:lnTo>
                    <a:pt x="184721" y="514858"/>
                  </a:lnTo>
                  <a:lnTo>
                    <a:pt x="186169" y="514667"/>
                  </a:lnTo>
                  <a:lnTo>
                    <a:pt x="189064" y="514858"/>
                  </a:lnTo>
                  <a:lnTo>
                    <a:pt x="189522" y="510235"/>
                  </a:lnTo>
                  <a:lnTo>
                    <a:pt x="190157" y="504456"/>
                  </a:lnTo>
                  <a:lnTo>
                    <a:pt x="190665" y="500418"/>
                  </a:lnTo>
                  <a:lnTo>
                    <a:pt x="191262" y="495211"/>
                  </a:lnTo>
                  <a:lnTo>
                    <a:pt x="198412" y="447255"/>
                  </a:lnTo>
                  <a:lnTo>
                    <a:pt x="209118" y="396405"/>
                  </a:lnTo>
                  <a:lnTo>
                    <a:pt x="224510" y="348437"/>
                  </a:lnTo>
                  <a:lnTo>
                    <a:pt x="244513" y="314921"/>
                  </a:lnTo>
                  <a:lnTo>
                    <a:pt x="279666" y="290652"/>
                  </a:lnTo>
                  <a:lnTo>
                    <a:pt x="321056" y="273900"/>
                  </a:lnTo>
                  <a:lnTo>
                    <a:pt x="330822" y="271005"/>
                  </a:lnTo>
                  <a:lnTo>
                    <a:pt x="339940" y="268122"/>
                  </a:lnTo>
                  <a:lnTo>
                    <a:pt x="348208" y="266382"/>
                  </a:lnTo>
                  <a:lnTo>
                    <a:pt x="355434" y="264655"/>
                  </a:lnTo>
                  <a:lnTo>
                    <a:pt x="359841" y="263499"/>
                  </a:lnTo>
                  <a:lnTo>
                    <a:pt x="367106" y="262343"/>
                  </a:lnTo>
                  <a:lnTo>
                    <a:pt x="369658" y="261759"/>
                  </a:lnTo>
                  <a:lnTo>
                    <a:pt x="369989" y="25309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1284932" y="1533774"/>
            <a:ext cx="5420668" cy="4195165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marR="6773" algn="just">
              <a:lnSpc>
                <a:spcPct val="114999"/>
              </a:lnSpc>
              <a:spcBef>
                <a:spcPts val="133"/>
              </a:spcBef>
            </a:pPr>
            <a:r>
              <a:rPr sz="1500" spc="-7" dirty="0">
                <a:solidFill>
                  <a:srgbClr val="333333"/>
                </a:solidFill>
                <a:latin typeface="Roboto Lt"/>
                <a:cs typeface="Roboto Lt"/>
              </a:rPr>
              <a:t>Для кардинальной </a:t>
            </a:r>
            <a:r>
              <a:rPr sz="1500" spc="-13" dirty="0">
                <a:solidFill>
                  <a:srgbClr val="333333"/>
                </a:solidFill>
                <a:latin typeface="Roboto Lt"/>
                <a:cs typeface="Roboto Lt"/>
              </a:rPr>
              <a:t>динамики </a:t>
            </a:r>
            <a:r>
              <a:rPr sz="1500" spc="-27" dirty="0">
                <a:solidFill>
                  <a:srgbClr val="333333"/>
                </a:solidFill>
                <a:latin typeface="Roboto Lt"/>
                <a:cs typeface="Roboto Lt"/>
              </a:rPr>
              <a:t>характерен </a:t>
            </a:r>
            <a:r>
              <a:rPr sz="1500" spc="-13" dirty="0">
                <a:solidFill>
                  <a:srgbClr val="333333"/>
                </a:solidFill>
                <a:latin typeface="Roboto Lt"/>
                <a:cs typeface="Roboto Lt"/>
              </a:rPr>
              <a:t>импульс, </a:t>
            </a:r>
            <a:r>
              <a:rPr sz="1500" spc="-7" dirty="0">
                <a:solidFill>
                  <a:srgbClr val="333333"/>
                </a:solidFill>
                <a:latin typeface="Roboto Lt"/>
                <a:cs typeface="Roboto Lt"/>
              </a:rPr>
              <a:t> порыв, </a:t>
            </a:r>
            <a:r>
              <a:rPr sz="1500" spc="-13" dirty="0">
                <a:solidFill>
                  <a:srgbClr val="333333"/>
                </a:solidFill>
                <a:latin typeface="Roboto Lt"/>
                <a:cs typeface="Roboto Lt"/>
              </a:rPr>
              <a:t>резкий выброс, </a:t>
            </a:r>
            <a:r>
              <a:rPr sz="1500" spc="-7" dirty="0">
                <a:solidFill>
                  <a:srgbClr val="333333"/>
                </a:solidFill>
                <a:latin typeface="Roboto Lt"/>
                <a:cs typeface="Roboto Lt"/>
              </a:rPr>
              <a:t>вслед </a:t>
            </a:r>
            <a:r>
              <a:rPr sz="1500" spc="-47" dirty="0">
                <a:solidFill>
                  <a:srgbClr val="333333"/>
                </a:solidFill>
                <a:latin typeface="Roboto Lt"/>
                <a:cs typeface="Roboto Lt"/>
              </a:rPr>
              <a:t>за </a:t>
            </a:r>
            <a:r>
              <a:rPr sz="1500" spc="-33" dirty="0">
                <a:solidFill>
                  <a:srgbClr val="333333"/>
                </a:solidFill>
                <a:latin typeface="Roboto Lt"/>
                <a:cs typeface="Roboto Lt"/>
              </a:rPr>
              <a:t>которым </a:t>
            </a:r>
            <a:r>
              <a:rPr sz="1500" spc="-20" dirty="0">
                <a:solidFill>
                  <a:srgbClr val="333333"/>
                </a:solidFill>
                <a:latin typeface="Roboto Lt"/>
                <a:cs typeface="Roboto Lt"/>
              </a:rPr>
              <a:t>следует </a:t>
            </a:r>
            <a:r>
              <a:rPr sz="1500" spc="-13" dirty="0">
                <a:solidFill>
                  <a:srgbClr val="333333"/>
                </a:solidFill>
                <a:latin typeface="Roboto Lt"/>
                <a:cs typeface="Roboto Lt"/>
              </a:rPr>
              <a:t> спад</a:t>
            </a:r>
            <a:r>
              <a:rPr sz="1500" spc="-13" dirty="0">
                <a:solidFill>
                  <a:srgbClr val="333333"/>
                </a:solidFill>
                <a:latin typeface="Roboto Lt"/>
                <a:cs typeface="Roboto Lt"/>
              </a:rPr>
              <a:t>.</a:t>
            </a:r>
            <a:endParaRPr sz="1500" dirty="0">
              <a:latin typeface="Roboto Lt"/>
              <a:cs typeface="Roboto Lt"/>
            </a:endParaRPr>
          </a:p>
          <a:p>
            <a:pPr algn="just">
              <a:spcBef>
                <a:spcPts val="47"/>
              </a:spcBef>
            </a:pPr>
            <a:endParaRPr sz="1500" dirty="0">
              <a:latin typeface="Roboto Lt"/>
              <a:cs typeface="Roboto Lt"/>
            </a:endParaRPr>
          </a:p>
          <a:p>
            <a:pPr marL="16933" marR="668003" algn="just">
              <a:lnSpc>
                <a:spcPct val="114999"/>
              </a:lnSpc>
              <a:spcBef>
                <a:spcPts val="7"/>
              </a:spcBef>
            </a:pPr>
            <a:r>
              <a:rPr sz="1500" spc="-7" dirty="0">
                <a:solidFill>
                  <a:srgbClr val="333333"/>
                </a:solidFill>
                <a:latin typeface="Roboto Lt"/>
                <a:cs typeface="Roboto Lt"/>
              </a:rPr>
              <a:t>Ощущение </a:t>
            </a:r>
            <a:r>
              <a:rPr sz="1500" dirty="0">
                <a:solidFill>
                  <a:srgbClr val="333333"/>
                </a:solidFill>
                <a:latin typeface="Roboto Lt"/>
                <a:cs typeface="Roboto Lt"/>
              </a:rPr>
              <a:t>цели, </a:t>
            </a:r>
            <a:r>
              <a:rPr sz="1500" spc="-7" dirty="0">
                <a:solidFill>
                  <a:srgbClr val="333333"/>
                </a:solidFill>
                <a:latin typeface="Roboto Lt"/>
                <a:cs typeface="Roboto Lt"/>
              </a:rPr>
              <a:t>программы, </a:t>
            </a:r>
            <a:r>
              <a:rPr sz="1500" spc="-27" dirty="0">
                <a:solidFill>
                  <a:srgbClr val="333333"/>
                </a:solidFill>
                <a:latin typeface="Roboto Lt"/>
                <a:cs typeface="Roboto Lt"/>
              </a:rPr>
              <a:t>крест </a:t>
            </a:r>
            <a:r>
              <a:rPr sz="1500" spc="7" dirty="0">
                <a:solidFill>
                  <a:srgbClr val="333333"/>
                </a:solidFill>
                <a:latin typeface="Roboto Lt"/>
                <a:cs typeface="Roboto Lt"/>
              </a:rPr>
              <a:t>не </a:t>
            </a:r>
            <a:r>
              <a:rPr sz="1500" spc="-40" dirty="0" err="1">
                <a:solidFill>
                  <a:srgbClr val="333333"/>
                </a:solidFill>
                <a:latin typeface="Roboto Lt"/>
                <a:cs typeface="Roboto Lt"/>
              </a:rPr>
              <a:t>терпит</a:t>
            </a:r>
            <a:r>
              <a:rPr sz="1500" spc="-40" dirty="0">
                <a:solidFill>
                  <a:srgbClr val="333333"/>
                </a:solidFill>
                <a:latin typeface="Roboto Lt"/>
                <a:cs typeface="Roboto Lt"/>
              </a:rPr>
              <a:t> </a:t>
            </a:r>
            <a:r>
              <a:rPr lang="ru-RU" sz="1500" spc="-467" dirty="0">
                <a:solidFill>
                  <a:srgbClr val="333333"/>
                </a:solidFill>
                <a:latin typeface="Roboto Lt"/>
                <a:cs typeface="Roboto Lt"/>
              </a:rPr>
              <a:t> </a:t>
            </a:r>
            <a:r>
              <a:rPr sz="1500" spc="-7" dirty="0" err="1" smtClean="0">
                <a:solidFill>
                  <a:srgbClr val="333333"/>
                </a:solidFill>
                <a:latin typeface="Roboto Lt"/>
                <a:cs typeface="Roboto Lt"/>
              </a:rPr>
              <a:t>бесцельного</a:t>
            </a:r>
            <a:r>
              <a:rPr sz="1500" spc="-7" dirty="0" smtClean="0">
                <a:solidFill>
                  <a:srgbClr val="333333"/>
                </a:solidFill>
                <a:latin typeface="Roboto Lt"/>
                <a:cs typeface="Roboto Lt"/>
              </a:rPr>
              <a:t> </a:t>
            </a:r>
            <a:r>
              <a:rPr sz="1500" spc="-27" dirty="0">
                <a:solidFill>
                  <a:srgbClr val="333333"/>
                </a:solidFill>
                <a:latin typeface="Roboto Lt"/>
                <a:cs typeface="Roboto Lt"/>
              </a:rPr>
              <a:t>развития.</a:t>
            </a:r>
            <a:r>
              <a:rPr sz="1500" dirty="0">
                <a:solidFill>
                  <a:srgbClr val="333333"/>
                </a:solidFill>
                <a:latin typeface="Roboto Lt"/>
                <a:cs typeface="Roboto Lt"/>
              </a:rPr>
              <a:t> Движение</a:t>
            </a:r>
            <a:r>
              <a:rPr sz="1500" spc="-7" dirty="0">
                <a:solidFill>
                  <a:srgbClr val="333333"/>
                </a:solidFill>
                <a:latin typeface="Roboto Lt"/>
                <a:cs typeface="Roboto Lt"/>
              </a:rPr>
              <a:t> </a:t>
            </a:r>
            <a:r>
              <a:rPr sz="1500" spc="-20" dirty="0">
                <a:solidFill>
                  <a:srgbClr val="333333"/>
                </a:solidFill>
                <a:latin typeface="Roboto Lt"/>
                <a:cs typeface="Roboto Lt"/>
              </a:rPr>
              <a:t>к</a:t>
            </a:r>
            <a:r>
              <a:rPr sz="1500" dirty="0">
                <a:solidFill>
                  <a:srgbClr val="333333"/>
                </a:solidFill>
                <a:latin typeface="Roboto Lt"/>
                <a:cs typeface="Roboto Lt"/>
              </a:rPr>
              <a:t> цели </a:t>
            </a:r>
            <a:r>
              <a:rPr sz="1500" spc="7" dirty="0">
                <a:solidFill>
                  <a:srgbClr val="333333"/>
                </a:solidFill>
                <a:latin typeface="Roboto Lt"/>
                <a:cs typeface="Roboto Lt"/>
              </a:rPr>
              <a:t> </a:t>
            </a:r>
            <a:r>
              <a:rPr sz="1500" spc="-27" dirty="0">
                <a:solidFill>
                  <a:srgbClr val="333333"/>
                </a:solidFill>
                <a:latin typeface="Roboto Lt"/>
                <a:cs typeface="Roboto Lt"/>
              </a:rPr>
              <a:t>осуществляется </a:t>
            </a:r>
            <a:r>
              <a:rPr sz="1500" spc="7" dirty="0">
                <a:solidFill>
                  <a:srgbClr val="333333"/>
                </a:solidFill>
                <a:latin typeface="Roboto Lt"/>
                <a:cs typeface="Roboto Lt"/>
              </a:rPr>
              <a:t>по </a:t>
            </a:r>
            <a:r>
              <a:rPr sz="1500" dirty="0">
                <a:solidFill>
                  <a:srgbClr val="333333"/>
                </a:solidFill>
                <a:latin typeface="Roboto Lt"/>
                <a:cs typeface="Roboto Lt"/>
              </a:rPr>
              <a:t>прямой </a:t>
            </a:r>
            <a:r>
              <a:rPr sz="1500" spc="7" dirty="0">
                <a:solidFill>
                  <a:srgbClr val="333333"/>
                </a:solidFill>
                <a:latin typeface="Roboto Lt"/>
                <a:cs typeface="Roboto Lt"/>
              </a:rPr>
              <a:t>линии и </a:t>
            </a:r>
            <a:r>
              <a:rPr sz="1500" dirty="0">
                <a:solidFill>
                  <a:srgbClr val="333333"/>
                </a:solidFill>
                <a:latin typeface="Roboto Lt"/>
                <a:cs typeface="Roboto Lt"/>
              </a:rPr>
              <a:t>в </a:t>
            </a:r>
            <a:r>
              <a:rPr sz="1500" spc="-20" dirty="0">
                <a:solidFill>
                  <a:srgbClr val="333333"/>
                </a:solidFill>
                <a:latin typeface="Roboto Lt"/>
                <a:cs typeface="Roboto Lt"/>
              </a:rPr>
              <a:t>строго </a:t>
            </a:r>
            <a:r>
              <a:rPr sz="1500" spc="-13" dirty="0">
                <a:solidFill>
                  <a:srgbClr val="333333"/>
                </a:solidFill>
                <a:latin typeface="Roboto Lt"/>
                <a:cs typeface="Roboto Lt"/>
              </a:rPr>
              <a:t> </a:t>
            </a:r>
            <a:r>
              <a:rPr sz="1500" spc="-20" dirty="0">
                <a:solidFill>
                  <a:srgbClr val="333333"/>
                </a:solidFill>
                <a:latin typeface="Roboto Lt"/>
                <a:cs typeface="Roboto Lt"/>
              </a:rPr>
              <a:t>заданном</a:t>
            </a:r>
            <a:r>
              <a:rPr sz="1500" spc="-13" dirty="0">
                <a:solidFill>
                  <a:srgbClr val="333333"/>
                </a:solidFill>
                <a:latin typeface="Roboto Lt"/>
                <a:cs typeface="Roboto Lt"/>
              </a:rPr>
              <a:t> </a:t>
            </a:r>
            <a:r>
              <a:rPr sz="1500" dirty="0">
                <a:solidFill>
                  <a:srgbClr val="333333"/>
                </a:solidFill>
                <a:latin typeface="Roboto Lt"/>
                <a:cs typeface="Roboto Lt"/>
              </a:rPr>
              <a:t>направлении</a:t>
            </a:r>
            <a:r>
              <a:rPr sz="1500" dirty="0">
                <a:solidFill>
                  <a:srgbClr val="333333"/>
                </a:solidFill>
                <a:latin typeface="Roboto Lt"/>
                <a:cs typeface="Roboto Lt"/>
              </a:rPr>
              <a:t>.</a:t>
            </a:r>
            <a:endParaRPr sz="1500" dirty="0">
              <a:latin typeface="Roboto Lt"/>
              <a:cs typeface="Roboto Lt"/>
            </a:endParaRPr>
          </a:p>
          <a:p>
            <a:pPr algn="just">
              <a:spcBef>
                <a:spcPts val="47"/>
              </a:spcBef>
            </a:pPr>
            <a:endParaRPr sz="1500" dirty="0">
              <a:latin typeface="Roboto Lt"/>
              <a:cs typeface="Roboto Lt"/>
            </a:endParaRPr>
          </a:p>
          <a:p>
            <a:pPr marL="16933" marR="373371" algn="just">
              <a:lnSpc>
                <a:spcPct val="114999"/>
              </a:lnSpc>
              <a:spcBef>
                <a:spcPts val="7"/>
              </a:spcBef>
            </a:pPr>
            <a:r>
              <a:rPr sz="1500" spc="-13" dirty="0">
                <a:solidFill>
                  <a:srgbClr val="333333"/>
                </a:solidFill>
                <a:latin typeface="Roboto Lt"/>
                <a:cs typeface="Roboto Lt"/>
              </a:rPr>
              <a:t>Инициативность, </a:t>
            </a:r>
            <a:r>
              <a:rPr sz="1500" spc="-7" dirty="0">
                <a:solidFill>
                  <a:srgbClr val="333333"/>
                </a:solidFill>
                <a:latin typeface="Roboto Lt"/>
                <a:cs typeface="Roboto Lt"/>
              </a:rPr>
              <a:t>умение </a:t>
            </a:r>
            <a:r>
              <a:rPr sz="1500" spc="7" dirty="0">
                <a:solidFill>
                  <a:srgbClr val="333333"/>
                </a:solidFill>
                <a:latin typeface="Roboto Lt"/>
                <a:cs typeface="Roboto Lt"/>
              </a:rPr>
              <a:t>и </a:t>
            </a:r>
            <a:r>
              <a:rPr sz="1500" spc="-13" dirty="0">
                <a:solidFill>
                  <a:srgbClr val="333333"/>
                </a:solidFill>
                <a:latin typeface="Roboto Lt"/>
                <a:cs typeface="Roboto Lt"/>
              </a:rPr>
              <a:t>стремление </a:t>
            </a:r>
            <a:r>
              <a:rPr sz="1500" spc="-20" dirty="0">
                <a:solidFill>
                  <a:srgbClr val="333333"/>
                </a:solidFill>
                <a:latin typeface="Roboto Lt"/>
                <a:cs typeface="Roboto Lt"/>
              </a:rPr>
              <a:t>сделать </a:t>
            </a:r>
            <a:r>
              <a:rPr sz="1500" spc="-467" dirty="0">
                <a:solidFill>
                  <a:srgbClr val="333333"/>
                </a:solidFill>
                <a:latin typeface="Roboto Lt"/>
                <a:cs typeface="Roboto Lt"/>
              </a:rPr>
              <a:t> </a:t>
            </a:r>
            <a:r>
              <a:rPr sz="1500" dirty="0">
                <a:solidFill>
                  <a:srgbClr val="333333"/>
                </a:solidFill>
                <a:latin typeface="Roboto Lt"/>
                <a:cs typeface="Roboto Lt"/>
              </a:rPr>
              <a:t>первый </a:t>
            </a:r>
            <a:r>
              <a:rPr sz="1500" spc="-7" dirty="0">
                <a:solidFill>
                  <a:srgbClr val="333333"/>
                </a:solidFill>
                <a:latin typeface="Roboto Lt"/>
                <a:cs typeface="Roboto Lt"/>
              </a:rPr>
              <a:t>шаг </a:t>
            </a:r>
            <a:r>
              <a:rPr sz="1500" dirty="0">
                <a:solidFill>
                  <a:srgbClr val="333333"/>
                </a:solidFill>
                <a:latin typeface="Roboto Lt"/>
                <a:cs typeface="Roboto Lt"/>
              </a:rPr>
              <a:t>в </a:t>
            </a:r>
            <a:r>
              <a:rPr sz="1500" spc="-40" dirty="0">
                <a:solidFill>
                  <a:srgbClr val="333333"/>
                </a:solidFill>
                <a:latin typeface="Roboto Lt"/>
                <a:cs typeface="Roboto Lt"/>
              </a:rPr>
              <a:t>том </a:t>
            </a:r>
            <a:r>
              <a:rPr sz="1500" spc="13" dirty="0">
                <a:solidFill>
                  <a:srgbClr val="333333"/>
                </a:solidFill>
                <a:latin typeface="Roboto Lt"/>
                <a:cs typeface="Roboto Lt"/>
              </a:rPr>
              <a:t>или </a:t>
            </a:r>
            <a:r>
              <a:rPr sz="1500" dirty="0">
                <a:solidFill>
                  <a:srgbClr val="333333"/>
                </a:solidFill>
                <a:latin typeface="Roboto Lt"/>
                <a:cs typeface="Roboto Lt"/>
              </a:rPr>
              <a:t>ином </a:t>
            </a:r>
            <a:r>
              <a:rPr sz="1500" spc="-7" dirty="0">
                <a:solidFill>
                  <a:srgbClr val="333333"/>
                </a:solidFill>
                <a:latin typeface="Roboto Lt"/>
                <a:cs typeface="Roboto Lt"/>
              </a:rPr>
              <a:t>деле, </a:t>
            </a:r>
            <a:r>
              <a:rPr sz="1500" spc="-27" dirty="0">
                <a:solidFill>
                  <a:srgbClr val="333333"/>
                </a:solidFill>
                <a:latin typeface="Roboto Lt"/>
                <a:cs typeface="Roboto Lt"/>
              </a:rPr>
              <a:t>начать </a:t>
            </a:r>
            <a:r>
              <a:rPr sz="1500" dirty="0">
                <a:solidFill>
                  <a:srgbClr val="333333"/>
                </a:solidFill>
                <a:latin typeface="Roboto Lt"/>
                <a:cs typeface="Roboto Lt"/>
              </a:rPr>
              <a:t>(а </a:t>
            </a:r>
            <a:r>
              <a:rPr sz="1500" spc="-53" dirty="0">
                <a:solidFill>
                  <a:srgbClr val="333333"/>
                </a:solidFill>
                <a:latin typeface="Roboto Lt"/>
                <a:cs typeface="Roboto Lt"/>
              </a:rPr>
              <a:t>что </a:t>
            </a:r>
            <a:r>
              <a:rPr sz="1500" spc="-47" dirty="0">
                <a:solidFill>
                  <a:srgbClr val="333333"/>
                </a:solidFill>
                <a:latin typeface="Roboto Lt"/>
                <a:cs typeface="Roboto Lt"/>
              </a:rPr>
              <a:t> </a:t>
            </a:r>
            <a:r>
              <a:rPr sz="1500" spc="-27" dirty="0">
                <a:solidFill>
                  <a:srgbClr val="333333"/>
                </a:solidFill>
                <a:latin typeface="Roboto Lt"/>
                <a:cs typeface="Roboto Lt"/>
              </a:rPr>
              <a:t>б</a:t>
            </a:r>
            <a:r>
              <a:rPr sz="1500" spc="-73" dirty="0">
                <a:solidFill>
                  <a:srgbClr val="333333"/>
                </a:solidFill>
                <a:latin typeface="Roboto Lt"/>
                <a:cs typeface="Roboto Lt"/>
              </a:rPr>
              <a:t>у</a:t>
            </a:r>
            <a:r>
              <a:rPr sz="1500" spc="-20" dirty="0">
                <a:solidFill>
                  <a:srgbClr val="333333"/>
                </a:solidFill>
                <a:latin typeface="Roboto Lt"/>
                <a:cs typeface="Roboto Lt"/>
              </a:rPr>
              <a:t>д</a:t>
            </a:r>
            <a:r>
              <a:rPr sz="1500" spc="-27" dirty="0">
                <a:solidFill>
                  <a:srgbClr val="333333"/>
                </a:solidFill>
                <a:latin typeface="Roboto Lt"/>
                <a:cs typeface="Roboto Lt"/>
              </a:rPr>
              <a:t>е</a:t>
            </a:r>
            <a:r>
              <a:rPr sz="1500" spc="-67" dirty="0">
                <a:solidFill>
                  <a:srgbClr val="333333"/>
                </a:solidFill>
                <a:latin typeface="Roboto Lt"/>
                <a:cs typeface="Roboto Lt"/>
              </a:rPr>
              <a:t>т</a:t>
            </a:r>
            <a:r>
              <a:rPr sz="1500" spc="-7" dirty="0">
                <a:solidFill>
                  <a:srgbClr val="333333"/>
                </a:solidFill>
                <a:latin typeface="Roboto Lt"/>
                <a:cs typeface="Roboto Lt"/>
              </a:rPr>
              <a:t> дальш</a:t>
            </a:r>
            <a:r>
              <a:rPr sz="1500" dirty="0">
                <a:solidFill>
                  <a:srgbClr val="333333"/>
                </a:solidFill>
                <a:latin typeface="Roboto Lt"/>
                <a:cs typeface="Roboto Lt"/>
              </a:rPr>
              <a:t>е</a:t>
            </a:r>
            <a:r>
              <a:rPr sz="1500" spc="-7" dirty="0">
                <a:solidFill>
                  <a:srgbClr val="333333"/>
                </a:solidFill>
                <a:latin typeface="Roboto Lt"/>
                <a:cs typeface="Roboto Lt"/>
              </a:rPr>
              <a:t> </a:t>
            </a:r>
            <a:r>
              <a:rPr sz="1500" spc="-272" dirty="0">
                <a:solidFill>
                  <a:srgbClr val="333333"/>
                </a:solidFill>
                <a:latin typeface="Roboto Lt"/>
                <a:cs typeface="Roboto Lt"/>
              </a:rPr>
              <a:t>-</a:t>
            </a:r>
            <a:r>
              <a:rPr sz="1500" spc="-7" dirty="0">
                <a:solidFill>
                  <a:srgbClr val="333333"/>
                </a:solidFill>
                <a:latin typeface="Roboto Lt"/>
                <a:cs typeface="Roboto Lt"/>
              </a:rPr>
              <a:t> </a:t>
            </a:r>
            <a:r>
              <a:rPr sz="1500" spc="7" dirty="0">
                <a:solidFill>
                  <a:srgbClr val="333333"/>
                </a:solidFill>
                <a:latin typeface="Roboto Lt"/>
                <a:cs typeface="Roboto Lt"/>
              </a:rPr>
              <a:t>не</a:t>
            </a:r>
            <a:r>
              <a:rPr sz="1500" spc="-7" dirty="0">
                <a:solidFill>
                  <a:srgbClr val="333333"/>
                </a:solidFill>
                <a:latin typeface="Roboto Lt"/>
                <a:cs typeface="Roboto Lt"/>
              </a:rPr>
              <a:t> </a:t>
            </a:r>
            <a:r>
              <a:rPr sz="1500" spc="-60" dirty="0">
                <a:solidFill>
                  <a:srgbClr val="333333"/>
                </a:solidFill>
                <a:latin typeface="Roboto Lt"/>
                <a:cs typeface="Roboto Lt"/>
              </a:rPr>
              <a:t>очень-</a:t>
            </a:r>
            <a:r>
              <a:rPr sz="1500" spc="-100" dirty="0">
                <a:solidFill>
                  <a:srgbClr val="333333"/>
                </a:solidFill>
                <a:latin typeface="Roboto Lt"/>
                <a:cs typeface="Roboto Lt"/>
              </a:rPr>
              <a:t>т</a:t>
            </a:r>
            <a:r>
              <a:rPr sz="1500" spc="7" dirty="0">
                <a:solidFill>
                  <a:srgbClr val="333333"/>
                </a:solidFill>
                <a:latin typeface="Roboto Lt"/>
                <a:cs typeface="Roboto Lt"/>
              </a:rPr>
              <a:t>о</a:t>
            </a:r>
            <a:r>
              <a:rPr sz="1500" spc="-7" dirty="0">
                <a:solidFill>
                  <a:srgbClr val="333333"/>
                </a:solidFill>
                <a:latin typeface="Roboto Lt"/>
                <a:cs typeface="Roboto Lt"/>
              </a:rPr>
              <a:t> </a:t>
            </a:r>
            <a:r>
              <a:rPr sz="1500" spc="-20" dirty="0" err="1">
                <a:solidFill>
                  <a:srgbClr val="333333"/>
                </a:solidFill>
                <a:latin typeface="Roboto Lt"/>
                <a:cs typeface="Roboto Lt"/>
              </a:rPr>
              <a:t>ин</a:t>
            </a:r>
            <a:r>
              <a:rPr sz="1500" spc="-93" dirty="0" err="1">
                <a:solidFill>
                  <a:srgbClr val="333333"/>
                </a:solidFill>
                <a:latin typeface="Roboto Lt"/>
                <a:cs typeface="Roboto Lt"/>
              </a:rPr>
              <a:t>т</a:t>
            </a:r>
            <a:r>
              <a:rPr sz="1500" spc="-7" dirty="0" err="1">
                <a:solidFill>
                  <a:srgbClr val="333333"/>
                </a:solidFill>
                <a:latin typeface="Roboto Lt"/>
                <a:cs typeface="Roboto Lt"/>
              </a:rPr>
              <a:t>ересно</a:t>
            </a:r>
            <a:r>
              <a:rPr sz="1500" spc="-7" dirty="0" smtClean="0">
                <a:solidFill>
                  <a:srgbClr val="333333"/>
                </a:solidFill>
                <a:latin typeface="Roboto Lt"/>
                <a:cs typeface="Roboto Lt"/>
              </a:rPr>
              <a:t>).</a:t>
            </a:r>
            <a:endParaRPr lang="ru-RU" sz="1500" spc="-7" dirty="0" smtClean="0">
              <a:solidFill>
                <a:srgbClr val="333333"/>
              </a:solidFill>
              <a:latin typeface="Roboto Lt"/>
              <a:cs typeface="Roboto Lt"/>
            </a:endParaRPr>
          </a:p>
          <a:p>
            <a:pPr marL="16933" marR="373371" algn="just">
              <a:lnSpc>
                <a:spcPct val="114999"/>
              </a:lnSpc>
              <a:spcBef>
                <a:spcPts val="7"/>
              </a:spcBef>
            </a:pPr>
            <a:endParaRPr lang="ru-RU" sz="1500" spc="-7" dirty="0">
              <a:solidFill>
                <a:srgbClr val="333333"/>
              </a:solidFill>
              <a:latin typeface="Roboto Lt"/>
              <a:cs typeface="Roboto Lt"/>
            </a:endParaRPr>
          </a:p>
          <a:p>
            <a:pPr marL="16933" marR="373371" algn="just">
              <a:lnSpc>
                <a:spcPct val="114999"/>
              </a:lnSpc>
              <a:spcBef>
                <a:spcPts val="7"/>
              </a:spcBef>
            </a:pPr>
            <a:r>
              <a:rPr lang="ru-RU" sz="1500" b="1" spc="-7" dirty="0" smtClean="0">
                <a:solidFill>
                  <a:srgbClr val="333333"/>
                </a:solidFill>
                <a:latin typeface="Roboto Lt"/>
                <a:cs typeface="Roboto Lt"/>
              </a:rPr>
              <a:t>Быстрее всех идут к цели. Каждый в чем-то самый инициативный. Нетепловые. Сложно концентрировать внимание. Желание быть первыми, лидерами.  </a:t>
            </a:r>
            <a:endParaRPr sz="1500" b="1" dirty="0">
              <a:latin typeface="Roboto Lt"/>
              <a:cs typeface="Roboto Lt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268000" y="358855"/>
            <a:ext cx="5322147" cy="1001983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spc="152" dirty="0" err="1"/>
              <a:t>Кардинальный</a:t>
            </a:r>
            <a:r>
              <a:rPr spc="120" dirty="0"/>
              <a:t> </a:t>
            </a:r>
            <a:r>
              <a:rPr spc="180" dirty="0" err="1" smtClean="0"/>
              <a:t>крест</a:t>
            </a:r>
            <a:r>
              <a:rPr lang="ru-RU" spc="180" dirty="0" smtClean="0"/>
              <a:t>. Самый быстрый в </a:t>
            </a:r>
            <a:r>
              <a:rPr lang="ru-RU" spc="180" dirty="0" err="1" smtClean="0"/>
              <a:t>рекциях</a:t>
            </a:r>
            <a:endParaRPr spc="180" dirty="0"/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467600" y="3631357"/>
            <a:ext cx="2859798" cy="2813857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292100" y="2759660"/>
            <a:ext cx="665480" cy="666796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292100" y="445659"/>
            <a:ext cx="676001" cy="615504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309196" y="1241697"/>
            <a:ext cx="641807" cy="441900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292100" y="1942854"/>
            <a:ext cx="665479" cy="506344"/>
          </a:xfrm>
          <a:prstGeom prst="rect">
            <a:avLst/>
          </a:prstGeom>
        </p:spPr>
      </p:pic>
      <p:sp>
        <p:nvSpPr>
          <p:cNvPr id="13" name="object 13"/>
          <p:cNvSpPr/>
          <p:nvPr/>
        </p:nvSpPr>
        <p:spPr>
          <a:xfrm>
            <a:off x="7543797" y="6650115"/>
            <a:ext cx="4617720" cy="6773"/>
          </a:xfrm>
          <a:custGeom>
            <a:avLst/>
            <a:gdLst/>
            <a:ahLst/>
            <a:cxnLst/>
            <a:rect l="l" t="t" r="r" b="b"/>
            <a:pathLst>
              <a:path w="3463290" h="5079">
                <a:moveTo>
                  <a:pt x="3463247" y="4760"/>
                </a:moveTo>
                <a:lnTo>
                  <a:pt x="0" y="4760"/>
                </a:lnTo>
                <a:lnTo>
                  <a:pt x="0" y="0"/>
                </a:lnTo>
                <a:lnTo>
                  <a:pt x="3463247" y="0"/>
                </a:lnTo>
                <a:lnTo>
                  <a:pt x="3463247" y="4760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14" name="object 14"/>
          <p:cNvSpPr/>
          <p:nvPr/>
        </p:nvSpPr>
        <p:spPr>
          <a:xfrm>
            <a:off x="1" y="6650115"/>
            <a:ext cx="4611793" cy="6773"/>
          </a:xfrm>
          <a:custGeom>
            <a:avLst/>
            <a:gdLst/>
            <a:ahLst/>
            <a:cxnLst/>
            <a:rect l="l" t="t" r="r" b="b"/>
            <a:pathLst>
              <a:path w="3458845" h="5079">
                <a:moveTo>
                  <a:pt x="3458483" y="0"/>
                </a:moveTo>
                <a:lnTo>
                  <a:pt x="0" y="0"/>
                </a:lnTo>
                <a:lnTo>
                  <a:pt x="0" y="4760"/>
                </a:lnTo>
                <a:lnTo>
                  <a:pt x="3458483" y="4760"/>
                </a:lnTo>
                <a:lnTo>
                  <a:pt x="3458483" y="0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15" name="object 5"/>
          <p:cNvSpPr txBox="1"/>
          <p:nvPr/>
        </p:nvSpPr>
        <p:spPr>
          <a:xfrm>
            <a:off x="9144000" y="1292162"/>
            <a:ext cx="5801668" cy="34097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marR="6773" algn="just">
              <a:lnSpc>
                <a:spcPct val="114999"/>
              </a:lnSpc>
              <a:spcBef>
                <a:spcPts val="133"/>
              </a:spcBef>
            </a:pPr>
            <a:r>
              <a:rPr lang="ru-RU" sz="2000" spc="-7" dirty="0" smtClean="0">
                <a:solidFill>
                  <a:srgbClr val="333333"/>
                </a:solidFill>
                <a:latin typeface="Roboto Lt"/>
                <a:cs typeface="Roboto Lt"/>
              </a:rPr>
              <a:t>Быстрее всех в эмоциях</a:t>
            </a:r>
            <a:endParaRPr sz="2000" dirty="0">
              <a:latin typeface="Roboto Lt"/>
              <a:cs typeface="Roboto Lt"/>
            </a:endParaRPr>
          </a:p>
        </p:txBody>
      </p:sp>
      <p:sp>
        <p:nvSpPr>
          <p:cNvPr id="16" name="object 5"/>
          <p:cNvSpPr txBox="1"/>
          <p:nvPr/>
        </p:nvSpPr>
        <p:spPr>
          <a:xfrm>
            <a:off x="9116627" y="582926"/>
            <a:ext cx="5801668" cy="34097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marR="6773" algn="just">
              <a:lnSpc>
                <a:spcPct val="114999"/>
              </a:lnSpc>
              <a:spcBef>
                <a:spcPts val="133"/>
              </a:spcBef>
            </a:pPr>
            <a:r>
              <a:rPr lang="ru-RU" sz="2000" spc="-7" dirty="0" smtClean="0">
                <a:solidFill>
                  <a:srgbClr val="333333"/>
                </a:solidFill>
                <a:latin typeface="Roboto Lt"/>
                <a:cs typeface="Roboto Lt"/>
              </a:rPr>
              <a:t>Быстрее всех прибежит</a:t>
            </a:r>
            <a:endParaRPr sz="2000" dirty="0">
              <a:latin typeface="Roboto Lt"/>
              <a:cs typeface="Roboto Lt"/>
            </a:endParaRPr>
          </a:p>
        </p:txBody>
      </p:sp>
      <p:sp>
        <p:nvSpPr>
          <p:cNvPr id="17" name="object 5"/>
          <p:cNvSpPr txBox="1"/>
          <p:nvPr/>
        </p:nvSpPr>
        <p:spPr>
          <a:xfrm>
            <a:off x="9144000" y="2059169"/>
            <a:ext cx="5801668" cy="34097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marR="6773" algn="just">
              <a:lnSpc>
                <a:spcPct val="114999"/>
              </a:lnSpc>
              <a:spcBef>
                <a:spcPts val="133"/>
              </a:spcBef>
            </a:pPr>
            <a:r>
              <a:rPr lang="ru-RU" sz="2000" spc="-7" dirty="0" smtClean="0">
                <a:solidFill>
                  <a:srgbClr val="333333"/>
                </a:solidFill>
                <a:latin typeface="Roboto Lt"/>
                <a:cs typeface="Roboto Lt"/>
              </a:rPr>
              <a:t>Быстрее всех влюбится</a:t>
            </a:r>
            <a:endParaRPr sz="2000" dirty="0">
              <a:latin typeface="Roboto Lt"/>
              <a:cs typeface="Roboto Lt"/>
            </a:endParaRPr>
          </a:p>
        </p:txBody>
      </p:sp>
      <p:sp>
        <p:nvSpPr>
          <p:cNvPr id="18" name="object 5"/>
          <p:cNvSpPr txBox="1"/>
          <p:nvPr/>
        </p:nvSpPr>
        <p:spPr>
          <a:xfrm>
            <a:off x="9166194" y="2809040"/>
            <a:ext cx="5801668" cy="707737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marR="6773" algn="just">
              <a:lnSpc>
                <a:spcPct val="114999"/>
              </a:lnSpc>
              <a:spcBef>
                <a:spcPts val="133"/>
              </a:spcBef>
            </a:pPr>
            <a:r>
              <a:rPr lang="ru-RU" sz="2000" spc="-7" dirty="0" smtClean="0">
                <a:solidFill>
                  <a:srgbClr val="333333"/>
                </a:solidFill>
                <a:latin typeface="Roboto Lt"/>
                <a:cs typeface="Roboto Lt"/>
              </a:rPr>
              <a:t>Быстрее всех построит</a:t>
            </a:r>
          </a:p>
          <a:p>
            <a:pPr marL="16933" marR="6773" algn="just">
              <a:lnSpc>
                <a:spcPct val="114999"/>
              </a:lnSpc>
              <a:spcBef>
                <a:spcPts val="133"/>
              </a:spcBef>
            </a:pPr>
            <a:r>
              <a:rPr lang="ru-RU" sz="2000" spc="-7" dirty="0" smtClean="0">
                <a:solidFill>
                  <a:srgbClr val="333333"/>
                </a:solidFill>
                <a:latin typeface="Roboto Lt"/>
                <a:cs typeface="Roboto Lt"/>
              </a:rPr>
              <a:t>карьеру</a:t>
            </a:r>
            <a:endParaRPr sz="2000" dirty="0">
              <a:latin typeface="Roboto Lt"/>
              <a:cs typeface="Roboto Lt"/>
            </a:endParaRPr>
          </a:p>
        </p:txBody>
      </p:sp>
    </p:spTree>
    <p:extLst>
      <p:ext uri="{BB962C8B-B14F-4D97-AF65-F5344CB8AC3E}">
        <p14:creationId xmlns:p14="http://schemas.microsoft.com/office/powerpoint/2010/main" val="10840192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2353056" cy="2337816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670048" y="249936"/>
            <a:ext cx="4130040" cy="795528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883535" y="331165"/>
            <a:ext cx="3679825" cy="4540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800" spc="5" dirty="0"/>
              <a:t>КА</a:t>
            </a:r>
            <a:r>
              <a:rPr sz="2800" spc="-170" dirty="0"/>
              <a:t>Р</a:t>
            </a:r>
            <a:r>
              <a:rPr sz="2800" spc="5" dirty="0"/>
              <a:t>ДИНАЛ</a:t>
            </a:r>
            <a:r>
              <a:rPr sz="2800" spc="15" dirty="0"/>
              <a:t>Ь</a:t>
            </a:r>
            <a:r>
              <a:rPr sz="2800" spc="5" dirty="0"/>
              <a:t>НЫЙ</a:t>
            </a:r>
            <a:r>
              <a:rPr sz="2800" spc="-100" dirty="0"/>
              <a:t> </a:t>
            </a:r>
            <a:r>
              <a:rPr sz="2800" spc="5" dirty="0"/>
              <a:t>КР</a:t>
            </a:r>
            <a:r>
              <a:rPr sz="2800" spc="-80" dirty="0"/>
              <a:t>Е</a:t>
            </a:r>
            <a:r>
              <a:rPr sz="2800" dirty="0"/>
              <a:t>СТ</a:t>
            </a:r>
            <a:endParaRPr sz="2800"/>
          </a:p>
        </p:txBody>
      </p:sp>
      <p:sp>
        <p:nvSpPr>
          <p:cNvPr id="6" name="object 6"/>
          <p:cNvSpPr txBox="1"/>
          <p:nvPr/>
        </p:nvSpPr>
        <p:spPr>
          <a:xfrm>
            <a:off x="271983" y="870331"/>
            <a:ext cx="11559540" cy="530273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288540" marR="8255" algn="just">
              <a:lnSpc>
                <a:spcPct val="100000"/>
              </a:lnSpc>
              <a:spcBef>
                <a:spcPts val="90"/>
              </a:spcBef>
            </a:pPr>
            <a:r>
              <a:rPr sz="1300" b="1" spc="-10" dirty="0">
                <a:latin typeface="Calibri"/>
                <a:cs typeface="Calibri"/>
              </a:rPr>
              <a:t>Преобладание </a:t>
            </a:r>
            <a:r>
              <a:rPr sz="1300" b="1" spc="-5" dirty="0">
                <a:latin typeface="Calibri"/>
                <a:cs typeface="Calibri"/>
              </a:rPr>
              <a:t>в </a:t>
            </a:r>
            <a:r>
              <a:rPr sz="1300" b="1" spc="-10" dirty="0">
                <a:latin typeface="Calibri"/>
                <a:cs typeface="Calibri"/>
              </a:rPr>
              <a:t>карте </a:t>
            </a:r>
            <a:r>
              <a:rPr sz="1300" b="1" spc="-5" dirty="0">
                <a:latin typeface="Calibri"/>
                <a:cs typeface="Calibri"/>
              </a:rPr>
              <a:t>планет </a:t>
            </a:r>
            <a:r>
              <a:rPr sz="1300" b="1" spc="-10" dirty="0">
                <a:latin typeface="Calibri"/>
                <a:cs typeface="Calibri"/>
              </a:rPr>
              <a:t>кардинального креста </a:t>
            </a:r>
            <a:r>
              <a:rPr sz="1300" b="1" spc="-25" dirty="0">
                <a:latin typeface="Calibri"/>
                <a:cs typeface="Calibri"/>
              </a:rPr>
              <a:t>будет </a:t>
            </a:r>
            <a:r>
              <a:rPr sz="1300" b="1" spc="-10" dirty="0">
                <a:latin typeface="Calibri"/>
                <a:cs typeface="Calibri"/>
              </a:rPr>
              <a:t>говорить </a:t>
            </a:r>
            <a:r>
              <a:rPr sz="1300" b="1" spc="-5" dirty="0">
                <a:latin typeface="Calibri"/>
                <a:cs typeface="Calibri"/>
              </a:rPr>
              <a:t>о </a:t>
            </a:r>
            <a:r>
              <a:rPr sz="1300" b="1" spc="-10" dirty="0">
                <a:latin typeface="Calibri"/>
                <a:cs typeface="Calibri"/>
              </a:rPr>
              <a:t>решительности, </a:t>
            </a:r>
            <a:r>
              <a:rPr sz="1300" b="1" spc="-5" dirty="0">
                <a:latin typeface="Calibri"/>
                <a:cs typeface="Calibri"/>
              </a:rPr>
              <a:t>порывистости, </a:t>
            </a:r>
            <a:r>
              <a:rPr sz="1300" b="1" spc="-10" dirty="0">
                <a:latin typeface="Calibri"/>
                <a:cs typeface="Calibri"/>
              </a:rPr>
              <a:t>инициативности, </a:t>
            </a:r>
            <a:r>
              <a:rPr sz="1300" b="1" spc="-5" dirty="0">
                <a:latin typeface="Calibri"/>
                <a:cs typeface="Calibri"/>
              </a:rPr>
              <a:t> </a:t>
            </a:r>
            <a:r>
              <a:rPr sz="1300" b="1" spc="-10" dirty="0">
                <a:latin typeface="Calibri"/>
                <a:cs typeface="Calibri"/>
              </a:rPr>
              <a:t>целеустремленности,</a:t>
            </a:r>
            <a:r>
              <a:rPr sz="1300" b="1" spc="45" dirty="0">
                <a:latin typeface="Calibri"/>
                <a:cs typeface="Calibri"/>
              </a:rPr>
              <a:t> </a:t>
            </a:r>
            <a:r>
              <a:rPr sz="1300" b="1" spc="-15" dirty="0">
                <a:latin typeface="Calibri"/>
                <a:cs typeface="Calibri"/>
              </a:rPr>
              <a:t>импульсивности.</a:t>
            </a:r>
            <a:endParaRPr sz="1300" dirty="0">
              <a:latin typeface="Calibri"/>
              <a:cs typeface="Calibri"/>
            </a:endParaRPr>
          </a:p>
          <a:p>
            <a:pPr marL="2288540" marR="5715" algn="just">
              <a:lnSpc>
                <a:spcPct val="100000"/>
              </a:lnSpc>
            </a:pPr>
            <a:r>
              <a:rPr sz="1300" spc="-10" dirty="0">
                <a:latin typeface="Calibri"/>
                <a:cs typeface="Calibri"/>
              </a:rPr>
              <a:t>Кардинальные </a:t>
            </a:r>
            <a:r>
              <a:rPr sz="1300" dirty="0">
                <a:latin typeface="Calibri"/>
                <a:cs typeface="Calibri"/>
              </a:rPr>
              <a:t>знаки </a:t>
            </a:r>
            <a:r>
              <a:rPr sz="1300" spc="-15" dirty="0">
                <a:latin typeface="Calibri"/>
                <a:cs typeface="Calibri"/>
              </a:rPr>
              <a:t>Зодиака </a:t>
            </a:r>
            <a:r>
              <a:rPr sz="1300" spc="-10" dirty="0">
                <a:latin typeface="Calibri"/>
                <a:cs typeface="Calibri"/>
              </a:rPr>
              <a:t>— </a:t>
            </a:r>
            <a:r>
              <a:rPr sz="1300" spc="-5" dirty="0">
                <a:latin typeface="Calibri"/>
                <a:cs typeface="Calibri"/>
              </a:rPr>
              <a:t>новаторы</a:t>
            </a:r>
            <a:r>
              <a:rPr sz="1300" spc="305" dirty="0">
                <a:latin typeface="Calibri"/>
                <a:cs typeface="Calibri"/>
              </a:rPr>
              <a:t> </a:t>
            </a:r>
            <a:r>
              <a:rPr sz="1300" spc="-5" dirty="0">
                <a:latin typeface="Calibri"/>
                <a:cs typeface="Calibri"/>
              </a:rPr>
              <a:t>и </a:t>
            </a:r>
            <a:r>
              <a:rPr sz="1300" spc="-10" dirty="0">
                <a:latin typeface="Calibri"/>
                <a:cs typeface="Calibri"/>
              </a:rPr>
              <a:t>генераторы</a:t>
            </a:r>
            <a:r>
              <a:rPr sz="1300" spc="295" dirty="0">
                <a:latin typeface="Calibri"/>
                <a:cs typeface="Calibri"/>
              </a:rPr>
              <a:t> </a:t>
            </a:r>
            <a:r>
              <a:rPr sz="1300" spc="-5" dirty="0">
                <a:latin typeface="Calibri"/>
                <a:cs typeface="Calibri"/>
              </a:rPr>
              <a:t>идей. У них четкие</a:t>
            </a:r>
            <a:r>
              <a:rPr sz="1300" spc="305" dirty="0">
                <a:latin typeface="Calibri"/>
                <a:cs typeface="Calibri"/>
              </a:rPr>
              <a:t> </a:t>
            </a:r>
            <a:r>
              <a:rPr sz="1300" spc="-15" dirty="0">
                <a:latin typeface="Calibri"/>
                <a:cs typeface="Calibri"/>
              </a:rPr>
              <a:t>цели, </a:t>
            </a:r>
            <a:r>
              <a:rPr sz="1300" spc="-5" dirty="0">
                <a:latin typeface="Calibri"/>
                <a:cs typeface="Calibri"/>
              </a:rPr>
              <a:t>они быстро </a:t>
            </a:r>
            <a:r>
              <a:rPr sz="1300" spc="-10" dirty="0">
                <a:latin typeface="Calibri"/>
                <a:cs typeface="Calibri"/>
              </a:rPr>
              <a:t>переходят </a:t>
            </a:r>
            <a:r>
              <a:rPr sz="1300" spc="-5" dirty="0">
                <a:latin typeface="Calibri"/>
                <a:cs typeface="Calibri"/>
              </a:rPr>
              <a:t>от </a:t>
            </a:r>
            <a:r>
              <a:rPr sz="1300" dirty="0">
                <a:latin typeface="Calibri"/>
                <a:cs typeface="Calibri"/>
              </a:rPr>
              <a:t>слов </a:t>
            </a:r>
            <a:r>
              <a:rPr sz="1300" spc="-5" dirty="0">
                <a:latin typeface="Calibri"/>
                <a:cs typeface="Calibri"/>
              </a:rPr>
              <a:t>к </a:t>
            </a:r>
            <a:r>
              <a:rPr sz="1300" spc="-25" dirty="0">
                <a:latin typeface="Calibri"/>
                <a:cs typeface="Calibri"/>
              </a:rPr>
              <a:t>делу, </a:t>
            </a:r>
            <a:r>
              <a:rPr sz="1300" spc="-20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не </a:t>
            </a:r>
            <a:r>
              <a:rPr sz="1300" spc="-5" dirty="0">
                <a:latin typeface="Calibri"/>
                <a:cs typeface="Calibri"/>
              </a:rPr>
              <a:t>переносят </a:t>
            </a:r>
            <a:r>
              <a:rPr sz="1300" spc="-10" dirty="0">
                <a:latin typeface="Calibri"/>
                <a:cs typeface="Calibri"/>
              </a:rPr>
              <a:t>застой </a:t>
            </a:r>
            <a:r>
              <a:rPr sz="1300" spc="-5" dirty="0">
                <a:latin typeface="Calibri"/>
                <a:cs typeface="Calibri"/>
              </a:rPr>
              <a:t>в</a:t>
            </a:r>
            <a:r>
              <a:rPr sz="1300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делах, </a:t>
            </a:r>
            <a:r>
              <a:rPr sz="1300" spc="-5" dirty="0">
                <a:latin typeface="Calibri"/>
                <a:cs typeface="Calibri"/>
              </a:rPr>
              <a:t>рутинную</a:t>
            </a:r>
            <a:r>
              <a:rPr sz="1300" dirty="0">
                <a:latin typeface="Calibri"/>
                <a:cs typeface="Calibri"/>
              </a:rPr>
              <a:t> </a:t>
            </a:r>
            <a:r>
              <a:rPr sz="1300" spc="-5" dirty="0">
                <a:latin typeface="Calibri"/>
                <a:cs typeface="Calibri"/>
              </a:rPr>
              <a:t>или </a:t>
            </a:r>
            <a:r>
              <a:rPr sz="1300" spc="-10" dirty="0">
                <a:latin typeface="Calibri"/>
                <a:cs typeface="Calibri"/>
              </a:rPr>
              <a:t>кропотливую</a:t>
            </a:r>
            <a:r>
              <a:rPr sz="1300" spc="-5" dirty="0">
                <a:latin typeface="Calibri"/>
                <a:cs typeface="Calibri"/>
              </a:rPr>
              <a:t> </a:t>
            </a:r>
            <a:r>
              <a:rPr sz="1300" spc="-15" dirty="0">
                <a:latin typeface="Calibri"/>
                <a:cs typeface="Calibri"/>
              </a:rPr>
              <a:t>работу.</a:t>
            </a:r>
            <a:r>
              <a:rPr sz="1300" spc="-10" dirty="0">
                <a:latin typeface="Calibri"/>
                <a:cs typeface="Calibri"/>
              </a:rPr>
              <a:t> </a:t>
            </a:r>
            <a:r>
              <a:rPr sz="1300" spc="-5" dirty="0">
                <a:latin typeface="Calibri"/>
                <a:cs typeface="Calibri"/>
              </a:rPr>
              <a:t>Они быстро</a:t>
            </a:r>
            <a:r>
              <a:rPr sz="1300" spc="305" dirty="0">
                <a:latin typeface="Calibri"/>
                <a:cs typeface="Calibri"/>
              </a:rPr>
              <a:t> </a:t>
            </a:r>
            <a:r>
              <a:rPr sz="1300" spc="-5" dirty="0">
                <a:latin typeface="Calibri"/>
                <a:cs typeface="Calibri"/>
              </a:rPr>
              <a:t>и</a:t>
            </a:r>
            <a:r>
              <a:rPr sz="1300" spc="305" dirty="0">
                <a:latin typeface="Calibri"/>
                <a:cs typeface="Calibri"/>
              </a:rPr>
              <a:t> </a:t>
            </a:r>
            <a:r>
              <a:rPr sz="1300" spc="-15" dirty="0">
                <a:latin typeface="Calibri"/>
                <a:cs typeface="Calibri"/>
              </a:rPr>
              <a:t>четко</a:t>
            </a:r>
            <a:r>
              <a:rPr sz="1300" spc="285" dirty="0">
                <a:latin typeface="Calibri"/>
                <a:cs typeface="Calibri"/>
              </a:rPr>
              <a:t> </a:t>
            </a:r>
            <a:r>
              <a:rPr sz="1300" spc="-5" dirty="0">
                <a:latin typeface="Calibri"/>
                <a:cs typeface="Calibri"/>
              </a:rPr>
              <a:t>реагируют </a:t>
            </a:r>
            <a:r>
              <a:rPr sz="1300" spc="5" dirty="0">
                <a:latin typeface="Calibri"/>
                <a:cs typeface="Calibri"/>
              </a:rPr>
              <a:t>на </a:t>
            </a:r>
            <a:r>
              <a:rPr sz="1300" spc="-5" dirty="0">
                <a:latin typeface="Calibri"/>
                <a:cs typeface="Calibri"/>
              </a:rPr>
              <a:t>любой </a:t>
            </a:r>
            <a:r>
              <a:rPr sz="1300" dirty="0">
                <a:latin typeface="Calibri"/>
                <a:cs typeface="Calibri"/>
              </a:rPr>
              <a:t>вызов, легки </a:t>
            </a:r>
            <a:r>
              <a:rPr sz="1300" spc="-30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на</a:t>
            </a:r>
            <a:r>
              <a:rPr sz="1300" dirty="0">
                <a:latin typeface="Calibri"/>
                <a:cs typeface="Calibri"/>
              </a:rPr>
              <a:t> </a:t>
            </a:r>
            <a:r>
              <a:rPr sz="1300" spc="-20" dirty="0">
                <a:latin typeface="Calibri"/>
                <a:cs typeface="Calibri"/>
              </a:rPr>
              <a:t>подъем,</a:t>
            </a:r>
            <a:r>
              <a:rPr sz="1300" spc="5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первыми</a:t>
            </a:r>
            <a:r>
              <a:rPr sz="1300" spc="60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включаются</a:t>
            </a:r>
            <a:r>
              <a:rPr sz="1300" spc="10" dirty="0">
                <a:latin typeface="Calibri"/>
                <a:cs typeface="Calibri"/>
              </a:rPr>
              <a:t> </a:t>
            </a:r>
            <a:r>
              <a:rPr sz="1300" spc="-5" dirty="0">
                <a:latin typeface="Calibri"/>
                <a:cs typeface="Calibri"/>
              </a:rPr>
              <a:t>в</a:t>
            </a:r>
            <a:r>
              <a:rPr sz="1300" dirty="0">
                <a:latin typeface="Calibri"/>
                <a:cs typeface="Calibri"/>
              </a:rPr>
              <a:t> </a:t>
            </a:r>
            <a:r>
              <a:rPr sz="1300" spc="-15" dirty="0">
                <a:latin typeface="Calibri"/>
                <a:cs typeface="Calibri"/>
              </a:rPr>
              <a:t>действие</a:t>
            </a:r>
            <a:r>
              <a:rPr sz="1300" spc="100" dirty="0">
                <a:latin typeface="Calibri"/>
                <a:cs typeface="Calibri"/>
              </a:rPr>
              <a:t> </a:t>
            </a:r>
            <a:r>
              <a:rPr sz="1300" spc="-5" dirty="0">
                <a:latin typeface="Calibri"/>
                <a:cs typeface="Calibri"/>
              </a:rPr>
              <a:t>и</a:t>
            </a:r>
            <a:r>
              <a:rPr sz="1300" spc="-10" dirty="0">
                <a:latin typeface="Calibri"/>
                <a:cs typeface="Calibri"/>
              </a:rPr>
              <a:t> не</a:t>
            </a:r>
            <a:r>
              <a:rPr sz="1300" spc="20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боятся</a:t>
            </a:r>
            <a:r>
              <a:rPr sz="1300" spc="-1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перемен.</a:t>
            </a:r>
            <a:endParaRPr sz="1300" dirty="0">
              <a:latin typeface="Calibri"/>
              <a:cs typeface="Calibri"/>
            </a:endParaRPr>
          </a:p>
          <a:p>
            <a:pPr marL="2288540" algn="just">
              <a:lnSpc>
                <a:spcPct val="100000"/>
              </a:lnSpc>
            </a:pPr>
            <a:r>
              <a:rPr sz="1300" b="1" spc="-10" dirty="0">
                <a:latin typeface="Calibri"/>
                <a:cs typeface="Calibri"/>
              </a:rPr>
              <a:t>Кардинальный</a:t>
            </a:r>
            <a:r>
              <a:rPr sz="1300" b="1" spc="515" dirty="0">
                <a:latin typeface="Calibri"/>
                <a:cs typeface="Calibri"/>
              </a:rPr>
              <a:t> </a:t>
            </a:r>
            <a:r>
              <a:rPr sz="1300" b="1" spc="-5" dirty="0">
                <a:latin typeface="Calibri"/>
                <a:cs typeface="Calibri"/>
              </a:rPr>
              <a:t>Овен,</a:t>
            </a:r>
            <a:r>
              <a:rPr sz="1300" b="1" spc="53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разумеется,</a:t>
            </a:r>
            <a:r>
              <a:rPr sz="1300" spc="509" dirty="0">
                <a:latin typeface="Calibri"/>
                <a:cs typeface="Calibri"/>
              </a:rPr>
              <a:t> </a:t>
            </a:r>
            <a:r>
              <a:rPr sz="1300" spc="-15" dirty="0">
                <a:latin typeface="Calibri"/>
                <a:cs typeface="Calibri"/>
              </a:rPr>
              <a:t>отлично</a:t>
            </a:r>
            <a:r>
              <a:rPr sz="1300" spc="525" dirty="0">
                <a:latin typeface="Calibri"/>
                <a:cs typeface="Calibri"/>
              </a:rPr>
              <a:t> </a:t>
            </a:r>
            <a:r>
              <a:rPr sz="1300" spc="-5" dirty="0">
                <a:latin typeface="Calibri"/>
                <a:cs typeface="Calibri"/>
              </a:rPr>
              <a:t>вписывается</a:t>
            </a:r>
            <a:r>
              <a:rPr sz="1300" spc="535" dirty="0">
                <a:latin typeface="Calibri"/>
                <a:cs typeface="Calibri"/>
              </a:rPr>
              <a:t> </a:t>
            </a:r>
            <a:r>
              <a:rPr sz="1300" spc="-5" dirty="0">
                <a:latin typeface="Calibri"/>
                <a:cs typeface="Calibri"/>
              </a:rPr>
              <a:t>в</a:t>
            </a:r>
            <a:r>
              <a:rPr sz="1300" spc="51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эти</a:t>
            </a:r>
            <a:r>
              <a:rPr sz="1300" spc="525" dirty="0">
                <a:latin typeface="Calibri"/>
                <a:cs typeface="Calibri"/>
              </a:rPr>
              <a:t> </a:t>
            </a:r>
            <a:r>
              <a:rPr sz="1300" spc="-5" dirty="0">
                <a:latin typeface="Calibri"/>
                <a:cs typeface="Calibri"/>
              </a:rPr>
              <a:t>определения.</a:t>
            </a:r>
            <a:r>
              <a:rPr sz="1300" spc="520" dirty="0">
                <a:latin typeface="Calibri"/>
                <a:cs typeface="Calibri"/>
              </a:rPr>
              <a:t> </a:t>
            </a:r>
            <a:r>
              <a:rPr sz="1300" spc="-25" dirty="0">
                <a:latin typeface="Calibri"/>
                <a:cs typeface="Calibri"/>
              </a:rPr>
              <a:t>Такие</a:t>
            </a:r>
            <a:r>
              <a:rPr sz="1300" spc="515" dirty="0">
                <a:latin typeface="Calibri"/>
                <a:cs typeface="Calibri"/>
              </a:rPr>
              <a:t> </a:t>
            </a:r>
            <a:r>
              <a:rPr sz="1300" spc="-5" dirty="0">
                <a:latin typeface="Calibri"/>
                <a:cs typeface="Calibri"/>
              </a:rPr>
              <a:t>характеристики,</a:t>
            </a:r>
            <a:r>
              <a:rPr sz="1300" spc="509" dirty="0">
                <a:latin typeface="Calibri"/>
                <a:cs typeface="Calibri"/>
              </a:rPr>
              <a:t> </a:t>
            </a:r>
            <a:r>
              <a:rPr sz="1300" spc="-5" dirty="0">
                <a:latin typeface="Calibri"/>
                <a:cs typeface="Calibri"/>
              </a:rPr>
              <a:t>как</a:t>
            </a:r>
            <a:r>
              <a:rPr sz="1300" spc="540" dirty="0">
                <a:latin typeface="Calibri"/>
                <a:cs typeface="Calibri"/>
              </a:rPr>
              <a:t> </a:t>
            </a:r>
            <a:r>
              <a:rPr sz="1300" spc="-5" dirty="0">
                <a:latin typeface="Calibri"/>
                <a:cs typeface="Calibri"/>
              </a:rPr>
              <a:t>действие,</a:t>
            </a:r>
            <a:endParaRPr sz="1300" dirty="0">
              <a:latin typeface="Calibri"/>
              <a:cs typeface="Calibri"/>
            </a:endParaRPr>
          </a:p>
          <a:p>
            <a:pPr marL="2288540" algn="just">
              <a:lnSpc>
                <a:spcPct val="100000"/>
              </a:lnSpc>
            </a:pPr>
            <a:r>
              <a:rPr sz="1300" spc="-15" dirty="0">
                <a:latin typeface="Calibri"/>
                <a:cs typeface="Calibri"/>
              </a:rPr>
              <a:t>импульс,</a:t>
            </a:r>
            <a:r>
              <a:rPr sz="1300" spc="60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инициатива,</a:t>
            </a:r>
            <a:r>
              <a:rPr sz="1300" spc="10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вызов</a:t>
            </a:r>
            <a:r>
              <a:rPr sz="1300" spc="-15" dirty="0">
                <a:latin typeface="Calibri"/>
                <a:cs typeface="Calibri"/>
              </a:rPr>
              <a:t> </a:t>
            </a:r>
            <a:r>
              <a:rPr sz="1300" spc="-5" dirty="0">
                <a:latin typeface="Calibri"/>
                <a:cs typeface="Calibri"/>
              </a:rPr>
              <a:t>и</a:t>
            </a:r>
            <a:r>
              <a:rPr sz="1300" spc="5" dirty="0">
                <a:latin typeface="Calibri"/>
                <a:cs typeface="Calibri"/>
              </a:rPr>
              <a:t> </a:t>
            </a:r>
            <a:r>
              <a:rPr sz="1300" spc="-20" dirty="0">
                <a:latin typeface="Calibri"/>
                <a:cs typeface="Calibri"/>
              </a:rPr>
              <a:t>цель,</a:t>
            </a:r>
            <a:r>
              <a:rPr sz="1300" spc="60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—</a:t>
            </a:r>
            <a:r>
              <a:rPr sz="1300" spc="-1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имеют</a:t>
            </a:r>
            <a:r>
              <a:rPr sz="1300" spc="3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прямое</a:t>
            </a:r>
            <a:r>
              <a:rPr sz="1300" spc="30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отношение</a:t>
            </a:r>
            <a:r>
              <a:rPr sz="1300" spc="50" dirty="0">
                <a:latin typeface="Calibri"/>
                <a:cs typeface="Calibri"/>
              </a:rPr>
              <a:t> </a:t>
            </a:r>
            <a:r>
              <a:rPr sz="1300" spc="-5" dirty="0">
                <a:latin typeface="Calibri"/>
                <a:cs typeface="Calibri"/>
              </a:rPr>
              <a:t>к</a:t>
            </a:r>
            <a:r>
              <a:rPr sz="1300" dirty="0">
                <a:latin typeface="Calibri"/>
                <a:cs typeface="Calibri"/>
              </a:rPr>
              <a:t> </a:t>
            </a:r>
            <a:r>
              <a:rPr sz="1300" spc="-25" dirty="0">
                <a:latin typeface="Calibri"/>
                <a:cs typeface="Calibri"/>
              </a:rPr>
              <a:t>природе</a:t>
            </a:r>
            <a:r>
              <a:rPr sz="1300" spc="95" dirty="0">
                <a:latin typeface="Calibri"/>
                <a:cs typeface="Calibri"/>
              </a:rPr>
              <a:t> </a:t>
            </a:r>
            <a:r>
              <a:rPr sz="1300" spc="-15" dirty="0">
                <a:latin typeface="Calibri"/>
                <a:cs typeface="Calibri"/>
              </a:rPr>
              <a:t>этого</a:t>
            </a:r>
            <a:r>
              <a:rPr sz="1300" spc="10" dirty="0">
                <a:latin typeface="Calibri"/>
                <a:cs typeface="Calibri"/>
              </a:rPr>
              <a:t> </a:t>
            </a:r>
            <a:r>
              <a:rPr sz="1300" spc="-5" dirty="0">
                <a:latin typeface="Calibri"/>
                <a:cs typeface="Calibri"/>
              </a:rPr>
              <a:t>знака.</a:t>
            </a:r>
            <a:endParaRPr sz="13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05"/>
              </a:spcBef>
            </a:pPr>
            <a:r>
              <a:rPr sz="1300" spc="-5" dirty="0">
                <a:latin typeface="Calibri"/>
                <a:cs typeface="Calibri"/>
              </a:rPr>
              <a:t>Предлагаю</a:t>
            </a:r>
            <a:r>
              <a:rPr sz="1300" spc="535" dirty="0">
                <a:latin typeface="Calibri"/>
                <a:cs typeface="Calibri"/>
              </a:rPr>
              <a:t> </a:t>
            </a:r>
            <a:r>
              <a:rPr sz="1300" spc="-5" dirty="0">
                <a:latin typeface="Calibri"/>
                <a:cs typeface="Calibri"/>
              </a:rPr>
              <a:t>поступить</a:t>
            </a:r>
            <a:r>
              <a:rPr sz="1300" spc="55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так:</a:t>
            </a:r>
            <a:r>
              <a:rPr sz="1300" spc="570" dirty="0">
                <a:latin typeface="Calibri"/>
                <a:cs typeface="Calibri"/>
              </a:rPr>
              <a:t> </a:t>
            </a:r>
            <a:r>
              <a:rPr sz="1300" spc="-5" dirty="0">
                <a:latin typeface="Calibri"/>
                <a:cs typeface="Calibri"/>
              </a:rPr>
              <a:t>берем</a:t>
            </a:r>
            <a:r>
              <a:rPr sz="1300" spc="550" dirty="0">
                <a:latin typeface="Calibri"/>
                <a:cs typeface="Calibri"/>
              </a:rPr>
              <a:t> </a:t>
            </a:r>
            <a:r>
              <a:rPr sz="1300" spc="-5" dirty="0">
                <a:latin typeface="Calibri"/>
                <a:cs typeface="Calibri"/>
              </a:rPr>
              <a:t>ключевое</a:t>
            </a:r>
            <a:r>
              <a:rPr sz="1300" spc="53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слово</a:t>
            </a:r>
            <a:r>
              <a:rPr sz="1300" spc="55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кардинального</a:t>
            </a:r>
            <a:r>
              <a:rPr sz="1300" spc="545" dirty="0">
                <a:latin typeface="Calibri"/>
                <a:cs typeface="Calibri"/>
              </a:rPr>
              <a:t> </a:t>
            </a:r>
            <a:r>
              <a:rPr sz="1300" spc="-5" dirty="0">
                <a:latin typeface="Calibri"/>
                <a:cs typeface="Calibri"/>
              </a:rPr>
              <a:t>креста</a:t>
            </a:r>
            <a:r>
              <a:rPr sz="1300" spc="535" dirty="0">
                <a:latin typeface="Calibri"/>
                <a:cs typeface="Calibri"/>
              </a:rPr>
              <a:t> </a:t>
            </a:r>
            <a:r>
              <a:rPr sz="1300" spc="-5" dirty="0">
                <a:latin typeface="Calibri"/>
                <a:cs typeface="Calibri"/>
              </a:rPr>
              <a:t>«ДЕЙСТВИЕ»</a:t>
            </a:r>
            <a:r>
              <a:rPr sz="1300" spc="570" dirty="0">
                <a:latin typeface="Calibri"/>
                <a:cs typeface="Calibri"/>
              </a:rPr>
              <a:t> </a:t>
            </a:r>
            <a:r>
              <a:rPr sz="1300" spc="-5" dirty="0">
                <a:latin typeface="Calibri"/>
                <a:cs typeface="Calibri"/>
              </a:rPr>
              <a:t>и</a:t>
            </a:r>
            <a:r>
              <a:rPr sz="1300" spc="545" dirty="0">
                <a:latin typeface="Calibri"/>
                <a:cs typeface="Calibri"/>
              </a:rPr>
              <a:t> </a:t>
            </a:r>
            <a:r>
              <a:rPr sz="1300" spc="-5" dirty="0">
                <a:latin typeface="Calibri"/>
                <a:cs typeface="Calibri"/>
              </a:rPr>
              <a:t>прибавляем</a:t>
            </a:r>
            <a:r>
              <a:rPr sz="1300" spc="555" dirty="0">
                <a:latin typeface="Calibri"/>
                <a:cs typeface="Calibri"/>
              </a:rPr>
              <a:t> </a:t>
            </a:r>
            <a:r>
              <a:rPr sz="1300" spc="-5" dirty="0">
                <a:latin typeface="Calibri"/>
                <a:cs typeface="Calibri"/>
              </a:rPr>
              <a:t>к</a:t>
            </a:r>
            <a:r>
              <a:rPr sz="1300" spc="53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нему</a:t>
            </a:r>
            <a:r>
              <a:rPr sz="1300" spc="53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«гармонию»,</a:t>
            </a:r>
            <a:r>
              <a:rPr sz="1300" spc="525" dirty="0">
                <a:latin typeface="Calibri"/>
                <a:cs typeface="Calibri"/>
              </a:rPr>
              <a:t> </a:t>
            </a:r>
            <a:r>
              <a:rPr sz="1300" spc="-5" dirty="0">
                <a:latin typeface="Calibri"/>
                <a:cs typeface="Calibri"/>
              </a:rPr>
              <a:t>«дипломатию»</a:t>
            </a:r>
            <a:r>
              <a:rPr sz="1300" spc="570" dirty="0">
                <a:latin typeface="Calibri"/>
                <a:cs typeface="Calibri"/>
              </a:rPr>
              <a:t> </a:t>
            </a:r>
            <a:r>
              <a:rPr sz="1300" spc="-5" dirty="0">
                <a:latin typeface="Calibri"/>
                <a:cs typeface="Calibri"/>
              </a:rPr>
              <a:t>и</a:t>
            </a:r>
            <a:endParaRPr sz="13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300" spc="-10" dirty="0">
                <a:latin typeface="Calibri"/>
                <a:cs typeface="Calibri"/>
              </a:rPr>
              <a:t>«интеллект».</a:t>
            </a:r>
            <a:endParaRPr sz="1300" dirty="0">
              <a:latin typeface="Calibri"/>
              <a:cs typeface="Calibri"/>
            </a:endParaRPr>
          </a:p>
          <a:p>
            <a:pPr marL="12700" marR="5080" algn="just">
              <a:lnSpc>
                <a:spcPct val="100000"/>
              </a:lnSpc>
            </a:pPr>
            <a:r>
              <a:rPr sz="1300" spc="-10" dirty="0">
                <a:latin typeface="Calibri"/>
                <a:cs typeface="Calibri"/>
              </a:rPr>
              <a:t>Не </a:t>
            </a:r>
            <a:r>
              <a:rPr sz="1300" spc="-5" dirty="0">
                <a:latin typeface="Calibri"/>
                <a:cs typeface="Calibri"/>
              </a:rPr>
              <a:t>сложно догадаться, </a:t>
            </a:r>
            <a:r>
              <a:rPr sz="1300" spc="-20" dirty="0">
                <a:latin typeface="Calibri"/>
                <a:cs typeface="Calibri"/>
              </a:rPr>
              <a:t>что это </a:t>
            </a:r>
            <a:r>
              <a:rPr sz="1300" b="1" spc="-5" dirty="0">
                <a:latin typeface="Calibri"/>
                <a:cs typeface="Calibri"/>
              </a:rPr>
              <a:t>Весы</a:t>
            </a:r>
            <a:r>
              <a:rPr sz="1300" spc="-5" dirty="0">
                <a:latin typeface="Calibri"/>
                <a:cs typeface="Calibri"/>
              </a:rPr>
              <a:t>. </a:t>
            </a:r>
            <a:r>
              <a:rPr sz="1300" spc="-15" dirty="0">
                <a:latin typeface="Calibri"/>
                <a:cs typeface="Calibri"/>
              </a:rPr>
              <a:t>Гармоничные </a:t>
            </a:r>
            <a:r>
              <a:rPr sz="1300" spc="-5" dirty="0">
                <a:latin typeface="Calibri"/>
                <a:cs typeface="Calibri"/>
              </a:rPr>
              <a:t>и стремящиеся к совершенству Весы все </a:t>
            </a:r>
            <a:r>
              <a:rPr sz="1300" spc="-20" dirty="0">
                <a:latin typeface="Calibri"/>
                <a:cs typeface="Calibri"/>
              </a:rPr>
              <a:t>же </a:t>
            </a:r>
            <a:r>
              <a:rPr sz="1300" spc="-10" dirty="0">
                <a:latin typeface="Calibri"/>
                <a:cs typeface="Calibri"/>
              </a:rPr>
              <a:t>кардинальные. </a:t>
            </a:r>
            <a:r>
              <a:rPr sz="1300" spc="-5" dirty="0">
                <a:latin typeface="Calibri"/>
                <a:cs typeface="Calibri"/>
              </a:rPr>
              <a:t>В переговорах, к </a:t>
            </a:r>
            <a:r>
              <a:rPr sz="1300" spc="-10" dirty="0">
                <a:latin typeface="Calibri"/>
                <a:cs typeface="Calibri"/>
              </a:rPr>
              <a:t>примеру, благодаря </a:t>
            </a:r>
            <a:r>
              <a:rPr sz="1300" spc="-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своей </a:t>
            </a:r>
            <a:r>
              <a:rPr sz="1300" spc="-5" dirty="0">
                <a:latin typeface="Calibri"/>
                <a:cs typeface="Calibri"/>
              </a:rPr>
              <a:t>уникальной дипломатии </a:t>
            </a:r>
            <a:r>
              <a:rPr sz="1300" spc="5" dirty="0">
                <a:latin typeface="Calibri"/>
                <a:cs typeface="Calibri"/>
              </a:rPr>
              <a:t>они </a:t>
            </a:r>
            <a:r>
              <a:rPr sz="1300" spc="-5" dirty="0">
                <a:latin typeface="Calibri"/>
                <a:cs typeface="Calibri"/>
              </a:rPr>
              <a:t>легко могут устранить </a:t>
            </a:r>
            <a:r>
              <a:rPr sz="1300" spc="-10" dirty="0">
                <a:latin typeface="Calibri"/>
                <a:cs typeface="Calibri"/>
              </a:rPr>
              <a:t>любого </a:t>
            </a:r>
            <a:r>
              <a:rPr sz="1300" spc="-5" dirty="0">
                <a:latin typeface="Calibri"/>
                <a:cs typeface="Calibri"/>
              </a:rPr>
              <a:t>собеседника, </a:t>
            </a:r>
            <a:r>
              <a:rPr sz="1300" dirty="0">
                <a:latin typeface="Calibri"/>
                <a:cs typeface="Calibri"/>
              </a:rPr>
              <a:t>причем </a:t>
            </a:r>
            <a:r>
              <a:rPr sz="1300" spc="-10" dirty="0">
                <a:latin typeface="Calibri"/>
                <a:cs typeface="Calibri"/>
              </a:rPr>
              <a:t>сделают </a:t>
            </a:r>
            <a:r>
              <a:rPr sz="1300" spc="-15" dirty="0">
                <a:latin typeface="Calibri"/>
                <a:cs typeface="Calibri"/>
              </a:rPr>
              <a:t>это </a:t>
            </a:r>
            <a:r>
              <a:rPr sz="1300" spc="-5" dirty="0">
                <a:latin typeface="Calibri"/>
                <a:cs typeface="Calibri"/>
              </a:rPr>
              <a:t>красиво. К </a:t>
            </a:r>
            <a:r>
              <a:rPr sz="1300" dirty="0">
                <a:latin typeface="Calibri"/>
                <a:cs typeface="Calibri"/>
              </a:rPr>
              <a:t>своей </a:t>
            </a:r>
            <a:r>
              <a:rPr sz="1300" spc="-15" dirty="0">
                <a:latin typeface="Calibri"/>
                <a:cs typeface="Calibri"/>
              </a:rPr>
              <a:t>цели </a:t>
            </a:r>
            <a:r>
              <a:rPr sz="1300" spc="5" dirty="0">
                <a:latin typeface="Calibri"/>
                <a:cs typeface="Calibri"/>
              </a:rPr>
              <a:t>они </a:t>
            </a:r>
            <a:r>
              <a:rPr sz="1300" spc="-5" dirty="0">
                <a:latin typeface="Calibri"/>
                <a:cs typeface="Calibri"/>
              </a:rPr>
              <a:t>могут </a:t>
            </a:r>
            <a:r>
              <a:rPr sz="1300" spc="-10" dirty="0">
                <a:latin typeface="Calibri"/>
                <a:cs typeface="Calibri"/>
              </a:rPr>
              <a:t>идти </a:t>
            </a:r>
            <a:r>
              <a:rPr sz="1300" spc="5" dirty="0">
                <a:latin typeface="Calibri"/>
                <a:cs typeface="Calibri"/>
              </a:rPr>
              <a:t>очень </a:t>
            </a:r>
            <a:r>
              <a:rPr sz="1300" spc="10" dirty="0">
                <a:latin typeface="Calibri"/>
                <a:cs typeface="Calibri"/>
              </a:rPr>
              <a:t> </a:t>
            </a:r>
            <a:r>
              <a:rPr sz="1300" spc="-5" dirty="0">
                <a:latin typeface="Calibri"/>
                <a:cs typeface="Calibri"/>
              </a:rPr>
              <a:t>искусно,</a:t>
            </a:r>
            <a:r>
              <a:rPr sz="1300" spc="10" dirty="0">
                <a:latin typeface="Calibri"/>
                <a:cs typeface="Calibri"/>
              </a:rPr>
              <a:t> </a:t>
            </a:r>
            <a:r>
              <a:rPr sz="1300" spc="-5" dirty="0">
                <a:latin typeface="Calibri"/>
                <a:cs typeface="Calibri"/>
              </a:rPr>
              <a:t>в</a:t>
            </a:r>
            <a:r>
              <a:rPr sz="1300" spc="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полной</a:t>
            </a:r>
            <a:r>
              <a:rPr sz="1300" spc="-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мере</a:t>
            </a:r>
            <a:r>
              <a:rPr sz="1300" spc="50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используя </a:t>
            </a:r>
            <a:r>
              <a:rPr sz="1300" spc="-5" dirty="0">
                <a:latin typeface="Calibri"/>
                <a:cs typeface="Calibri"/>
              </a:rPr>
              <a:t>все</a:t>
            </a:r>
            <a:r>
              <a:rPr sz="1300" spc="5" dirty="0">
                <a:latin typeface="Calibri"/>
                <a:cs typeface="Calibri"/>
              </a:rPr>
              <a:t> </a:t>
            </a:r>
            <a:r>
              <a:rPr sz="1300" spc="-5" dirty="0">
                <a:latin typeface="Calibri"/>
                <a:cs typeface="Calibri"/>
              </a:rPr>
              <a:t>свои </a:t>
            </a:r>
            <a:r>
              <a:rPr sz="1300" spc="-10" dirty="0">
                <a:latin typeface="Calibri"/>
                <a:cs typeface="Calibri"/>
              </a:rPr>
              <a:t>таланты,</a:t>
            </a:r>
            <a:r>
              <a:rPr sz="1300" spc="45" dirty="0">
                <a:latin typeface="Calibri"/>
                <a:cs typeface="Calibri"/>
              </a:rPr>
              <a:t> </a:t>
            </a:r>
            <a:r>
              <a:rPr sz="1300" spc="-15" dirty="0">
                <a:latin typeface="Calibri"/>
                <a:cs typeface="Calibri"/>
              </a:rPr>
              <a:t>среди</a:t>
            </a:r>
            <a:r>
              <a:rPr sz="1300" spc="40" dirty="0">
                <a:latin typeface="Calibri"/>
                <a:cs typeface="Calibri"/>
              </a:rPr>
              <a:t> </a:t>
            </a:r>
            <a:r>
              <a:rPr sz="1300" spc="-15" dirty="0">
                <a:latin typeface="Calibri"/>
                <a:cs typeface="Calibri"/>
              </a:rPr>
              <a:t>которых</a:t>
            </a:r>
            <a:r>
              <a:rPr sz="1300" spc="50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умение</a:t>
            </a:r>
            <a:r>
              <a:rPr sz="1300" spc="50" dirty="0">
                <a:latin typeface="Calibri"/>
                <a:cs typeface="Calibri"/>
              </a:rPr>
              <a:t> </a:t>
            </a:r>
            <a:r>
              <a:rPr sz="1300" spc="-20" dirty="0">
                <a:latin typeface="Calibri"/>
                <a:cs typeface="Calibri"/>
              </a:rPr>
              <a:t>поддержать</a:t>
            </a:r>
            <a:r>
              <a:rPr sz="1300" spc="9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любую</a:t>
            </a:r>
            <a:r>
              <a:rPr sz="1300" spc="2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беседу</a:t>
            </a:r>
            <a:r>
              <a:rPr sz="1300" spc="20" dirty="0">
                <a:latin typeface="Calibri"/>
                <a:cs typeface="Calibri"/>
              </a:rPr>
              <a:t> </a:t>
            </a:r>
            <a:r>
              <a:rPr sz="1300" spc="-5" dirty="0">
                <a:latin typeface="Calibri"/>
                <a:cs typeface="Calibri"/>
              </a:rPr>
              <a:t>и</a:t>
            </a:r>
            <a:r>
              <a:rPr sz="1300" spc="1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ловко </a:t>
            </a:r>
            <a:r>
              <a:rPr sz="1300" spc="-20" dirty="0">
                <a:latin typeface="Calibri"/>
                <a:cs typeface="Calibri"/>
              </a:rPr>
              <a:t>делать</a:t>
            </a:r>
            <a:r>
              <a:rPr sz="1300" spc="4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комплименты.</a:t>
            </a:r>
            <a:endParaRPr sz="1300" dirty="0">
              <a:latin typeface="Calibri"/>
              <a:cs typeface="Calibri"/>
            </a:endParaRPr>
          </a:p>
          <a:p>
            <a:pPr marL="12700" marR="5715" algn="just">
              <a:lnSpc>
                <a:spcPct val="100000"/>
              </a:lnSpc>
              <a:spcBef>
                <a:spcPts val="5"/>
              </a:spcBef>
            </a:pPr>
            <a:r>
              <a:rPr sz="1300" b="1" spc="-10" dirty="0">
                <a:latin typeface="Calibri"/>
                <a:cs typeface="Calibri"/>
              </a:rPr>
              <a:t>Кардинальный Козерог </a:t>
            </a:r>
            <a:r>
              <a:rPr sz="1300" spc="-10" dirty="0">
                <a:latin typeface="Calibri"/>
                <a:cs typeface="Calibri"/>
              </a:rPr>
              <a:t>— </a:t>
            </a:r>
            <a:r>
              <a:rPr sz="1300" spc="-20" dirty="0">
                <a:latin typeface="Calibri"/>
                <a:cs typeface="Calibri"/>
              </a:rPr>
              <a:t>это </a:t>
            </a:r>
            <a:r>
              <a:rPr sz="1300" spc="-5" dirty="0">
                <a:latin typeface="Calibri"/>
                <a:cs typeface="Calibri"/>
              </a:rPr>
              <a:t>«действие» + «стабильность», «практичность» и «выгода». Козерог </a:t>
            </a:r>
            <a:r>
              <a:rPr sz="1300" spc="-10" dirty="0">
                <a:latin typeface="Calibri"/>
                <a:cs typeface="Calibri"/>
              </a:rPr>
              <a:t>— </a:t>
            </a:r>
            <a:r>
              <a:rPr sz="1300" spc="-5" dirty="0">
                <a:latin typeface="Calibri"/>
                <a:cs typeface="Calibri"/>
              </a:rPr>
              <a:t>земная </a:t>
            </a:r>
            <a:r>
              <a:rPr sz="1300" dirty="0">
                <a:latin typeface="Calibri"/>
                <a:cs typeface="Calibri"/>
              </a:rPr>
              <a:t>стихия. </a:t>
            </a:r>
            <a:r>
              <a:rPr sz="1300" spc="-10" dirty="0">
                <a:latin typeface="Calibri"/>
                <a:cs typeface="Calibri"/>
              </a:rPr>
              <a:t>Следовательно, </a:t>
            </a:r>
            <a:r>
              <a:rPr sz="1300" spc="-20" dirty="0">
                <a:latin typeface="Calibri"/>
                <a:cs typeface="Calibri"/>
              </a:rPr>
              <a:t>это </a:t>
            </a:r>
            <a:r>
              <a:rPr sz="1300" spc="-5" dirty="0">
                <a:latin typeface="Calibri"/>
                <a:cs typeface="Calibri"/>
              </a:rPr>
              <a:t>спокойное </a:t>
            </a:r>
            <a:r>
              <a:rPr sz="1300" dirty="0">
                <a:latin typeface="Calibri"/>
                <a:cs typeface="Calibri"/>
              </a:rPr>
              <a:t> </a:t>
            </a:r>
            <a:r>
              <a:rPr sz="1300" spc="-5" dirty="0">
                <a:latin typeface="Calibri"/>
                <a:cs typeface="Calibri"/>
              </a:rPr>
              <a:t>действие, земное и </a:t>
            </a:r>
            <a:r>
              <a:rPr sz="1300" spc="-10" dirty="0">
                <a:latin typeface="Calibri"/>
                <a:cs typeface="Calibri"/>
              </a:rPr>
              <a:t>четко </a:t>
            </a:r>
            <a:r>
              <a:rPr sz="1300" spc="-5" dirty="0">
                <a:latin typeface="Calibri"/>
                <a:cs typeface="Calibri"/>
              </a:rPr>
              <a:t>вымеренное. А </a:t>
            </a:r>
            <a:r>
              <a:rPr sz="1300" spc="-10" dirty="0">
                <a:latin typeface="Calibri"/>
                <a:cs typeface="Calibri"/>
              </a:rPr>
              <a:t>еще прежде</a:t>
            </a:r>
            <a:r>
              <a:rPr sz="1300" spc="-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чем </a:t>
            </a:r>
            <a:r>
              <a:rPr sz="1300" spc="-5" dirty="0">
                <a:latin typeface="Calibri"/>
                <a:cs typeface="Calibri"/>
              </a:rPr>
              <a:t>приступить к действию, Козерог </a:t>
            </a:r>
            <a:r>
              <a:rPr sz="1300" spc="-15" dirty="0">
                <a:latin typeface="Calibri"/>
                <a:cs typeface="Calibri"/>
              </a:rPr>
              <a:t>всегда</a:t>
            </a:r>
            <a:r>
              <a:rPr sz="1300" spc="-10" dirty="0">
                <a:latin typeface="Calibri"/>
                <a:cs typeface="Calibri"/>
              </a:rPr>
              <a:t> </a:t>
            </a:r>
            <a:r>
              <a:rPr sz="1300" spc="-5" dirty="0">
                <a:latin typeface="Calibri"/>
                <a:cs typeface="Calibri"/>
              </a:rPr>
              <a:t>поинтересуется: а </a:t>
            </a:r>
            <a:r>
              <a:rPr sz="1300" spc="-20" dirty="0">
                <a:latin typeface="Calibri"/>
                <a:cs typeface="Calibri"/>
              </a:rPr>
              <a:t>что</a:t>
            </a:r>
            <a:r>
              <a:rPr sz="1300" spc="27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ему за </a:t>
            </a:r>
            <a:r>
              <a:rPr sz="1300" spc="-10" dirty="0">
                <a:latin typeface="Calibri"/>
                <a:cs typeface="Calibri"/>
              </a:rPr>
              <a:t>это </a:t>
            </a:r>
            <a:r>
              <a:rPr sz="1300" spc="-20" dirty="0">
                <a:latin typeface="Calibri"/>
                <a:cs typeface="Calibri"/>
              </a:rPr>
              <a:t>будет?</a:t>
            </a:r>
            <a:r>
              <a:rPr sz="1300" spc="275" dirty="0">
                <a:latin typeface="Calibri"/>
                <a:cs typeface="Calibri"/>
              </a:rPr>
              <a:t> </a:t>
            </a:r>
            <a:r>
              <a:rPr sz="1300" spc="-5" dirty="0">
                <a:latin typeface="Calibri"/>
                <a:cs typeface="Calibri"/>
              </a:rPr>
              <a:t>К </a:t>
            </a:r>
            <a:r>
              <a:rPr sz="1300" dirty="0">
                <a:latin typeface="Calibri"/>
                <a:cs typeface="Calibri"/>
              </a:rPr>
              <a:t>своим </a:t>
            </a:r>
            <a:r>
              <a:rPr sz="1300" spc="5" dirty="0">
                <a:latin typeface="Calibri"/>
                <a:cs typeface="Calibri"/>
              </a:rPr>
              <a:t> </a:t>
            </a:r>
            <a:r>
              <a:rPr sz="1300" spc="-15" dirty="0">
                <a:latin typeface="Calibri"/>
                <a:cs typeface="Calibri"/>
              </a:rPr>
              <a:t>целям </a:t>
            </a:r>
            <a:r>
              <a:rPr sz="1300" spc="-5" dirty="0">
                <a:latin typeface="Calibri"/>
                <a:cs typeface="Calibri"/>
              </a:rPr>
              <a:t>Козерог идет </a:t>
            </a:r>
            <a:r>
              <a:rPr sz="1300" spc="-10" dirty="0">
                <a:latin typeface="Calibri"/>
                <a:cs typeface="Calibri"/>
              </a:rPr>
              <a:t>упорно </a:t>
            </a:r>
            <a:r>
              <a:rPr sz="1300" spc="-5" dirty="0">
                <a:latin typeface="Calibri"/>
                <a:cs typeface="Calibri"/>
              </a:rPr>
              <a:t>и основательно, </a:t>
            </a:r>
            <a:r>
              <a:rPr sz="1300" spc="-10" dirty="0">
                <a:latin typeface="Calibri"/>
                <a:cs typeface="Calibri"/>
              </a:rPr>
              <a:t>но </a:t>
            </a:r>
            <a:r>
              <a:rPr sz="1300" spc="-20" dirty="0">
                <a:latin typeface="Calibri"/>
                <a:cs typeface="Calibri"/>
              </a:rPr>
              <a:t>идет. </a:t>
            </a:r>
            <a:r>
              <a:rPr sz="1300" spc="-10" dirty="0">
                <a:latin typeface="Calibri"/>
                <a:cs typeface="Calibri"/>
              </a:rPr>
              <a:t>И </a:t>
            </a:r>
            <a:r>
              <a:rPr sz="1300" spc="-5" dirty="0">
                <a:latin typeface="Calibri"/>
                <a:cs typeface="Calibri"/>
              </a:rPr>
              <a:t>в </a:t>
            </a:r>
            <a:r>
              <a:rPr sz="1300" spc="-10" dirty="0">
                <a:latin typeface="Calibri"/>
                <a:cs typeface="Calibri"/>
              </a:rPr>
              <a:t>этом отличие </a:t>
            </a:r>
            <a:r>
              <a:rPr sz="1300" spc="-5" dirty="0">
                <a:latin typeface="Calibri"/>
                <a:cs typeface="Calibri"/>
              </a:rPr>
              <a:t>от упорства и стабильности фиксированного креста. </a:t>
            </a:r>
            <a:r>
              <a:rPr sz="1300" spc="-10" dirty="0">
                <a:latin typeface="Calibri"/>
                <a:cs typeface="Calibri"/>
              </a:rPr>
              <a:t>Для </a:t>
            </a:r>
            <a:r>
              <a:rPr sz="1300" spc="-20" dirty="0">
                <a:latin typeface="Calibri"/>
                <a:cs typeface="Calibri"/>
              </a:rPr>
              <a:t>того </a:t>
            </a:r>
            <a:r>
              <a:rPr sz="1300" spc="-10" dirty="0">
                <a:latin typeface="Calibri"/>
                <a:cs typeface="Calibri"/>
              </a:rPr>
              <a:t>чтобы </a:t>
            </a:r>
            <a:r>
              <a:rPr sz="1300" dirty="0">
                <a:latin typeface="Calibri"/>
                <a:cs typeface="Calibri"/>
              </a:rPr>
              <a:t>начать </a:t>
            </a:r>
            <a:r>
              <a:rPr sz="1300" spc="5" dirty="0">
                <a:latin typeface="Calibri"/>
                <a:cs typeface="Calibri"/>
              </a:rPr>
              <a:t> </a:t>
            </a:r>
            <a:r>
              <a:rPr sz="1300" spc="-5" dirty="0">
                <a:latin typeface="Calibri"/>
                <a:cs typeface="Calibri"/>
              </a:rPr>
              <a:t>действовать, ему </a:t>
            </a:r>
            <a:r>
              <a:rPr sz="1300" spc="-10" dirty="0">
                <a:latin typeface="Calibri"/>
                <a:cs typeface="Calibri"/>
              </a:rPr>
              <a:t>не </a:t>
            </a:r>
            <a:r>
              <a:rPr sz="1300" spc="-5" dirty="0">
                <a:latin typeface="Calibri"/>
                <a:cs typeface="Calibri"/>
              </a:rPr>
              <a:t>нужна </a:t>
            </a:r>
            <a:r>
              <a:rPr sz="1300" spc="-15" dirty="0">
                <a:latin typeface="Calibri"/>
                <a:cs typeface="Calibri"/>
              </a:rPr>
              <a:t>какая-то </a:t>
            </a:r>
            <a:r>
              <a:rPr sz="1300" spc="-5" dirty="0">
                <a:latin typeface="Calibri"/>
                <a:cs typeface="Calibri"/>
              </a:rPr>
              <a:t>сильная мотивация. </a:t>
            </a:r>
            <a:r>
              <a:rPr sz="1300" spc="-10" dirty="0">
                <a:latin typeface="Calibri"/>
                <a:cs typeface="Calibri"/>
              </a:rPr>
              <a:t>Достаточно получить четкое </a:t>
            </a:r>
            <a:r>
              <a:rPr sz="1300" spc="-15" dirty="0">
                <a:latin typeface="Calibri"/>
                <a:cs typeface="Calibri"/>
              </a:rPr>
              <a:t>тех. </a:t>
            </a:r>
            <a:r>
              <a:rPr sz="1300" spc="-5" dirty="0">
                <a:latin typeface="Calibri"/>
                <a:cs typeface="Calibri"/>
              </a:rPr>
              <a:t>задание и знать объем вознаграждения. Среди всех земных </a:t>
            </a:r>
            <a:r>
              <a:rPr sz="1300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знаков</a:t>
            </a:r>
            <a:r>
              <a:rPr sz="1300" spc="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именно</a:t>
            </a:r>
            <a:r>
              <a:rPr sz="1300" spc="55" dirty="0">
                <a:latin typeface="Calibri"/>
                <a:cs typeface="Calibri"/>
              </a:rPr>
              <a:t> </a:t>
            </a:r>
            <a:r>
              <a:rPr sz="1300" spc="-5" dirty="0">
                <a:latin typeface="Calibri"/>
                <a:cs typeface="Calibri"/>
              </a:rPr>
              <a:t>Козерог сильнее</a:t>
            </a:r>
            <a:r>
              <a:rPr sz="1300" spc="30" dirty="0">
                <a:latin typeface="Calibri"/>
                <a:cs typeface="Calibri"/>
              </a:rPr>
              <a:t> </a:t>
            </a:r>
            <a:r>
              <a:rPr sz="1300" spc="-5" dirty="0">
                <a:latin typeface="Calibri"/>
                <a:cs typeface="Calibri"/>
              </a:rPr>
              <a:t>всех </a:t>
            </a:r>
            <a:r>
              <a:rPr sz="1300" spc="-15" dirty="0">
                <a:latin typeface="Calibri"/>
                <a:cs typeface="Calibri"/>
              </a:rPr>
              <a:t>радуется</a:t>
            </a:r>
            <a:r>
              <a:rPr sz="1300" spc="60" dirty="0">
                <a:latin typeface="Calibri"/>
                <a:cs typeface="Calibri"/>
              </a:rPr>
              <a:t> </a:t>
            </a:r>
            <a:r>
              <a:rPr sz="1300" spc="-15" dirty="0">
                <a:latin typeface="Calibri"/>
                <a:cs typeface="Calibri"/>
              </a:rPr>
              <a:t>достигнутой</a:t>
            </a:r>
            <a:r>
              <a:rPr sz="1300" spc="90" dirty="0">
                <a:latin typeface="Calibri"/>
                <a:cs typeface="Calibri"/>
              </a:rPr>
              <a:t> </a:t>
            </a:r>
            <a:r>
              <a:rPr sz="1300" spc="-20" dirty="0">
                <a:latin typeface="Calibri"/>
                <a:cs typeface="Calibri"/>
              </a:rPr>
              <a:t>цели</a:t>
            </a:r>
            <a:r>
              <a:rPr sz="1300" spc="3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или</a:t>
            </a:r>
            <a:r>
              <a:rPr sz="1300" spc="15" dirty="0">
                <a:latin typeface="Calibri"/>
                <a:cs typeface="Calibri"/>
              </a:rPr>
              <a:t> </a:t>
            </a:r>
            <a:r>
              <a:rPr sz="1300" spc="-5" dirty="0">
                <a:latin typeface="Calibri"/>
                <a:cs typeface="Calibri"/>
              </a:rPr>
              <a:t>осязаемому </a:t>
            </a:r>
            <a:r>
              <a:rPr sz="1300" spc="-25" dirty="0">
                <a:latin typeface="Calibri"/>
                <a:cs typeface="Calibri"/>
              </a:rPr>
              <a:t>результату.</a:t>
            </a:r>
            <a:endParaRPr sz="1300" dirty="0">
              <a:latin typeface="Calibri"/>
              <a:cs typeface="Calibri"/>
            </a:endParaRPr>
          </a:p>
          <a:p>
            <a:pPr marL="12700" marR="5080" algn="just">
              <a:lnSpc>
                <a:spcPct val="100000"/>
              </a:lnSpc>
              <a:spcBef>
                <a:spcPts val="5"/>
              </a:spcBef>
            </a:pPr>
            <a:r>
              <a:rPr sz="1300" spc="-5" dirty="0">
                <a:latin typeface="Calibri"/>
                <a:cs typeface="Calibri"/>
              </a:rPr>
              <a:t>«Действие»</a:t>
            </a:r>
            <a:r>
              <a:rPr sz="1300" spc="90" dirty="0">
                <a:latin typeface="Calibri"/>
                <a:cs typeface="Calibri"/>
              </a:rPr>
              <a:t> </a:t>
            </a:r>
            <a:r>
              <a:rPr sz="1300" spc="-5" dirty="0">
                <a:latin typeface="Calibri"/>
                <a:cs typeface="Calibri"/>
              </a:rPr>
              <a:t>+</a:t>
            </a:r>
            <a:r>
              <a:rPr sz="1300" spc="85" dirty="0">
                <a:latin typeface="Calibri"/>
                <a:cs typeface="Calibri"/>
              </a:rPr>
              <a:t> </a:t>
            </a:r>
            <a:r>
              <a:rPr sz="1300" spc="-5" dirty="0">
                <a:latin typeface="Calibri"/>
                <a:cs typeface="Calibri"/>
              </a:rPr>
              <a:t>«эмоции»,</a:t>
            </a:r>
            <a:r>
              <a:rPr sz="1300" spc="7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«глубина»</a:t>
            </a:r>
            <a:r>
              <a:rPr sz="1300" spc="95" dirty="0">
                <a:latin typeface="Calibri"/>
                <a:cs typeface="Calibri"/>
              </a:rPr>
              <a:t> </a:t>
            </a:r>
            <a:r>
              <a:rPr sz="1300" spc="-5" dirty="0">
                <a:latin typeface="Calibri"/>
                <a:cs typeface="Calibri"/>
              </a:rPr>
              <a:t>и</a:t>
            </a:r>
            <a:r>
              <a:rPr sz="1300" spc="6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«осторожность»</a:t>
            </a:r>
            <a:r>
              <a:rPr sz="1300" spc="9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—</a:t>
            </a:r>
            <a:r>
              <a:rPr sz="1300" spc="90" dirty="0">
                <a:latin typeface="Calibri"/>
                <a:cs typeface="Calibri"/>
              </a:rPr>
              <a:t> </a:t>
            </a:r>
            <a:r>
              <a:rPr sz="1300" spc="-20" dirty="0">
                <a:latin typeface="Calibri"/>
                <a:cs typeface="Calibri"/>
              </a:rPr>
              <a:t>это</a:t>
            </a:r>
            <a:r>
              <a:rPr sz="1300" spc="90" dirty="0">
                <a:latin typeface="Calibri"/>
                <a:cs typeface="Calibri"/>
              </a:rPr>
              <a:t> </a:t>
            </a:r>
            <a:r>
              <a:rPr sz="1300" b="1" spc="-10" dirty="0">
                <a:latin typeface="Calibri"/>
                <a:cs typeface="Calibri"/>
              </a:rPr>
              <a:t>кардинальный</a:t>
            </a:r>
            <a:r>
              <a:rPr sz="1300" b="1" spc="80" dirty="0">
                <a:latin typeface="Calibri"/>
                <a:cs typeface="Calibri"/>
              </a:rPr>
              <a:t> </a:t>
            </a:r>
            <a:r>
              <a:rPr sz="1300" b="1" spc="-5" dirty="0">
                <a:latin typeface="Calibri"/>
                <a:cs typeface="Calibri"/>
              </a:rPr>
              <a:t>Рак</a:t>
            </a:r>
            <a:r>
              <a:rPr sz="1300" spc="-5" dirty="0">
                <a:latin typeface="Calibri"/>
                <a:cs typeface="Calibri"/>
              </a:rPr>
              <a:t>.</a:t>
            </a:r>
            <a:r>
              <a:rPr sz="1300" spc="60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Сложнее</a:t>
            </a:r>
            <a:r>
              <a:rPr sz="1300" spc="90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всего</a:t>
            </a:r>
            <a:r>
              <a:rPr sz="1300" spc="85" dirty="0">
                <a:latin typeface="Calibri"/>
                <a:cs typeface="Calibri"/>
              </a:rPr>
              <a:t> </a:t>
            </a:r>
            <a:r>
              <a:rPr sz="1300" spc="-5" dirty="0">
                <a:latin typeface="Calibri"/>
                <a:cs typeface="Calibri"/>
              </a:rPr>
              <a:t>ассоциировать</a:t>
            </a:r>
            <a:r>
              <a:rPr sz="1300" spc="90" dirty="0">
                <a:latin typeface="Calibri"/>
                <a:cs typeface="Calibri"/>
              </a:rPr>
              <a:t> </a:t>
            </a:r>
            <a:r>
              <a:rPr sz="1300" spc="-15" dirty="0">
                <a:latin typeface="Calibri"/>
                <a:cs typeface="Calibri"/>
              </a:rPr>
              <a:t>этот</a:t>
            </a:r>
            <a:r>
              <a:rPr sz="1300" spc="7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знак</a:t>
            </a:r>
            <a:r>
              <a:rPr sz="1300" spc="105" dirty="0">
                <a:latin typeface="Calibri"/>
                <a:cs typeface="Calibri"/>
              </a:rPr>
              <a:t> </a:t>
            </a:r>
            <a:r>
              <a:rPr sz="1300" spc="-5" dirty="0">
                <a:latin typeface="Calibri"/>
                <a:cs typeface="Calibri"/>
              </a:rPr>
              <a:t>с</a:t>
            </a:r>
            <a:r>
              <a:rPr sz="1300" spc="8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действием</a:t>
            </a:r>
            <a:r>
              <a:rPr sz="1300" spc="85" dirty="0">
                <a:latin typeface="Calibri"/>
                <a:cs typeface="Calibri"/>
              </a:rPr>
              <a:t> </a:t>
            </a:r>
            <a:r>
              <a:rPr sz="1300" spc="-5" dirty="0">
                <a:latin typeface="Calibri"/>
                <a:cs typeface="Calibri"/>
              </a:rPr>
              <a:t>и</a:t>
            </a:r>
            <a:r>
              <a:rPr sz="1300" spc="90" dirty="0">
                <a:latin typeface="Calibri"/>
                <a:cs typeface="Calibri"/>
              </a:rPr>
              <a:t> </a:t>
            </a:r>
            <a:r>
              <a:rPr sz="1300" spc="-5" dirty="0">
                <a:latin typeface="Calibri"/>
                <a:cs typeface="Calibri"/>
              </a:rPr>
              <a:t>инициативой. </a:t>
            </a:r>
            <a:r>
              <a:rPr sz="1300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Но ведь действие </a:t>
            </a:r>
            <a:r>
              <a:rPr sz="1300" dirty="0">
                <a:latin typeface="Calibri"/>
                <a:cs typeface="Calibri"/>
              </a:rPr>
              <a:t>бывает </a:t>
            </a:r>
            <a:r>
              <a:rPr sz="1300" spc="-5" dirty="0">
                <a:latin typeface="Calibri"/>
                <a:cs typeface="Calibri"/>
              </a:rPr>
              <a:t>разное. Совсем </a:t>
            </a:r>
            <a:r>
              <a:rPr sz="1300" spc="-10" dirty="0">
                <a:latin typeface="Calibri"/>
                <a:cs typeface="Calibri"/>
              </a:rPr>
              <a:t>не обязательно громко </a:t>
            </a:r>
            <a:r>
              <a:rPr sz="1300" spc="-5" dirty="0">
                <a:latin typeface="Calibri"/>
                <a:cs typeface="Calibri"/>
              </a:rPr>
              <a:t>заявлять о </a:t>
            </a:r>
            <a:r>
              <a:rPr sz="1300" dirty="0">
                <a:latin typeface="Calibri"/>
                <a:cs typeface="Calibri"/>
              </a:rPr>
              <a:t>себе </a:t>
            </a:r>
            <a:r>
              <a:rPr sz="1300" spc="-5" dirty="0">
                <a:latin typeface="Calibri"/>
                <a:cs typeface="Calibri"/>
              </a:rPr>
              <a:t>или </a:t>
            </a:r>
            <a:r>
              <a:rPr sz="1300" spc="-10" dirty="0">
                <a:latin typeface="Calibri"/>
                <a:cs typeface="Calibri"/>
              </a:rPr>
              <a:t>открыто </a:t>
            </a:r>
            <a:r>
              <a:rPr sz="1300" spc="-5" dirty="0">
                <a:latin typeface="Calibri"/>
                <a:cs typeface="Calibri"/>
              </a:rPr>
              <a:t>соперничать. </a:t>
            </a:r>
            <a:r>
              <a:rPr sz="1300" spc="-10" dirty="0">
                <a:latin typeface="Calibri"/>
                <a:cs typeface="Calibri"/>
              </a:rPr>
              <a:t>Действие может </a:t>
            </a:r>
            <a:r>
              <a:rPr sz="1300" spc="-5" dirty="0">
                <a:latin typeface="Calibri"/>
                <a:cs typeface="Calibri"/>
              </a:rPr>
              <a:t>быть </a:t>
            </a:r>
            <a:r>
              <a:rPr sz="1300" dirty="0">
                <a:latin typeface="Calibri"/>
                <a:cs typeface="Calibri"/>
              </a:rPr>
              <a:t>скрытым, мягким </a:t>
            </a:r>
            <a:r>
              <a:rPr sz="1300" spc="-5" dirty="0">
                <a:latin typeface="Calibri"/>
                <a:cs typeface="Calibri"/>
              </a:rPr>
              <a:t>и </a:t>
            </a:r>
            <a:r>
              <a:rPr sz="1300" dirty="0">
                <a:latin typeface="Calibri"/>
                <a:cs typeface="Calibri"/>
              </a:rPr>
              <a:t> </a:t>
            </a:r>
            <a:r>
              <a:rPr sz="1300" spc="-15" dirty="0">
                <a:latin typeface="Calibri"/>
                <a:cs typeface="Calibri"/>
              </a:rPr>
              <a:t>чувствительным.</a:t>
            </a:r>
            <a:r>
              <a:rPr sz="1300" spc="100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Именно</a:t>
            </a:r>
            <a:r>
              <a:rPr sz="1300" spc="30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таким</a:t>
            </a:r>
            <a:r>
              <a:rPr sz="1300" spc="40" dirty="0">
                <a:latin typeface="Calibri"/>
                <a:cs typeface="Calibri"/>
              </a:rPr>
              <a:t> </a:t>
            </a:r>
            <a:r>
              <a:rPr sz="1300" spc="-15" dirty="0">
                <a:latin typeface="Calibri"/>
                <a:cs typeface="Calibri"/>
              </a:rPr>
              <a:t>водным</a:t>
            </a:r>
            <a:r>
              <a:rPr sz="1300" spc="35" dirty="0">
                <a:latin typeface="Calibri"/>
                <a:cs typeface="Calibri"/>
              </a:rPr>
              <a:t> </a:t>
            </a:r>
            <a:r>
              <a:rPr sz="1300" spc="-5" dirty="0">
                <a:latin typeface="Calibri"/>
                <a:cs typeface="Calibri"/>
              </a:rPr>
              <a:t>и</a:t>
            </a:r>
            <a:r>
              <a:rPr sz="1300" spc="10" dirty="0">
                <a:latin typeface="Calibri"/>
                <a:cs typeface="Calibri"/>
              </a:rPr>
              <a:t> </a:t>
            </a:r>
            <a:r>
              <a:rPr sz="1300" spc="-5" dirty="0">
                <a:latin typeface="Calibri"/>
                <a:cs typeface="Calibri"/>
              </a:rPr>
              <a:t>пассивным</a:t>
            </a:r>
            <a:r>
              <a:rPr sz="1300" spc="20" dirty="0">
                <a:latin typeface="Calibri"/>
                <a:cs typeface="Calibri"/>
              </a:rPr>
              <a:t> </a:t>
            </a:r>
            <a:r>
              <a:rPr sz="1300" spc="-15" dirty="0">
                <a:latin typeface="Calibri"/>
                <a:cs typeface="Calibri"/>
              </a:rPr>
              <a:t>действием</a:t>
            </a:r>
            <a:r>
              <a:rPr sz="1300" spc="70" dirty="0">
                <a:latin typeface="Calibri"/>
                <a:cs typeface="Calibri"/>
              </a:rPr>
              <a:t> </a:t>
            </a:r>
            <a:r>
              <a:rPr sz="1300" spc="-5" dirty="0">
                <a:latin typeface="Calibri"/>
                <a:cs typeface="Calibri"/>
              </a:rPr>
              <a:t>Рак</a:t>
            </a:r>
            <a:r>
              <a:rPr sz="1300" spc="20" dirty="0">
                <a:latin typeface="Calibri"/>
                <a:cs typeface="Calibri"/>
              </a:rPr>
              <a:t> </a:t>
            </a:r>
            <a:r>
              <a:rPr sz="1300" spc="-15" dirty="0">
                <a:latin typeface="Calibri"/>
                <a:cs typeface="Calibri"/>
              </a:rPr>
              <a:t>придет</a:t>
            </a:r>
            <a:r>
              <a:rPr sz="1300" spc="60" dirty="0">
                <a:latin typeface="Calibri"/>
                <a:cs typeface="Calibri"/>
              </a:rPr>
              <a:t> </a:t>
            </a:r>
            <a:r>
              <a:rPr sz="1300" spc="-5" dirty="0">
                <a:latin typeface="Calibri"/>
                <a:cs typeface="Calibri"/>
              </a:rPr>
              <a:t>к своей</a:t>
            </a:r>
            <a:r>
              <a:rPr sz="1300" spc="25" dirty="0">
                <a:latin typeface="Calibri"/>
                <a:cs typeface="Calibri"/>
              </a:rPr>
              <a:t> </a:t>
            </a:r>
            <a:r>
              <a:rPr sz="1300" spc="-5" dirty="0">
                <a:latin typeface="Calibri"/>
                <a:cs typeface="Calibri"/>
              </a:rPr>
              <a:t>поставленной</a:t>
            </a:r>
            <a:r>
              <a:rPr sz="1300" spc="15" dirty="0">
                <a:latin typeface="Calibri"/>
                <a:cs typeface="Calibri"/>
              </a:rPr>
              <a:t> </a:t>
            </a:r>
            <a:r>
              <a:rPr sz="1300" spc="-20" dirty="0">
                <a:latin typeface="Calibri"/>
                <a:cs typeface="Calibri"/>
              </a:rPr>
              <a:t>цели.</a:t>
            </a:r>
            <a:endParaRPr sz="1300" dirty="0">
              <a:latin typeface="Calibri"/>
              <a:cs typeface="Calibri"/>
            </a:endParaRPr>
          </a:p>
          <a:p>
            <a:pPr marL="12700" marR="8255" algn="just">
              <a:lnSpc>
                <a:spcPct val="100000"/>
              </a:lnSpc>
            </a:pPr>
            <a:r>
              <a:rPr sz="1300" spc="-5" dirty="0">
                <a:latin typeface="Calibri"/>
                <a:cs typeface="Calibri"/>
              </a:rPr>
              <a:t>Рак </a:t>
            </a:r>
            <a:r>
              <a:rPr sz="1300" spc="-10" dirty="0">
                <a:latin typeface="Calibri"/>
                <a:cs typeface="Calibri"/>
              </a:rPr>
              <a:t>довольно </a:t>
            </a:r>
            <a:r>
              <a:rPr sz="1300" dirty="0">
                <a:latin typeface="Calibri"/>
                <a:cs typeface="Calibri"/>
              </a:rPr>
              <a:t>эмоционален. </a:t>
            </a:r>
            <a:r>
              <a:rPr sz="1300" spc="-15" dirty="0">
                <a:latin typeface="Calibri"/>
                <a:cs typeface="Calibri"/>
              </a:rPr>
              <a:t>Есть </a:t>
            </a:r>
            <a:r>
              <a:rPr sz="1300" dirty="0">
                <a:latin typeface="Calibri"/>
                <a:cs typeface="Calibri"/>
              </a:rPr>
              <a:t>настроение, </a:t>
            </a:r>
            <a:r>
              <a:rPr sz="1300" spc="-5" dirty="0">
                <a:latin typeface="Calibri"/>
                <a:cs typeface="Calibri"/>
              </a:rPr>
              <a:t>безопасные условия, </a:t>
            </a:r>
            <a:r>
              <a:rPr sz="1300" spc="-10" dirty="0">
                <a:latin typeface="Calibri"/>
                <a:cs typeface="Calibri"/>
              </a:rPr>
              <a:t>поддержка — </a:t>
            </a:r>
            <a:r>
              <a:rPr sz="1300" spc="-15" dirty="0">
                <a:latin typeface="Calibri"/>
                <a:cs typeface="Calibri"/>
              </a:rPr>
              <a:t>может горы </a:t>
            </a:r>
            <a:r>
              <a:rPr sz="1300" dirty="0">
                <a:latin typeface="Calibri"/>
                <a:cs typeface="Calibri"/>
              </a:rPr>
              <a:t>свернуть. </a:t>
            </a:r>
            <a:r>
              <a:rPr sz="1300" spc="-5" dirty="0">
                <a:latin typeface="Calibri"/>
                <a:cs typeface="Calibri"/>
              </a:rPr>
              <a:t>Нет </a:t>
            </a:r>
            <a:r>
              <a:rPr sz="1300" spc="-10" dirty="0">
                <a:latin typeface="Calibri"/>
                <a:cs typeface="Calibri"/>
              </a:rPr>
              <a:t>— </a:t>
            </a:r>
            <a:r>
              <a:rPr sz="1300" spc="-15" dirty="0">
                <a:latin typeface="Calibri"/>
                <a:cs typeface="Calibri"/>
              </a:rPr>
              <a:t>будет </a:t>
            </a:r>
            <a:r>
              <a:rPr sz="1300" spc="-10" dirty="0">
                <a:latin typeface="Calibri"/>
                <a:cs typeface="Calibri"/>
              </a:rPr>
              <a:t>сидеть </a:t>
            </a:r>
            <a:r>
              <a:rPr sz="1300" spc="-5" dirty="0">
                <a:latin typeface="Calibri"/>
                <a:cs typeface="Calibri"/>
              </a:rPr>
              <a:t>в раковине. </a:t>
            </a:r>
            <a:r>
              <a:rPr sz="1300" spc="-10" dirty="0">
                <a:latin typeface="Calibri"/>
                <a:cs typeface="Calibri"/>
              </a:rPr>
              <a:t>Но </a:t>
            </a:r>
            <a:r>
              <a:rPr sz="1300" spc="-5" dirty="0">
                <a:latin typeface="Calibri"/>
                <a:cs typeface="Calibri"/>
              </a:rPr>
              <a:t>он самый </a:t>
            </a:r>
            <a:r>
              <a:rPr sz="1300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кардинальный из </a:t>
            </a:r>
            <a:r>
              <a:rPr sz="1300" spc="-5" dirty="0">
                <a:latin typeface="Calibri"/>
                <a:cs typeface="Calibri"/>
              </a:rPr>
              <a:t>всей </a:t>
            </a:r>
            <a:r>
              <a:rPr sz="1300" spc="-15" dirty="0">
                <a:latin typeface="Calibri"/>
                <a:cs typeface="Calibri"/>
              </a:rPr>
              <a:t>воды </a:t>
            </a:r>
            <a:r>
              <a:rPr sz="1300" spc="-10" dirty="0">
                <a:latin typeface="Calibri"/>
                <a:cs typeface="Calibri"/>
              </a:rPr>
              <a:t>— </a:t>
            </a:r>
            <a:r>
              <a:rPr sz="1300" spc="-5" dirty="0">
                <a:latin typeface="Calibri"/>
                <a:cs typeface="Calibri"/>
              </a:rPr>
              <a:t>Скорпион </a:t>
            </a:r>
            <a:r>
              <a:rPr sz="1300" spc="-15" dirty="0">
                <a:latin typeface="Calibri"/>
                <a:cs typeface="Calibri"/>
              </a:rPr>
              <a:t>подозрителен </a:t>
            </a:r>
            <a:r>
              <a:rPr sz="1300" spc="-5" dirty="0">
                <a:latin typeface="Calibri"/>
                <a:cs typeface="Calibri"/>
              </a:rPr>
              <a:t>к начинаниям, а </a:t>
            </a:r>
            <a:r>
              <a:rPr sz="1300" dirty="0">
                <a:latin typeface="Calibri"/>
                <a:cs typeface="Calibri"/>
              </a:rPr>
              <a:t>Рыбы </a:t>
            </a:r>
            <a:r>
              <a:rPr sz="1300" spc="-10" dirty="0">
                <a:latin typeface="Calibri"/>
                <a:cs typeface="Calibri"/>
              </a:rPr>
              <a:t>скорее </a:t>
            </a:r>
            <a:r>
              <a:rPr sz="1300" spc="-5" dirty="0">
                <a:latin typeface="Calibri"/>
                <a:cs typeface="Calibri"/>
              </a:rPr>
              <a:t>приспосабливаются. А Рак </a:t>
            </a:r>
            <a:r>
              <a:rPr sz="1300" spc="-10" dirty="0">
                <a:latin typeface="Calibri"/>
                <a:cs typeface="Calibri"/>
              </a:rPr>
              <a:t>берет </a:t>
            </a:r>
            <a:r>
              <a:rPr sz="1300" spc="-5" dirty="0">
                <a:latin typeface="Calibri"/>
                <a:cs typeface="Calibri"/>
              </a:rPr>
              <a:t>и </a:t>
            </a:r>
            <a:r>
              <a:rPr sz="1300" spc="-10" dirty="0">
                <a:latin typeface="Calibri"/>
                <a:cs typeface="Calibri"/>
              </a:rPr>
              <a:t>делает (чаще всего </a:t>
            </a:r>
            <a:r>
              <a:rPr sz="1300" spc="-5" dirty="0">
                <a:latin typeface="Calibri"/>
                <a:cs typeface="Calibri"/>
              </a:rPr>
              <a:t>через </a:t>
            </a:r>
            <a:r>
              <a:rPr sz="1300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эмоции</a:t>
            </a:r>
            <a:r>
              <a:rPr sz="1300" spc="5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или</a:t>
            </a:r>
            <a:r>
              <a:rPr sz="1300" spc="10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близкие</a:t>
            </a:r>
            <a:r>
              <a:rPr sz="1300" spc="25" dirty="0">
                <a:latin typeface="Calibri"/>
                <a:cs typeface="Calibri"/>
              </a:rPr>
              <a:t> </a:t>
            </a:r>
            <a:r>
              <a:rPr sz="1300" spc="-5" dirty="0">
                <a:latin typeface="Calibri"/>
                <a:cs typeface="Calibri"/>
              </a:rPr>
              <a:t>отношения).</a:t>
            </a:r>
            <a:endParaRPr sz="1300" dirty="0">
              <a:latin typeface="Calibri"/>
              <a:cs typeface="Calibri"/>
            </a:endParaRPr>
          </a:p>
          <a:p>
            <a:pPr marL="12700" marR="7620" algn="just">
              <a:lnSpc>
                <a:spcPct val="100000"/>
              </a:lnSpc>
            </a:pPr>
            <a:r>
              <a:rPr sz="1300" spc="-5" dirty="0">
                <a:latin typeface="Calibri"/>
                <a:cs typeface="Calibri"/>
              </a:rPr>
              <a:t>Заметила, </a:t>
            </a:r>
            <a:r>
              <a:rPr sz="1300" spc="-15" dirty="0">
                <a:latin typeface="Calibri"/>
                <a:cs typeface="Calibri"/>
              </a:rPr>
              <a:t>что </a:t>
            </a:r>
            <a:r>
              <a:rPr sz="1300" spc="-10" dirty="0">
                <a:latin typeface="Calibri"/>
                <a:cs typeface="Calibri"/>
              </a:rPr>
              <a:t>некоторые </a:t>
            </a:r>
            <a:r>
              <a:rPr sz="1300" spc="-5" dirty="0">
                <a:latin typeface="Calibri"/>
                <a:cs typeface="Calibri"/>
              </a:rPr>
              <a:t>недооценивают </a:t>
            </a:r>
            <a:r>
              <a:rPr sz="1300" spc="-10" dirty="0">
                <a:latin typeface="Calibri"/>
                <a:cs typeface="Calibri"/>
              </a:rPr>
              <a:t>кардинальность Рака. </a:t>
            </a:r>
            <a:r>
              <a:rPr sz="1300" spc="-5" dirty="0">
                <a:latin typeface="Calibri"/>
                <a:cs typeface="Calibri"/>
              </a:rPr>
              <a:t>А напрасно. Мы привыкли ассоциировать </a:t>
            </a:r>
            <a:r>
              <a:rPr sz="1300" spc="-10" dirty="0">
                <a:latin typeface="Calibri"/>
                <a:cs typeface="Calibri"/>
              </a:rPr>
              <a:t>действие </a:t>
            </a:r>
            <a:r>
              <a:rPr sz="1300" spc="-5" dirty="0">
                <a:latin typeface="Calibri"/>
                <a:cs typeface="Calibri"/>
              </a:rPr>
              <a:t>с </a:t>
            </a:r>
            <a:r>
              <a:rPr sz="1300" spc="-10" dirty="0">
                <a:latin typeface="Calibri"/>
                <a:cs typeface="Calibri"/>
              </a:rPr>
              <a:t>Овном, который </a:t>
            </a:r>
            <a:r>
              <a:rPr sz="1300" spc="-5" dirty="0">
                <a:latin typeface="Calibri"/>
                <a:cs typeface="Calibri"/>
              </a:rPr>
              <a:t>«прыгает </a:t>
            </a:r>
            <a:r>
              <a:rPr sz="1300" spc="-15" dirty="0">
                <a:latin typeface="Calibri"/>
                <a:cs typeface="Calibri"/>
              </a:rPr>
              <a:t>по </a:t>
            </a:r>
            <a:r>
              <a:rPr sz="1300" spc="-10" dirty="0">
                <a:latin typeface="Calibri"/>
                <a:cs typeface="Calibri"/>
              </a:rPr>
              <a:t> головам» </a:t>
            </a:r>
            <a:r>
              <a:rPr sz="1300" spc="-5" dirty="0">
                <a:latin typeface="Calibri"/>
                <a:cs typeface="Calibri"/>
              </a:rPr>
              <a:t>и </a:t>
            </a:r>
            <a:r>
              <a:rPr sz="1300" spc="-10" dirty="0">
                <a:latin typeface="Calibri"/>
                <a:cs typeface="Calibri"/>
              </a:rPr>
              <a:t>открыто демонстрирует </a:t>
            </a:r>
            <a:r>
              <a:rPr sz="1300" spc="5" dirty="0">
                <a:latin typeface="Calibri"/>
                <a:cs typeface="Calibri"/>
              </a:rPr>
              <a:t>свою </a:t>
            </a:r>
            <a:r>
              <a:rPr sz="1300" spc="-5" dirty="0">
                <a:latin typeface="Calibri"/>
                <a:cs typeface="Calibri"/>
              </a:rPr>
              <a:t>силу и храбрость. А </a:t>
            </a:r>
            <a:r>
              <a:rPr sz="1300" dirty="0">
                <a:latin typeface="Calibri"/>
                <a:cs typeface="Calibri"/>
              </a:rPr>
              <a:t>ведь </a:t>
            </a:r>
            <a:r>
              <a:rPr sz="1300" spc="-5" dirty="0">
                <a:latin typeface="Calibri"/>
                <a:cs typeface="Calibri"/>
              </a:rPr>
              <a:t>вместе с </a:t>
            </a:r>
            <a:r>
              <a:rPr sz="1300" spc="-10" dirty="0">
                <a:latin typeface="Calibri"/>
                <a:cs typeface="Calibri"/>
              </a:rPr>
              <a:t>тем </a:t>
            </a:r>
            <a:r>
              <a:rPr sz="1300" spc="-5" dirty="0">
                <a:latin typeface="Calibri"/>
                <a:cs typeface="Calibri"/>
              </a:rPr>
              <a:t>есть и </a:t>
            </a:r>
            <a:r>
              <a:rPr sz="1300" spc="-10" dirty="0">
                <a:latin typeface="Calibri"/>
                <a:cs typeface="Calibri"/>
              </a:rPr>
              <a:t>те, кто просто </a:t>
            </a:r>
            <a:r>
              <a:rPr sz="1300" spc="-5" dirty="0">
                <a:latin typeface="Calibri"/>
                <a:cs typeface="Calibri"/>
              </a:rPr>
              <a:t>«высиживают» свою </a:t>
            </a:r>
            <a:r>
              <a:rPr sz="1300" spc="-15" dirty="0">
                <a:latin typeface="Calibri"/>
                <a:cs typeface="Calibri"/>
              </a:rPr>
              <a:t>победу, </a:t>
            </a:r>
            <a:r>
              <a:rPr sz="1300" spc="-5" dirty="0">
                <a:latin typeface="Calibri"/>
                <a:cs typeface="Calibri"/>
              </a:rPr>
              <a:t>и </a:t>
            </a:r>
            <a:r>
              <a:rPr sz="1300" dirty="0">
                <a:latin typeface="Calibri"/>
                <a:cs typeface="Calibri"/>
              </a:rPr>
              <a:t>Раки </a:t>
            </a:r>
            <a:r>
              <a:rPr sz="1300" spc="-5" dirty="0">
                <a:latin typeface="Calibri"/>
                <a:cs typeface="Calibri"/>
              </a:rPr>
              <a:t>как раз </a:t>
            </a:r>
            <a:r>
              <a:rPr sz="1300" spc="-40" dirty="0">
                <a:latin typeface="Calibri"/>
                <a:cs typeface="Calibri"/>
              </a:rPr>
              <a:t>те </a:t>
            </a:r>
            <a:r>
              <a:rPr sz="1300" spc="-35" dirty="0">
                <a:latin typeface="Calibri"/>
                <a:cs typeface="Calibri"/>
              </a:rPr>
              <a:t> </a:t>
            </a:r>
            <a:r>
              <a:rPr sz="1300" spc="-5" dirty="0">
                <a:latin typeface="Calibri"/>
                <a:cs typeface="Calibri"/>
              </a:rPr>
              <a:t>самые.</a:t>
            </a:r>
            <a:endParaRPr sz="1300" dirty="0">
              <a:latin typeface="Calibri"/>
              <a:cs typeface="Calibri"/>
            </a:endParaRPr>
          </a:p>
          <a:p>
            <a:pPr marL="12700" algn="just">
              <a:lnSpc>
                <a:spcPct val="100000"/>
              </a:lnSpc>
              <a:spcBef>
                <a:spcPts val="5"/>
              </a:spcBef>
            </a:pPr>
            <a:r>
              <a:rPr sz="1300" b="1" spc="-10" dirty="0">
                <a:latin typeface="Calibri"/>
                <a:cs typeface="Calibri"/>
              </a:rPr>
              <a:t>Недостаток</a:t>
            </a:r>
            <a:r>
              <a:rPr sz="1300" b="1" spc="20" dirty="0">
                <a:latin typeface="Calibri"/>
                <a:cs typeface="Calibri"/>
              </a:rPr>
              <a:t> </a:t>
            </a:r>
            <a:r>
              <a:rPr sz="1300" b="1" spc="-5" dirty="0">
                <a:latin typeface="Calibri"/>
                <a:cs typeface="Calibri"/>
              </a:rPr>
              <a:t>или</a:t>
            </a:r>
            <a:r>
              <a:rPr sz="1300" b="1" dirty="0">
                <a:latin typeface="Calibri"/>
                <a:cs typeface="Calibri"/>
              </a:rPr>
              <a:t> </a:t>
            </a:r>
            <a:r>
              <a:rPr sz="1300" b="1" spc="-10" dirty="0">
                <a:latin typeface="Calibri"/>
                <a:cs typeface="Calibri"/>
              </a:rPr>
              <a:t>отсутствие</a:t>
            </a:r>
            <a:r>
              <a:rPr sz="1300" b="1" spc="35" dirty="0">
                <a:latin typeface="Calibri"/>
                <a:cs typeface="Calibri"/>
              </a:rPr>
              <a:t> </a:t>
            </a:r>
            <a:r>
              <a:rPr sz="1300" b="1" spc="-10" dirty="0">
                <a:latin typeface="Calibri"/>
                <a:cs typeface="Calibri"/>
              </a:rPr>
              <a:t>кардинального</a:t>
            </a:r>
            <a:r>
              <a:rPr sz="1300" b="1" spc="-15" dirty="0">
                <a:latin typeface="Calibri"/>
                <a:cs typeface="Calibri"/>
              </a:rPr>
              <a:t> </a:t>
            </a:r>
            <a:r>
              <a:rPr sz="1300" b="1" spc="-10" dirty="0">
                <a:latin typeface="Calibri"/>
                <a:cs typeface="Calibri"/>
              </a:rPr>
              <a:t>креста</a:t>
            </a:r>
            <a:r>
              <a:rPr sz="1300" b="1" spc="50" dirty="0">
                <a:latin typeface="Calibri"/>
                <a:cs typeface="Calibri"/>
              </a:rPr>
              <a:t> </a:t>
            </a:r>
            <a:r>
              <a:rPr sz="1300" b="1" spc="-25" dirty="0">
                <a:latin typeface="Calibri"/>
                <a:cs typeface="Calibri"/>
              </a:rPr>
              <a:t>будет</a:t>
            </a:r>
            <a:r>
              <a:rPr sz="1300" b="1" spc="20" dirty="0">
                <a:latin typeface="Calibri"/>
                <a:cs typeface="Calibri"/>
              </a:rPr>
              <a:t> </a:t>
            </a:r>
            <a:r>
              <a:rPr sz="1300" b="1" spc="-5" dirty="0">
                <a:latin typeface="Calibri"/>
                <a:cs typeface="Calibri"/>
              </a:rPr>
              <a:t>означать </a:t>
            </a:r>
            <a:r>
              <a:rPr sz="1300" b="1" spc="-10" dirty="0">
                <a:latin typeface="Calibri"/>
                <a:cs typeface="Calibri"/>
              </a:rPr>
              <a:t>нерешительность.</a:t>
            </a:r>
            <a:r>
              <a:rPr sz="1300" b="1" spc="20" dirty="0">
                <a:latin typeface="Calibri"/>
                <a:cs typeface="Calibri"/>
              </a:rPr>
              <a:t> </a:t>
            </a:r>
            <a:r>
              <a:rPr sz="1300" b="1" spc="-25" dirty="0">
                <a:latin typeface="Calibri"/>
                <a:cs typeface="Calibri"/>
              </a:rPr>
              <a:t>Таким</a:t>
            </a:r>
            <a:r>
              <a:rPr sz="1300" b="1" dirty="0">
                <a:latin typeface="Calibri"/>
                <a:cs typeface="Calibri"/>
              </a:rPr>
              <a:t> </a:t>
            </a:r>
            <a:r>
              <a:rPr sz="1300" b="1" spc="-10" dirty="0">
                <a:latin typeface="Calibri"/>
                <a:cs typeface="Calibri"/>
              </a:rPr>
              <a:t>людям</a:t>
            </a:r>
            <a:r>
              <a:rPr sz="1300" b="1" spc="-5" dirty="0">
                <a:latin typeface="Calibri"/>
                <a:cs typeface="Calibri"/>
              </a:rPr>
              <a:t> </a:t>
            </a:r>
            <a:r>
              <a:rPr sz="1300" b="1" spc="-15" dirty="0">
                <a:latin typeface="Calibri"/>
                <a:cs typeface="Calibri"/>
              </a:rPr>
              <a:t>нужен</a:t>
            </a:r>
            <a:r>
              <a:rPr sz="1300" b="1" spc="35" dirty="0">
                <a:latin typeface="Calibri"/>
                <a:cs typeface="Calibri"/>
              </a:rPr>
              <a:t> </a:t>
            </a:r>
            <a:r>
              <a:rPr sz="1300" b="1" spc="-10" dirty="0">
                <a:latin typeface="Calibri"/>
                <a:cs typeface="Calibri"/>
              </a:rPr>
              <a:t>«пинок»,</a:t>
            </a:r>
            <a:r>
              <a:rPr sz="1300" b="1" spc="5" dirty="0">
                <a:latin typeface="Calibri"/>
                <a:cs typeface="Calibri"/>
              </a:rPr>
              <a:t> </a:t>
            </a:r>
            <a:r>
              <a:rPr sz="1300" b="1" spc="-5" dirty="0">
                <a:latin typeface="Calibri"/>
                <a:cs typeface="Calibri"/>
              </a:rPr>
              <a:t>они</a:t>
            </a:r>
            <a:r>
              <a:rPr sz="1300" b="1" spc="25" dirty="0">
                <a:latin typeface="Calibri"/>
                <a:cs typeface="Calibri"/>
              </a:rPr>
              <a:t> </a:t>
            </a:r>
            <a:r>
              <a:rPr sz="1300" b="1" spc="-15" dirty="0">
                <a:latin typeface="Calibri"/>
                <a:cs typeface="Calibri"/>
              </a:rPr>
              <a:t>скорее</a:t>
            </a:r>
            <a:r>
              <a:rPr sz="1300" b="1" spc="25" dirty="0">
                <a:latin typeface="Calibri"/>
                <a:cs typeface="Calibri"/>
              </a:rPr>
              <a:t> </a:t>
            </a:r>
            <a:r>
              <a:rPr sz="1300" b="1" spc="-15" dirty="0">
                <a:latin typeface="Calibri"/>
                <a:cs typeface="Calibri"/>
              </a:rPr>
              <a:t>ведомые.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846056" y="69595"/>
            <a:ext cx="17665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solidFill>
                  <a:srgbClr val="7E7E7E"/>
                </a:solidFill>
                <a:latin typeface="Calibri"/>
                <a:cs typeface="Calibri"/>
              </a:rPr>
              <a:t>АСТРОЛОГ</a:t>
            </a:r>
            <a:r>
              <a:rPr sz="1200" b="1" spc="-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00" b="1" spc="-15" dirty="0">
                <a:solidFill>
                  <a:srgbClr val="7E7E7E"/>
                </a:solidFill>
                <a:latin typeface="Calibri"/>
                <a:cs typeface="Calibri"/>
              </a:rPr>
              <a:t>НАСТЯ</a:t>
            </a:r>
            <a:r>
              <a:rPr sz="1200" b="1" spc="-5" dirty="0">
                <a:solidFill>
                  <a:srgbClr val="7E7E7E"/>
                </a:solidFill>
                <a:latin typeface="Calibri"/>
                <a:cs typeface="Calibri"/>
              </a:rPr>
              <a:t> ЛЁНИНА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" y="0"/>
            <a:ext cx="2433319" cy="2052320"/>
            <a:chOff x="0" y="0"/>
            <a:chExt cx="1824989" cy="15392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4955" cy="153922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19823" y="274357"/>
              <a:ext cx="370205" cy="514984"/>
            </a:xfrm>
            <a:custGeom>
              <a:avLst/>
              <a:gdLst/>
              <a:ahLst/>
              <a:cxnLst/>
              <a:rect l="l" t="t" r="r" b="b"/>
              <a:pathLst>
                <a:path w="370205" h="514984">
                  <a:moveTo>
                    <a:pt x="189750" y="0"/>
                  </a:moveTo>
                  <a:lnTo>
                    <a:pt x="181114" y="0"/>
                  </a:lnTo>
                  <a:lnTo>
                    <a:pt x="185458" y="571"/>
                  </a:lnTo>
                  <a:lnTo>
                    <a:pt x="189750" y="0"/>
                  </a:lnTo>
                  <a:close/>
                </a:path>
                <a:path w="370205" h="514984">
                  <a:moveTo>
                    <a:pt x="369989" y="253098"/>
                  </a:moveTo>
                  <a:lnTo>
                    <a:pt x="368985" y="252844"/>
                  </a:lnTo>
                  <a:lnTo>
                    <a:pt x="368985" y="257048"/>
                  </a:lnTo>
                  <a:lnTo>
                    <a:pt x="368985" y="257314"/>
                  </a:lnTo>
                  <a:lnTo>
                    <a:pt x="368249" y="253098"/>
                  </a:lnTo>
                  <a:lnTo>
                    <a:pt x="368960" y="257136"/>
                  </a:lnTo>
                  <a:lnTo>
                    <a:pt x="368985" y="252844"/>
                  </a:lnTo>
                  <a:lnTo>
                    <a:pt x="351980" y="248475"/>
                  </a:lnTo>
                  <a:lnTo>
                    <a:pt x="333794" y="243268"/>
                  </a:lnTo>
                  <a:lnTo>
                    <a:pt x="282333" y="222465"/>
                  </a:lnTo>
                  <a:lnTo>
                    <a:pt x="244576" y="195884"/>
                  </a:lnTo>
                  <a:lnTo>
                    <a:pt x="263067" y="221894"/>
                  </a:lnTo>
                  <a:lnTo>
                    <a:pt x="312851" y="245008"/>
                  </a:lnTo>
                  <a:lnTo>
                    <a:pt x="349211" y="256997"/>
                  </a:lnTo>
                  <a:lnTo>
                    <a:pt x="346163" y="257721"/>
                  </a:lnTo>
                  <a:lnTo>
                    <a:pt x="337705" y="260032"/>
                  </a:lnTo>
                  <a:lnTo>
                    <a:pt x="328383" y="262343"/>
                  </a:lnTo>
                  <a:lnTo>
                    <a:pt x="297256" y="273316"/>
                  </a:lnTo>
                  <a:lnTo>
                    <a:pt x="255473" y="294703"/>
                  </a:lnTo>
                  <a:lnTo>
                    <a:pt x="222935" y="331101"/>
                  </a:lnTo>
                  <a:lnTo>
                    <a:pt x="205333" y="377329"/>
                  </a:lnTo>
                  <a:lnTo>
                    <a:pt x="192925" y="428764"/>
                  </a:lnTo>
                  <a:lnTo>
                    <a:pt x="184873" y="477240"/>
                  </a:lnTo>
                  <a:lnTo>
                    <a:pt x="184746" y="476148"/>
                  </a:lnTo>
                  <a:lnTo>
                    <a:pt x="177190" y="428764"/>
                  </a:lnTo>
                  <a:lnTo>
                    <a:pt x="165049" y="377329"/>
                  </a:lnTo>
                  <a:lnTo>
                    <a:pt x="147485" y="331101"/>
                  </a:lnTo>
                  <a:lnTo>
                    <a:pt x="114846" y="294703"/>
                  </a:lnTo>
                  <a:lnTo>
                    <a:pt x="72974" y="273900"/>
                  </a:lnTo>
                  <a:lnTo>
                    <a:pt x="41668" y="263499"/>
                  </a:lnTo>
                  <a:lnTo>
                    <a:pt x="32283" y="260604"/>
                  </a:lnTo>
                  <a:lnTo>
                    <a:pt x="23761" y="258292"/>
                  </a:lnTo>
                  <a:lnTo>
                    <a:pt x="21526" y="257771"/>
                  </a:lnTo>
                  <a:lnTo>
                    <a:pt x="24295" y="257136"/>
                  </a:lnTo>
                  <a:lnTo>
                    <a:pt x="32969" y="254825"/>
                  </a:lnTo>
                  <a:lnTo>
                    <a:pt x="36804" y="253669"/>
                  </a:lnTo>
                  <a:lnTo>
                    <a:pt x="42545" y="251942"/>
                  </a:lnTo>
                  <a:lnTo>
                    <a:pt x="96443" y="229984"/>
                  </a:lnTo>
                  <a:lnTo>
                    <a:pt x="134366" y="201663"/>
                  </a:lnTo>
                  <a:lnTo>
                    <a:pt x="160426" y="150812"/>
                  </a:lnTo>
                  <a:lnTo>
                    <a:pt x="173901" y="101117"/>
                  </a:lnTo>
                  <a:lnTo>
                    <a:pt x="185127" y="38709"/>
                  </a:lnTo>
                  <a:lnTo>
                    <a:pt x="186220" y="30670"/>
                  </a:lnTo>
                  <a:lnTo>
                    <a:pt x="186690" y="33515"/>
                  </a:lnTo>
                  <a:lnTo>
                    <a:pt x="189052" y="49110"/>
                  </a:lnTo>
                  <a:lnTo>
                    <a:pt x="193382" y="78003"/>
                  </a:lnTo>
                  <a:lnTo>
                    <a:pt x="197789" y="105168"/>
                  </a:lnTo>
                  <a:lnTo>
                    <a:pt x="206121" y="141566"/>
                  </a:lnTo>
                  <a:lnTo>
                    <a:pt x="213906" y="163525"/>
                  </a:lnTo>
                  <a:lnTo>
                    <a:pt x="224345" y="183756"/>
                  </a:lnTo>
                  <a:lnTo>
                    <a:pt x="238163" y="201663"/>
                  </a:lnTo>
                  <a:lnTo>
                    <a:pt x="244576" y="195884"/>
                  </a:lnTo>
                  <a:lnTo>
                    <a:pt x="231736" y="179133"/>
                  </a:lnTo>
                  <a:lnTo>
                    <a:pt x="221945" y="160058"/>
                  </a:lnTo>
                  <a:lnTo>
                    <a:pt x="208800" y="116141"/>
                  </a:lnTo>
                  <a:lnTo>
                    <a:pt x="197675" y="47955"/>
                  </a:lnTo>
                  <a:lnTo>
                    <a:pt x="195313" y="32359"/>
                  </a:lnTo>
                  <a:lnTo>
                    <a:pt x="192697" y="16179"/>
                  </a:lnTo>
                  <a:lnTo>
                    <a:pt x="189750" y="0"/>
                  </a:lnTo>
                  <a:lnTo>
                    <a:pt x="186321" y="685"/>
                  </a:lnTo>
                  <a:lnTo>
                    <a:pt x="181114" y="0"/>
                  </a:lnTo>
                  <a:lnTo>
                    <a:pt x="180644" y="4622"/>
                  </a:lnTo>
                  <a:lnTo>
                    <a:pt x="179997" y="10401"/>
                  </a:lnTo>
                  <a:lnTo>
                    <a:pt x="179489" y="14439"/>
                  </a:lnTo>
                  <a:lnTo>
                    <a:pt x="178892" y="19646"/>
                  </a:lnTo>
                  <a:lnTo>
                    <a:pt x="171818" y="66446"/>
                  </a:lnTo>
                  <a:lnTo>
                    <a:pt x="157048" y="132321"/>
                  </a:lnTo>
                  <a:lnTo>
                    <a:pt x="134632" y="187223"/>
                  </a:lnTo>
                  <a:lnTo>
                    <a:pt x="92303" y="222465"/>
                  </a:lnTo>
                  <a:lnTo>
                    <a:pt x="49974" y="240385"/>
                  </a:lnTo>
                  <a:lnTo>
                    <a:pt x="22085" y="248475"/>
                  </a:lnTo>
                  <a:lnTo>
                    <a:pt x="14655" y="250786"/>
                  </a:lnTo>
                  <a:lnTo>
                    <a:pt x="10109" y="251942"/>
                  </a:lnTo>
                  <a:lnTo>
                    <a:pt x="2628" y="253098"/>
                  </a:lnTo>
                  <a:lnTo>
                    <a:pt x="1498" y="253352"/>
                  </a:lnTo>
                  <a:lnTo>
                    <a:pt x="1498" y="253669"/>
                  </a:lnTo>
                  <a:lnTo>
                    <a:pt x="825" y="257721"/>
                  </a:lnTo>
                  <a:lnTo>
                    <a:pt x="774" y="258292"/>
                  </a:lnTo>
                  <a:lnTo>
                    <a:pt x="749" y="258152"/>
                  </a:lnTo>
                  <a:lnTo>
                    <a:pt x="1498" y="253669"/>
                  </a:lnTo>
                  <a:lnTo>
                    <a:pt x="1498" y="253352"/>
                  </a:lnTo>
                  <a:lnTo>
                    <a:pt x="0" y="253669"/>
                  </a:lnTo>
                  <a:lnTo>
                    <a:pt x="63" y="262343"/>
                  </a:lnTo>
                  <a:lnTo>
                    <a:pt x="2641" y="262915"/>
                  </a:lnTo>
                  <a:lnTo>
                    <a:pt x="9982" y="264071"/>
                  </a:lnTo>
                  <a:lnTo>
                    <a:pt x="14439" y="265226"/>
                  </a:lnTo>
                  <a:lnTo>
                    <a:pt x="21717" y="266966"/>
                  </a:lnTo>
                  <a:lnTo>
                    <a:pt x="30060" y="269278"/>
                  </a:lnTo>
                  <a:lnTo>
                    <a:pt x="39255" y="271589"/>
                  </a:lnTo>
                  <a:lnTo>
                    <a:pt x="90703" y="291236"/>
                  </a:lnTo>
                  <a:lnTo>
                    <a:pt x="125780" y="314921"/>
                  </a:lnTo>
                  <a:lnTo>
                    <a:pt x="151599" y="363461"/>
                  </a:lnTo>
                  <a:lnTo>
                    <a:pt x="165150" y="413740"/>
                  </a:lnTo>
                  <a:lnTo>
                    <a:pt x="176085" y="477304"/>
                  </a:lnTo>
                  <a:lnTo>
                    <a:pt x="178904" y="500418"/>
                  </a:lnTo>
                  <a:lnTo>
                    <a:pt x="179362" y="504456"/>
                  </a:lnTo>
                  <a:lnTo>
                    <a:pt x="179959" y="510235"/>
                  </a:lnTo>
                  <a:lnTo>
                    <a:pt x="180365" y="514858"/>
                  </a:lnTo>
                  <a:lnTo>
                    <a:pt x="184721" y="514858"/>
                  </a:lnTo>
                  <a:lnTo>
                    <a:pt x="186169" y="514667"/>
                  </a:lnTo>
                  <a:lnTo>
                    <a:pt x="189064" y="514858"/>
                  </a:lnTo>
                  <a:lnTo>
                    <a:pt x="189522" y="510235"/>
                  </a:lnTo>
                  <a:lnTo>
                    <a:pt x="190157" y="504456"/>
                  </a:lnTo>
                  <a:lnTo>
                    <a:pt x="190665" y="500418"/>
                  </a:lnTo>
                  <a:lnTo>
                    <a:pt x="191262" y="495211"/>
                  </a:lnTo>
                  <a:lnTo>
                    <a:pt x="198412" y="447255"/>
                  </a:lnTo>
                  <a:lnTo>
                    <a:pt x="209118" y="396405"/>
                  </a:lnTo>
                  <a:lnTo>
                    <a:pt x="224510" y="348437"/>
                  </a:lnTo>
                  <a:lnTo>
                    <a:pt x="244513" y="314921"/>
                  </a:lnTo>
                  <a:lnTo>
                    <a:pt x="279666" y="290652"/>
                  </a:lnTo>
                  <a:lnTo>
                    <a:pt x="321056" y="273900"/>
                  </a:lnTo>
                  <a:lnTo>
                    <a:pt x="330822" y="271005"/>
                  </a:lnTo>
                  <a:lnTo>
                    <a:pt x="339940" y="268122"/>
                  </a:lnTo>
                  <a:lnTo>
                    <a:pt x="348208" y="266382"/>
                  </a:lnTo>
                  <a:lnTo>
                    <a:pt x="355434" y="264655"/>
                  </a:lnTo>
                  <a:lnTo>
                    <a:pt x="359841" y="263499"/>
                  </a:lnTo>
                  <a:lnTo>
                    <a:pt x="367106" y="262343"/>
                  </a:lnTo>
                  <a:lnTo>
                    <a:pt x="369658" y="261759"/>
                  </a:lnTo>
                  <a:lnTo>
                    <a:pt x="369989" y="25309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267999" y="392679"/>
            <a:ext cx="4837005" cy="509541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spc="260" dirty="0"/>
              <a:t>Основа</a:t>
            </a:r>
            <a:r>
              <a:rPr spc="147" dirty="0"/>
              <a:t> </a:t>
            </a:r>
            <a:r>
              <a:rPr spc="80" dirty="0"/>
              <a:t>для</a:t>
            </a:r>
            <a:r>
              <a:rPr spc="147" dirty="0"/>
              <a:t> </a:t>
            </a:r>
            <a:r>
              <a:rPr spc="167" dirty="0"/>
              <a:t>креста</a:t>
            </a:r>
          </a:p>
        </p:txBody>
      </p:sp>
      <p:sp>
        <p:nvSpPr>
          <p:cNvPr id="7" name="object 7"/>
          <p:cNvSpPr/>
          <p:nvPr/>
        </p:nvSpPr>
        <p:spPr>
          <a:xfrm>
            <a:off x="7543797" y="6650115"/>
            <a:ext cx="4617720" cy="6773"/>
          </a:xfrm>
          <a:custGeom>
            <a:avLst/>
            <a:gdLst/>
            <a:ahLst/>
            <a:cxnLst/>
            <a:rect l="l" t="t" r="r" b="b"/>
            <a:pathLst>
              <a:path w="3463290" h="5079">
                <a:moveTo>
                  <a:pt x="3463247" y="4760"/>
                </a:moveTo>
                <a:lnTo>
                  <a:pt x="0" y="4760"/>
                </a:lnTo>
                <a:lnTo>
                  <a:pt x="0" y="0"/>
                </a:lnTo>
                <a:lnTo>
                  <a:pt x="3463247" y="0"/>
                </a:lnTo>
                <a:lnTo>
                  <a:pt x="3463247" y="4760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8" name="object 8"/>
          <p:cNvSpPr/>
          <p:nvPr/>
        </p:nvSpPr>
        <p:spPr>
          <a:xfrm>
            <a:off x="1" y="6650115"/>
            <a:ext cx="4611793" cy="6773"/>
          </a:xfrm>
          <a:custGeom>
            <a:avLst/>
            <a:gdLst/>
            <a:ahLst/>
            <a:cxnLst/>
            <a:rect l="l" t="t" r="r" b="b"/>
            <a:pathLst>
              <a:path w="3458845" h="5079">
                <a:moveTo>
                  <a:pt x="3458483" y="0"/>
                </a:moveTo>
                <a:lnTo>
                  <a:pt x="0" y="0"/>
                </a:lnTo>
                <a:lnTo>
                  <a:pt x="0" y="4760"/>
                </a:lnTo>
                <a:lnTo>
                  <a:pt x="3458483" y="4760"/>
                </a:lnTo>
                <a:lnTo>
                  <a:pt x="3458483" y="0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9" name="object 9"/>
          <p:cNvSpPr txBox="1"/>
          <p:nvPr/>
        </p:nvSpPr>
        <p:spPr>
          <a:xfrm>
            <a:off x="2026834" y="2038239"/>
            <a:ext cx="5968153" cy="3313898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sz="2000" spc="-13" dirty="0">
                <a:solidFill>
                  <a:srgbClr val="424242"/>
                </a:solidFill>
                <a:latin typeface="Roboto Lt"/>
                <a:cs typeface="Roboto Lt"/>
              </a:rPr>
              <a:t>Вам</a:t>
            </a:r>
            <a:r>
              <a:rPr sz="2000" spc="-27" dirty="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sz="2000" spc="13" dirty="0">
                <a:solidFill>
                  <a:srgbClr val="424242"/>
                </a:solidFill>
                <a:latin typeface="Roboto Lt"/>
                <a:cs typeface="Roboto Lt"/>
              </a:rPr>
              <a:t>нужно</a:t>
            </a:r>
            <a:r>
              <a:rPr sz="2000" spc="-20" dirty="0">
                <a:solidFill>
                  <a:srgbClr val="424242"/>
                </a:solidFill>
                <a:latin typeface="Roboto Lt"/>
                <a:cs typeface="Roboto Lt"/>
              </a:rPr>
              <a:t> действовать </a:t>
            </a:r>
            <a:r>
              <a:rPr sz="2000" spc="-13" dirty="0">
                <a:solidFill>
                  <a:srgbClr val="424242"/>
                </a:solidFill>
                <a:latin typeface="Roboto Lt"/>
                <a:cs typeface="Roboto Lt"/>
              </a:rPr>
              <a:t>рывками.</a:t>
            </a:r>
            <a:endParaRPr sz="2000">
              <a:latin typeface="Roboto Lt"/>
              <a:cs typeface="Roboto Lt"/>
            </a:endParaRPr>
          </a:p>
          <a:p>
            <a:pPr marL="16933">
              <a:spcBef>
                <a:spcPts val="1693"/>
              </a:spcBef>
            </a:pPr>
            <a:r>
              <a:rPr sz="2000" spc="-20" dirty="0">
                <a:solidFill>
                  <a:srgbClr val="424242"/>
                </a:solidFill>
                <a:latin typeface="Roboto Lt"/>
                <a:cs typeface="Roboto Lt"/>
              </a:rPr>
              <a:t>Быстро</a:t>
            </a:r>
            <a:r>
              <a:rPr sz="2000" spc="-27" dirty="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sz="2000" dirty="0">
                <a:solidFill>
                  <a:srgbClr val="424242"/>
                </a:solidFill>
                <a:latin typeface="Roboto Lt"/>
                <a:cs typeface="Roboto Lt"/>
              </a:rPr>
              <a:t>начали,</a:t>
            </a:r>
            <a:r>
              <a:rPr sz="2000" spc="-20" dirty="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sz="2000" spc="-27" dirty="0">
                <a:solidFill>
                  <a:srgbClr val="424242"/>
                </a:solidFill>
                <a:latin typeface="Roboto Lt"/>
                <a:cs typeface="Roboto Lt"/>
              </a:rPr>
              <a:t>потом </a:t>
            </a:r>
            <a:r>
              <a:rPr sz="2000" spc="-33" dirty="0">
                <a:solidFill>
                  <a:srgbClr val="424242"/>
                </a:solidFill>
                <a:latin typeface="Roboto Lt"/>
                <a:cs typeface="Roboto Lt"/>
              </a:rPr>
              <a:t>отдохнули</a:t>
            </a:r>
            <a:endParaRPr sz="2000">
              <a:latin typeface="Roboto Lt"/>
              <a:cs typeface="Roboto Lt"/>
            </a:endParaRPr>
          </a:p>
          <a:p>
            <a:pPr marL="16933">
              <a:spcBef>
                <a:spcPts val="1693"/>
              </a:spcBef>
            </a:pPr>
            <a:r>
              <a:rPr sz="2000" spc="7" dirty="0">
                <a:solidFill>
                  <a:srgbClr val="424242"/>
                </a:solidFill>
                <a:latin typeface="Roboto Lt"/>
                <a:cs typeface="Roboto Lt"/>
              </a:rPr>
              <a:t>Если</a:t>
            </a:r>
            <a:r>
              <a:rPr sz="2000" spc="-7" dirty="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sz="2000" spc="-13" dirty="0">
                <a:solidFill>
                  <a:srgbClr val="424242"/>
                </a:solidFill>
                <a:latin typeface="Roboto Lt"/>
                <a:cs typeface="Roboto Lt"/>
              </a:rPr>
              <a:t>себя</a:t>
            </a:r>
            <a:r>
              <a:rPr sz="2000" dirty="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sz="2000" spc="-27" dirty="0">
                <a:solidFill>
                  <a:srgbClr val="424242"/>
                </a:solidFill>
                <a:latin typeface="Roboto Lt"/>
                <a:cs typeface="Roboto Lt"/>
              </a:rPr>
              <a:t>нагрузить</a:t>
            </a:r>
            <a:r>
              <a:rPr sz="2000" spc="-7" dirty="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sz="2000" dirty="0">
                <a:solidFill>
                  <a:srgbClr val="424242"/>
                </a:solidFill>
                <a:latin typeface="Roboto Lt"/>
                <a:cs typeface="Roboto Lt"/>
              </a:rPr>
              <a:t>в </a:t>
            </a:r>
            <a:r>
              <a:rPr sz="2000" spc="-60" dirty="0">
                <a:solidFill>
                  <a:srgbClr val="424242"/>
                </a:solidFill>
                <a:latin typeface="Roboto Lt"/>
                <a:cs typeface="Roboto Lt"/>
              </a:rPr>
              <a:t>какое-то</a:t>
            </a:r>
            <a:r>
              <a:rPr sz="2000" dirty="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sz="2000" spc="-27" dirty="0">
                <a:solidFill>
                  <a:srgbClr val="424242"/>
                </a:solidFill>
                <a:latin typeface="Roboto Lt"/>
                <a:cs typeface="Roboto Lt"/>
              </a:rPr>
              <a:t>короткое</a:t>
            </a:r>
            <a:r>
              <a:rPr sz="2000" spc="-7" dirty="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sz="2000" spc="-13" dirty="0">
                <a:solidFill>
                  <a:srgbClr val="424242"/>
                </a:solidFill>
                <a:latin typeface="Roboto Lt"/>
                <a:cs typeface="Roboto Lt"/>
              </a:rPr>
              <a:t>время,</a:t>
            </a:r>
            <a:endParaRPr sz="2000">
              <a:latin typeface="Roboto Lt"/>
              <a:cs typeface="Roboto Lt"/>
            </a:endParaRPr>
          </a:p>
          <a:p>
            <a:pPr marL="16933">
              <a:spcBef>
                <a:spcPts val="360"/>
              </a:spcBef>
            </a:pPr>
            <a:r>
              <a:rPr sz="2000" spc="-7" dirty="0">
                <a:solidFill>
                  <a:srgbClr val="424242"/>
                </a:solidFill>
                <a:latin typeface="Roboto Lt"/>
                <a:cs typeface="Roboto Lt"/>
              </a:rPr>
              <a:t>а </a:t>
            </a:r>
            <a:r>
              <a:rPr sz="2000" spc="-27" dirty="0">
                <a:solidFill>
                  <a:srgbClr val="424242"/>
                </a:solidFill>
                <a:latin typeface="Roboto Lt"/>
                <a:cs typeface="Roboto Lt"/>
              </a:rPr>
              <a:t>потом</a:t>
            </a:r>
            <a:r>
              <a:rPr sz="2000" spc="-7" dirty="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sz="2000" spc="-40" dirty="0">
                <a:solidFill>
                  <a:srgbClr val="424242"/>
                </a:solidFill>
                <a:latin typeface="Roboto Lt"/>
                <a:cs typeface="Roboto Lt"/>
              </a:rPr>
              <a:t>отдохнуть,</a:t>
            </a:r>
            <a:r>
              <a:rPr sz="2000" spc="-7" dirty="0">
                <a:solidFill>
                  <a:srgbClr val="424242"/>
                </a:solidFill>
                <a:latin typeface="Roboto Lt"/>
                <a:cs typeface="Roboto Lt"/>
              </a:rPr>
              <a:t> вы </a:t>
            </a:r>
            <a:r>
              <a:rPr sz="2000" spc="-20" dirty="0">
                <a:solidFill>
                  <a:srgbClr val="424242"/>
                </a:solidFill>
                <a:latin typeface="Roboto Lt"/>
                <a:cs typeface="Roboto Lt"/>
              </a:rPr>
              <a:t>быстро</a:t>
            </a:r>
            <a:r>
              <a:rPr sz="2000" spc="-7" dirty="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sz="2000" spc="-20" dirty="0">
                <a:solidFill>
                  <a:srgbClr val="424242"/>
                </a:solidFill>
                <a:latin typeface="Roboto Lt"/>
                <a:cs typeface="Roboto Lt"/>
              </a:rPr>
              <a:t>восстановите</a:t>
            </a:r>
            <a:r>
              <a:rPr sz="2000" spc="-7" dirty="0">
                <a:solidFill>
                  <a:srgbClr val="424242"/>
                </a:solidFill>
                <a:latin typeface="Roboto Lt"/>
                <a:cs typeface="Roboto Lt"/>
              </a:rPr>
              <a:t> силы.</a:t>
            </a:r>
            <a:endParaRPr sz="2000">
              <a:latin typeface="Roboto Lt"/>
              <a:cs typeface="Roboto Lt"/>
            </a:endParaRPr>
          </a:p>
          <a:p>
            <a:pPr marL="16933" marR="27093">
              <a:lnSpc>
                <a:spcPct val="170600"/>
              </a:lnSpc>
            </a:pPr>
            <a:r>
              <a:rPr sz="2000" spc="-7" dirty="0">
                <a:solidFill>
                  <a:srgbClr val="424242"/>
                </a:solidFill>
                <a:latin typeface="Roboto Lt"/>
                <a:cs typeface="Roboto Lt"/>
              </a:rPr>
              <a:t>Слишком </a:t>
            </a:r>
            <a:r>
              <a:rPr sz="2000" spc="-13" dirty="0">
                <a:solidFill>
                  <a:srgbClr val="424242"/>
                </a:solidFill>
                <a:latin typeface="Roboto Lt"/>
                <a:cs typeface="Roboto Lt"/>
              </a:rPr>
              <a:t>долго</a:t>
            </a:r>
            <a:r>
              <a:rPr sz="2000" spc="-7" dirty="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sz="2000" spc="-20" dirty="0">
                <a:solidFill>
                  <a:srgbClr val="424242"/>
                </a:solidFill>
                <a:latin typeface="Roboto Lt"/>
                <a:cs typeface="Roboto Lt"/>
              </a:rPr>
              <a:t>делать</a:t>
            </a:r>
            <a:r>
              <a:rPr sz="2000" spc="-7" dirty="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sz="2000" spc="-27" dirty="0">
                <a:solidFill>
                  <a:srgbClr val="424242"/>
                </a:solidFill>
                <a:latin typeface="Roboto Lt"/>
                <a:cs typeface="Roboto Lt"/>
              </a:rPr>
              <a:t>одно</a:t>
            </a:r>
            <a:r>
              <a:rPr sz="2000" spc="-7" dirty="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sz="2000" spc="7" dirty="0">
                <a:solidFill>
                  <a:srgbClr val="424242"/>
                </a:solidFill>
                <a:latin typeface="Roboto Lt"/>
                <a:cs typeface="Roboto Lt"/>
              </a:rPr>
              <a:t>и</a:t>
            </a:r>
            <a:r>
              <a:rPr sz="2000" dirty="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sz="2000" spc="-53" dirty="0">
                <a:solidFill>
                  <a:srgbClr val="424242"/>
                </a:solidFill>
                <a:latin typeface="Roboto Lt"/>
                <a:cs typeface="Roboto Lt"/>
              </a:rPr>
              <a:t>то</a:t>
            </a:r>
            <a:r>
              <a:rPr sz="2000" spc="-7" dirty="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sz="2000" spc="27" dirty="0">
                <a:solidFill>
                  <a:srgbClr val="424242"/>
                </a:solidFill>
                <a:latin typeface="Roboto Lt"/>
                <a:cs typeface="Roboto Lt"/>
              </a:rPr>
              <a:t>же</a:t>
            </a:r>
            <a:r>
              <a:rPr sz="2000" spc="-7" dirty="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sz="2000" spc="7" dirty="0">
                <a:solidFill>
                  <a:srgbClr val="424242"/>
                </a:solidFill>
                <a:latin typeface="Roboto Lt"/>
                <a:cs typeface="Roboto Lt"/>
              </a:rPr>
              <a:t>не</a:t>
            </a:r>
            <a:r>
              <a:rPr sz="2000" spc="-7" dirty="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sz="2000" spc="-27" dirty="0">
                <a:solidFill>
                  <a:srgbClr val="424242"/>
                </a:solidFill>
                <a:latin typeface="Roboto Lt"/>
                <a:cs typeface="Roboto Lt"/>
              </a:rPr>
              <a:t>получится. </a:t>
            </a:r>
            <a:r>
              <a:rPr sz="2000" spc="-467" dirty="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sz="2000" spc="-13" dirty="0">
                <a:solidFill>
                  <a:srgbClr val="424242"/>
                </a:solidFill>
                <a:latin typeface="Roboto Lt"/>
                <a:cs typeface="Roboto Lt"/>
              </a:rPr>
              <a:t>Вам </a:t>
            </a:r>
            <a:r>
              <a:rPr sz="2000" spc="13" dirty="0">
                <a:solidFill>
                  <a:srgbClr val="424242"/>
                </a:solidFill>
                <a:latin typeface="Roboto Lt"/>
                <a:cs typeface="Roboto Lt"/>
              </a:rPr>
              <a:t>или</a:t>
            </a:r>
            <a:r>
              <a:rPr sz="2000" spc="-7" dirty="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sz="2000" spc="-33" dirty="0">
                <a:solidFill>
                  <a:srgbClr val="424242"/>
                </a:solidFill>
                <a:latin typeface="Roboto Lt"/>
                <a:cs typeface="Roboto Lt"/>
              </a:rPr>
              <a:t>станет</a:t>
            </a:r>
            <a:r>
              <a:rPr sz="2000" spc="-7" dirty="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sz="2000" spc="-20" dirty="0">
                <a:solidFill>
                  <a:srgbClr val="424242"/>
                </a:solidFill>
                <a:latin typeface="Roboto Lt"/>
                <a:cs typeface="Roboto Lt"/>
              </a:rPr>
              <a:t>скучно,</a:t>
            </a:r>
            <a:r>
              <a:rPr sz="2000" spc="-7" dirty="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sz="2000" spc="13" dirty="0">
                <a:solidFill>
                  <a:srgbClr val="424242"/>
                </a:solidFill>
                <a:latin typeface="Roboto Lt"/>
                <a:cs typeface="Roboto Lt"/>
              </a:rPr>
              <a:t>или</a:t>
            </a:r>
            <a:r>
              <a:rPr sz="2000" spc="-13" dirty="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sz="2000" spc="-40" dirty="0">
                <a:solidFill>
                  <a:srgbClr val="424242"/>
                </a:solidFill>
                <a:latin typeface="Roboto Lt"/>
                <a:cs typeface="Roboto Lt"/>
              </a:rPr>
              <a:t>будет</a:t>
            </a:r>
            <a:r>
              <a:rPr sz="2000" spc="-7" dirty="0">
                <a:solidFill>
                  <a:srgbClr val="424242"/>
                </a:solidFill>
                <a:latin typeface="Roboto Lt"/>
                <a:cs typeface="Roboto Lt"/>
              </a:rPr>
              <a:t> выгорание.</a:t>
            </a:r>
            <a:endParaRPr sz="2000">
              <a:latin typeface="Roboto Lt"/>
              <a:cs typeface="Roboto Lt"/>
            </a:endParaRPr>
          </a:p>
          <a:p>
            <a:pPr marL="16933">
              <a:spcBef>
                <a:spcPts val="1693"/>
              </a:spcBef>
            </a:pPr>
            <a:r>
              <a:rPr sz="2000" spc="7" dirty="0">
                <a:solidFill>
                  <a:srgbClr val="424242"/>
                </a:solidFill>
                <a:latin typeface="Roboto Lt"/>
                <a:cs typeface="Roboto Lt"/>
              </a:rPr>
              <a:t>Нужна</a:t>
            </a:r>
            <a:r>
              <a:rPr sz="2000" spc="-20" dirty="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sz="2000" spc="-13" dirty="0">
                <a:solidFill>
                  <a:srgbClr val="424242"/>
                </a:solidFill>
                <a:latin typeface="Roboto Lt"/>
                <a:cs typeface="Roboto Lt"/>
              </a:rPr>
              <a:t>регулярная</a:t>
            </a:r>
            <a:r>
              <a:rPr sz="2000" spc="-20" dirty="0">
                <a:solidFill>
                  <a:srgbClr val="424242"/>
                </a:solidFill>
                <a:latin typeface="Roboto Lt"/>
                <a:cs typeface="Roboto Lt"/>
              </a:rPr>
              <a:t> нагрузка </a:t>
            </a:r>
            <a:r>
              <a:rPr sz="2000" spc="7" dirty="0">
                <a:solidFill>
                  <a:srgbClr val="424242"/>
                </a:solidFill>
                <a:latin typeface="Roboto Lt"/>
                <a:cs typeface="Roboto Lt"/>
              </a:rPr>
              <a:t>и</a:t>
            </a:r>
            <a:r>
              <a:rPr sz="2000" spc="-20" dirty="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sz="2000" spc="-13" dirty="0">
                <a:solidFill>
                  <a:srgbClr val="424242"/>
                </a:solidFill>
                <a:latin typeface="Roboto Lt"/>
                <a:cs typeface="Roboto Lt"/>
              </a:rPr>
              <a:t>регулярный</a:t>
            </a:r>
            <a:r>
              <a:rPr sz="2000" spc="-20" dirty="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sz="2000" spc="-40" dirty="0">
                <a:solidFill>
                  <a:srgbClr val="424242"/>
                </a:solidFill>
                <a:latin typeface="Roboto Lt"/>
                <a:cs typeface="Roboto Lt"/>
              </a:rPr>
              <a:t>отдых.</a:t>
            </a:r>
            <a:endParaRPr sz="2000">
              <a:latin typeface="Roboto Lt"/>
              <a:cs typeface="Roboto Lt"/>
            </a:endParaRPr>
          </a:p>
        </p:txBody>
      </p: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70743" y="2104798"/>
            <a:ext cx="227067" cy="257332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70743" y="2612798"/>
            <a:ext cx="227067" cy="257332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70743" y="3120798"/>
            <a:ext cx="227067" cy="257332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70743" y="3997098"/>
            <a:ext cx="227067" cy="257332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70743" y="5044849"/>
            <a:ext cx="227067" cy="257332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373800" y="1535132"/>
            <a:ext cx="3787765" cy="3787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63465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782991" y="3756471"/>
            <a:ext cx="2808810" cy="2808810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1" y="0"/>
            <a:ext cx="2433319" cy="2052320"/>
            <a:chOff x="0" y="0"/>
            <a:chExt cx="1824989" cy="153924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824955" cy="1539229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419823" y="274357"/>
              <a:ext cx="370205" cy="514984"/>
            </a:xfrm>
            <a:custGeom>
              <a:avLst/>
              <a:gdLst/>
              <a:ahLst/>
              <a:cxnLst/>
              <a:rect l="l" t="t" r="r" b="b"/>
              <a:pathLst>
                <a:path w="370205" h="514984">
                  <a:moveTo>
                    <a:pt x="189750" y="0"/>
                  </a:moveTo>
                  <a:lnTo>
                    <a:pt x="181114" y="0"/>
                  </a:lnTo>
                  <a:lnTo>
                    <a:pt x="185458" y="571"/>
                  </a:lnTo>
                  <a:lnTo>
                    <a:pt x="189750" y="0"/>
                  </a:lnTo>
                  <a:close/>
                </a:path>
                <a:path w="370205" h="514984">
                  <a:moveTo>
                    <a:pt x="369989" y="253098"/>
                  </a:moveTo>
                  <a:lnTo>
                    <a:pt x="368985" y="252844"/>
                  </a:lnTo>
                  <a:lnTo>
                    <a:pt x="368985" y="257048"/>
                  </a:lnTo>
                  <a:lnTo>
                    <a:pt x="368985" y="257314"/>
                  </a:lnTo>
                  <a:lnTo>
                    <a:pt x="368249" y="253098"/>
                  </a:lnTo>
                  <a:lnTo>
                    <a:pt x="368960" y="257136"/>
                  </a:lnTo>
                  <a:lnTo>
                    <a:pt x="368985" y="252844"/>
                  </a:lnTo>
                  <a:lnTo>
                    <a:pt x="351980" y="248475"/>
                  </a:lnTo>
                  <a:lnTo>
                    <a:pt x="333794" y="243268"/>
                  </a:lnTo>
                  <a:lnTo>
                    <a:pt x="282333" y="222465"/>
                  </a:lnTo>
                  <a:lnTo>
                    <a:pt x="244576" y="195884"/>
                  </a:lnTo>
                  <a:lnTo>
                    <a:pt x="263067" y="221894"/>
                  </a:lnTo>
                  <a:lnTo>
                    <a:pt x="312851" y="245008"/>
                  </a:lnTo>
                  <a:lnTo>
                    <a:pt x="349211" y="256997"/>
                  </a:lnTo>
                  <a:lnTo>
                    <a:pt x="346163" y="257721"/>
                  </a:lnTo>
                  <a:lnTo>
                    <a:pt x="337705" y="260032"/>
                  </a:lnTo>
                  <a:lnTo>
                    <a:pt x="328383" y="262343"/>
                  </a:lnTo>
                  <a:lnTo>
                    <a:pt x="297256" y="273316"/>
                  </a:lnTo>
                  <a:lnTo>
                    <a:pt x="255473" y="294703"/>
                  </a:lnTo>
                  <a:lnTo>
                    <a:pt x="222935" y="331101"/>
                  </a:lnTo>
                  <a:lnTo>
                    <a:pt x="205333" y="377329"/>
                  </a:lnTo>
                  <a:lnTo>
                    <a:pt x="192925" y="428764"/>
                  </a:lnTo>
                  <a:lnTo>
                    <a:pt x="184873" y="477240"/>
                  </a:lnTo>
                  <a:lnTo>
                    <a:pt x="184746" y="476148"/>
                  </a:lnTo>
                  <a:lnTo>
                    <a:pt x="177190" y="428764"/>
                  </a:lnTo>
                  <a:lnTo>
                    <a:pt x="165049" y="377329"/>
                  </a:lnTo>
                  <a:lnTo>
                    <a:pt x="147485" y="331101"/>
                  </a:lnTo>
                  <a:lnTo>
                    <a:pt x="114846" y="294703"/>
                  </a:lnTo>
                  <a:lnTo>
                    <a:pt x="72974" y="273900"/>
                  </a:lnTo>
                  <a:lnTo>
                    <a:pt x="41668" y="263499"/>
                  </a:lnTo>
                  <a:lnTo>
                    <a:pt x="32283" y="260604"/>
                  </a:lnTo>
                  <a:lnTo>
                    <a:pt x="23761" y="258292"/>
                  </a:lnTo>
                  <a:lnTo>
                    <a:pt x="21526" y="257771"/>
                  </a:lnTo>
                  <a:lnTo>
                    <a:pt x="24295" y="257136"/>
                  </a:lnTo>
                  <a:lnTo>
                    <a:pt x="32969" y="254825"/>
                  </a:lnTo>
                  <a:lnTo>
                    <a:pt x="36804" y="253669"/>
                  </a:lnTo>
                  <a:lnTo>
                    <a:pt x="42545" y="251942"/>
                  </a:lnTo>
                  <a:lnTo>
                    <a:pt x="96443" y="229984"/>
                  </a:lnTo>
                  <a:lnTo>
                    <a:pt x="134366" y="201663"/>
                  </a:lnTo>
                  <a:lnTo>
                    <a:pt x="160426" y="150812"/>
                  </a:lnTo>
                  <a:lnTo>
                    <a:pt x="173901" y="101117"/>
                  </a:lnTo>
                  <a:lnTo>
                    <a:pt x="185127" y="38709"/>
                  </a:lnTo>
                  <a:lnTo>
                    <a:pt x="186220" y="30670"/>
                  </a:lnTo>
                  <a:lnTo>
                    <a:pt x="186690" y="33515"/>
                  </a:lnTo>
                  <a:lnTo>
                    <a:pt x="189052" y="49110"/>
                  </a:lnTo>
                  <a:lnTo>
                    <a:pt x="193382" y="78003"/>
                  </a:lnTo>
                  <a:lnTo>
                    <a:pt x="197789" y="105168"/>
                  </a:lnTo>
                  <a:lnTo>
                    <a:pt x="206121" y="141566"/>
                  </a:lnTo>
                  <a:lnTo>
                    <a:pt x="213906" y="163525"/>
                  </a:lnTo>
                  <a:lnTo>
                    <a:pt x="224345" y="183756"/>
                  </a:lnTo>
                  <a:lnTo>
                    <a:pt x="238163" y="201663"/>
                  </a:lnTo>
                  <a:lnTo>
                    <a:pt x="244576" y="195884"/>
                  </a:lnTo>
                  <a:lnTo>
                    <a:pt x="231736" y="179133"/>
                  </a:lnTo>
                  <a:lnTo>
                    <a:pt x="221945" y="160058"/>
                  </a:lnTo>
                  <a:lnTo>
                    <a:pt x="208800" y="116141"/>
                  </a:lnTo>
                  <a:lnTo>
                    <a:pt x="197675" y="47955"/>
                  </a:lnTo>
                  <a:lnTo>
                    <a:pt x="195313" y="32359"/>
                  </a:lnTo>
                  <a:lnTo>
                    <a:pt x="192697" y="16179"/>
                  </a:lnTo>
                  <a:lnTo>
                    <a:pt x="189750" y="0"/>
                  </a:lnTo>
                  <a:lnTo>
                    <a:pt x="186321" y="685"/>
                  </a:lnTo>
                  <a:lnTo>
                    <a:pt x="181114" y="0"/>
                  </a:lnTo>
                  <a:lnTo>
                    <a:pt x="180644" y="4622"/>
                  </a:lnTo>
                  <a:lnTo>
                    <a:pt x="179997" y="10401"/>
                  </a:lnTo>
                  <a:lnTo>
                    <a:pt x="179489" y="14439"/>
                  </a:lnTo>
                  <a:lnTo>
                    <a:pt x="178892" y="19646"/>
                  </a:lnTo>
                  <a:lnTo>
                    <a:pt x="171818" y="66446"/>
                  </a:lnTo>
                  <a:lnTo>
                    <a:pt x="157048" y="132321"/>
                  </a:lnTo>
                  <a:lnTo>
                    <a:pt x="134632" y="187223"/>
                  </a:lnTo>
                  <a:lnTo>
                    <a:pt x="92303" y="222465"/>
                  </a:lnTo>
                  <a:lnTo>
                    <a:pt x="49974" y="240385"/>
                  </a:lnTo>
                  <a:lnTo>
                    <a:pt x="22085" y="248475"/>
                  </a:lnTo>
                  <a:lnTo>
                    <a:pt x="14655" y="250786"/>
                  </a:lnTo>
                  <a:lnTo>
                    <a:pt x="10109" y="251942"/>
                  </a:lnTo>
                  <a:lnTo>
                    <a:pt x="2628" y="253098"/>
                  </a:lnTo>
                  <a:lnTo>
                    <a:pt x="1498" y="253352"/>
                  </a:lnTo>
                  <a:lnTo>
                    <a:pt x="1498" y="253669"/>
                  </a:lnTo>
                  <a:lnTo>
                    <a:pt x="825" y="257721"/>
                  </a:lnTo>
                  <a:lnTo>
                    <a:pt x="774" y="258292"/>
                  </a:lnTo>
                  <a:lnTo>
                    <a:pt x="749" y="258152"/>
                  </a:lnTo>
                  <a:lnTo>
                    <a:pt x="1498" y="253669"/>
                  </a:lnTo>
                  <a:lnTo>
                    <a:pt x="1498" y="253352"/>
                  </a:lnTo>
                  <a:lnTo>
                    <a:pt x="0" y="253669"/>
                  </a:lnTo>
                  <a:lnTo>
                    <a:pt x="63" y="262343"/>
                  </a:lnTo>
                  <a:lnTo>
                    <a:pt x="2641" y="262915"/>
                  </a:lnTo>
                  <a:lnTo>
                    <a:pt x="9982" y="264071"/>
                  </a:lnTo>
                  <a:lnTo>
                    <a:pt x="14439" y="265226"/>
                  </a:lnTo>
                  <a:lnTo>
                    <a:pt x="21717" y="266966"/>
                  </a:lnTo>
                  <a:lnTo>
                    <a:pt x="30060" y="269278"/>
                  </a:lnTo>
                  <a:lnTo>
                    <a:pt x="39255" y="271589"/>
                  </a:lnTo>
                  <a:lnTo>
                    <a:pt x="90703" y="291236"/>
                  </a:lnTo>
                  <a:lnTo>
                    <a:pt x="125780" y="314921"/>
                  </a:lnTo>
                  <a:lnTo>
                    <a:pt x="151599" y="363461"/>
                  </a:lnTo>
                  <a:lnTo>
                    <a:pt x="165150" y="413740"/>
                  </a:lnTo>
                  <a:lnTo>
                    <a:pt x="176085" y="477304"/>
                  </a:lnTo>
                  <a:lnTo>
                    <a:pt x="178904" y="500418"/>
                  </a:lnTo>
                  <a:lnTo>
                    <a:pt x="179362" y="504456"/>
                  </a:lnTo>
                  <a:lnTo>
                    <a:pt x="179959" y="510235"/>
                  </a:lnTo>
                  <a:lnTo>
                    <a:pt x="180365" y="514858"/>
                  </a:lnTo>
                  <a:lnTo>
                    <a:pt x="184721" y="514858"/>
                  </a:lnTo>
                  <a:lnTo>
                    <a:pt x="186169" y="514667"/>
                  </a:lnTo>
                  <a:lnTo>
                    <a:pt x="189064" y="514858"/>
                  </a:lnTo>
                  <a:lnTo>
                    <a:pt x="189522" y="510235"/>
                  </a:lnTo>
                  <a:lnTo>
                    <a:pt x="190157" y="504456"/>
                  </a:lnTo>
                  <a:lnTo>
                    <a:pt x="190665" y="500418"/>
                  </a:lnTo>
                  <a:lnTo>
                    <a:pt x="191262" y="495211"/>
                  </a:lnTo>
                  <a:lnTo>
                    <a:pt x="198412" y="447255"/>
                  </a:lnTo>
                  <a:lnTo>
                    <a:pt x="209118" y="396405"/>
                  </a:lnTo>
                  <a:lnTo>
                    <a:pt x="224510" y="348437"/>
                  </a:lnTo>
                  <a:lnTo>
                    <a:pt x="244513" y="314921"/>
                  </a:lnTo>
                  <a:lnTo>
                    <a:pt x="279666" y="290652"/>
                  </a:lnTo>
                  <a:lnTo>
                    <a:pt x="321056" y="273900"/>
                  </a:lnTo>
                  <a:lnTo>
                    <a:pt x="330822" y="271005"/>
                  </a:lnTo>
                  <a:lnTo>
                    <a:pt x="339940" y="268122"/>
                  </a:lnTo>
                  <a:lnTo>
                    <a:pt x="348208" y="266382"/>
                  </a:lnTo>
                  <a:lnTo>
                    <a:pt x="355434" y="264655"/>
                  </a:lnTo>
                  <a:lnTo>
                    <a:pt x="359841" y="263499"/>
                  </a:lnTo>
                  <a:lnTo>
                    <a:pt x="367106" y="262343"/>
                  </a:lnTo>
                  <a:lnTo>
                    <a:pt x="369658" y="261759"/>
                  </a:lnTo>
                  <a:lnTo>
                    <a:pt x="369989" y="25309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284932" y="1360070"/>
            <a:ext cx="6182667" cy="472608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marR="1293674" algn="just">
              <a:lnSpc>
                <a:spcPct val="114999"/>
              </a:lnSpc>
              <a:spcBef>
                <a:spcPts val="133"/>
              </a:spcBef>
            </a:pPr>
            <a:r>
              <a:rPr sz="1500" spc="-7" dirty="0">
                <a:solidFill>
                  <a:srgbClr val="333333"/>
                </a:solidFill>
                <a:latin typeface="Roboto Lt"/>
                <a:cs typeface="Roboto Lt"/>
              </a:rPr>
              <a:t>Для </a:t>
            </a:r>
            <a:r>
              <a:rPr sz="1500" spc="-33" dirty="0">
                <a:solidFill>
                  <a:srgbClr val="333333"/>
                </a:solidFill>
                <a:latin typeface="Roboto Lt"/>
                <a:cs typeface="Roboto Lt"/>
              </a:rPr>
              <a:t>фиксированной </a:t>
            </a:r>
            <a:r>
              <a:rPr sz="1500" spc="-13" dirty="0">
                <a:solidFill>
                  <a:srgbClr val="333333"/>
                </a:solidFill>
                <a:latin typeface="Roboto Lt"/>
                <a:cs typeface="Roboto Lt"/>
              </a:rPr>
              <a:t>динамики </a:t>
            </a:r>
            <a:r>
              <a:rPr sz="1500" spc="-27" dirty="0">
                <a:solidFill>
                  <a:srgbClr val="333333"/>
                </a:solidFill>
                <a:latin typeface="Roboto Lt"/>
                <a:cs typeface="Roboto Lt"/>
              </a:rPr>
              <a:t>характерны </a:t>
            </a:r>
            <a:r>
              <a:rPr sz="1500" spc="-467" dirty="0">
                <a:solidFill>
                  <a:srgbClr val="333333"/>
                </a:solidFill>
                <a:latin typeface="Roboto Lt"/>
                <a:cs typeface="Roboto Lt"/>
              </a:rPr>
              <a:t> </a:t>
            </a:r>
            <a:r>
              <a:rPr sz="1500" spc="-13" dirty="0">
                <a:solidFill>
                  <a:srgbClr val="333333"/>
                </a:solidFill>
                <a:latin typeface="Roboto Lt"/>
                <a:cs typeface="Roboto Lt"/>
              </a:rPr>
              <a:t>постоянство, </a:t>
            </a:r>
            <a:r>
              <a:rPr sz="1500" spc="-20" dirty="0">
                <a:solidFill>
                  <a:srgbClr val="333333"/>
                </a:solidFill>
                <a:latin typeface="Roboto Lt"/>
                <a:cs typeface="Roboto Lt"/>
              </a:rPr>
              <a:t>устойчивость, </a:t>
            </a:r>
            <a:r>
              <a:rPr sz="1500" spc="-13" dirty="0">
                <a:solidFill>
                  <a:srgbClr val="333333"/>
                </a:solidFill>
                <a:latin typeface="Roboto Lt"/>
                <a:cs typeface="Roboto Lt"/>
              </a:rPr>
              <a:t>стабильность </a:t>
            </a:r>
            <a:r>
              <a:rPr sz="1500" spc="-7" dirty="0">
                <a:solidFill>
                  <a:srgbClr val="333333"/>
                </a:solidFill>
                <a:latin typeface="Roboto Lt"/>
                <a:cs typeface="Roboto Lt"/>
              </a:rPr>
              <a:t> </a:t>
            </a:r>
            <a:r>
              <a:rPr sz="1500" spc="-13" dirty="0">
                <a:solidFill>
                  <a:srgbClr val="333333"/>
                </a:solidFill>
                <a:latin typeface="Roboto Lt"/>
                <a:cs typeface="Roboto Lt"/>
              </a:rPr>
              <a:t>(упрямство</a:t>
            </a:r>
            <a:r>
              <a:rPr sz="1500" spc="-13" dirty="0">
                <a:solidFill>
                  <a:srgbClr val="333333"/>
                </a:solidFill>
                <a:latin typeface="Roboto Lt"/>
                <a:cs typeface="Roboto Lt"/>
              </a:rPr>
              <a:t>).</a:t>
            </a:r>
            <a:endParaRPr sz="1500" dirty="0">
              <a:latin typeface="Roboto Lt"/>
              <a:cs typeface="Roboto Lt"/>
            </a:endParaRPr>
          </a:p>
          <a:p>
            <a:pPr algn="just">
              <a:spcBef>
                <a:spcPts val="47"/>
              </a:spcBef>
            </a:pPr>
            <a:endParaRPr sz="1500" dirty="0">
              <a:latin typeface="Roboto Lt"/>
              <a:cs typeface="Roboto Lt"/>
            </a:endParaRPr>
          </a:p>
          <a:p>
            <a:pPr marL="16933" marR="6773" algn="just">
              <a:lnSpc>
                <a:spcPct val="114999"/>
              </a:lnSpc>
              <a:spcBef>
                <a:spcPts val="7"/>
              </a:spcBef>
            </a:pPr>
            <a:r>
              <a:rPr sz="1500" spc="-13" dirty="0">
                <a:solidFill>
                  <a:srgbClr val="333333"/>
                </a:solidFill>
                <a:latin typeface="Roboto Lt"/>
                <a:cs typeface="Roboto Lt"/>
              </a:rPr>
              <a:t>Люди</a:t>
            </a:r>
            <a:r>
              <a:rPr sz="1500" spc="-7" dirty="0">
                <a:solidFill>
                  <a:srgbClr val="333333"/>
                </a:solidFill>
                <a:latin typeface="Roboto Lt"/>
                <a:cs typeface="Roboto Lt"/>
              </a:rPr>
              <a:t> </a:t>
            </a:r>
            <a:r>
              <a:rPr sz="1500" spc="-33" dirty="0">
                <a:solidFill>
                  <a:srgbClr val="333333"/>
                </a:solidFill>
                <a:latin typeface="Roboto Lt"/>
                <a:cs typeface="Roboto Lt"/>
              </a:rPr>
              <a:t>фиксированного</a:t>
            </a:r>
            <a:r>
              <a:rPr sz="1500" spc="-7" dirty="0">
                <a:solidFill>
                  <a:srgbClr val="333333"/>
                </a:solidFill>
                <a:latin typeface="Roboto Lt"/>
                <a:cs typeface="Roboto Lt"/>
              </a:rPr>
              <a:t> </a:t>
            </a:r>
            <a:r>
              <a:rPr sz="1500" spc="-27" dirty="0">
                <a:solidFill>
                  <a:srgbClr val="333333"/>
                </a:solidFill>
                <a:latin typeface="Roboto Lt"/>
                <a:cs typeface="Roboto Lt"/>
              </a:rPr>
              <a:t>креста</a:t>
            </a:r>
            <a:r>
              <a:rPr sz="1500" spc="-7" dirty="0">
                <a:solidFill>
                  <a:srgbClr val="333333"/>
                </a:solidFill>
                <a:latin typeface="Roboto Lt"/>
                <a:cs typeface="Roboto Lt"/>
              </a:rPr>
              <a:t> </a:t>
            </a:r>
            <a:r>
              <a:rPr sz="1500" spc="-20" dirty="0">
                <a:solidFill>
                  <a:srgbClr val="333333"/>
                </a:solidFill>
                <a:latin typeface="Roboto Lt"/>
                <a:cs typeface="Roboto Lt"/>
              </a:rPr>
              <a:t>проявляются </a:t>
            </a:r>
            <a:r>
              <a:rPr sz="1500" spc="-13" dirty="0">
                <a:solidFill>
                  <a:srgbClr val="333333"/>
                </a:solidFill>
                <a:latin typeface="Roboto Lt"/>
                <a:cs typeface="Roboto Lt"/>
              </a:rPr>
              <a:t> </a:t>
            </a:r>
            <a:r>
              <a:rPr sz="1500" dirty="0">
                <a:solidFill>
                  <a:srgbClr val="333333"/>
                </a:solidFill>
                <a:latin typeface="Roboto Lt"/>
                <a:cs typeface="Roboto Lt"/>
              </a:rPr>
              <a:t>неожиданно, </a:t>
            </a:r>
            <a:r>
              <a:rPr sz="1500" spc="-33" dirty="0">
                <a:solidFill>
                  <a:srgbClr val="333333"/>
                </a:solidFill>
                <a:latin typeface="Roboto Lt"/>
                <a:cs typeface="Roboto Lt"/>
              </a:rPr>
              <a:t>у </a:t>
            </a:r>
            <a:r>
              <a:rPr sz="1500" dirty="0">
                <a:solidFill>
                  <a:srgbClr val="333333"/>
                </a:solidFill>
                <a:latin typeface="Roboto Lt"/>
                <a:cs typeface="Roboto Lt"/>
              </a:rPr>
              <a:t>них </a:t>
            </a:r>
            <a:r>
              <a:rPr sz="1500" spc="7" dirty="0">
                <a:solidFill>
                  <a:srgbClr val="333333"/>
                </a:solidFill>
                <a:latin typeface="Roboto Lt"/>
                <a:cs typeface="Roboto Lt"/>
              </a:rPr>
              <a:t>должна </a:t>
            </a:r>
            <a:r>
              <a:rPr sz="1500" spc="-13" dirty="0">
                <a:solidFill>
                  <a:srgbClr val="333333"/>
                </a:solidFill>
                <a:latin typeface="Roboto Lt"/>
                <a:cs typeface="Roboto Lt"/>
              </a:rPr>
              <a:t>накопиться </a:t>
            </a:r>
            <a:r>
              <a:rPr sz="1500" spc="-20" dirty="0">
                <a:solidFill>
                  <a:srgbClr val="333333"/>
                </a:solidFill>
                <a:latin typeface="Roboto Lt"/>
                <a:cs typeface="Roboto Lt"/>
              </a:rPr>
              <a:t>критическая </a:t>
            </a:r>
            <a:r>
              <a:rPr sz="1500" spc="-13" dirty="0">
                <a:solidFill>
                  <a:srgbClr val="333333"/>
                </a:solidFill>
                <a:latin typeface="Roboto Lt"/>
                <a:cs typeface="Roboto Lt"/>
              </a:rPr>
              <a:t> масса </a:t>
            </a:r>
            <a:r>
              <a:rPr sz="1500" spc="-7" dirty="0">
                <a:solidFill>
                  <a:srgbClr val="333333"/>
                </a:solidFill>
                <a:latin typeface="Roboto Lt"/>
                <a:cs typeface="Roboto Lt"/>
              </a:rPr>
              <a:t>энергии. Накопленная энергия </a:t>
            </a:r>
            <a:r>
              <a:rPr sz="1500" spc="-53" dirty="0">
                <a:solidFill>
                  <a:srgbClr val="333333"/>
                </a:solidFill>
                <a:latin typeface="Roboto Lt"/>
                <a:cs typeface="Roboto Lt"/>
              </a:rPr>
              <a:t>затем</a:t>
            </a:r>
            <a:r>
              <a:rPr sz="1500" spc="-7" dirty="0">
                <a:solidFill>
                  <a:srgbClr val="333333"/>
                </a:solidFill>
                <a:latin typeface="Roboto Lt"/>
                <a:cs typeface="Roboto Lt"/>
              </a:rPr>
              <a:t> </a:t>
            </a:r>
            <a:r>
              <a:rPr sz="1500" spc="-27" dirty="0">
                <a:solidFill>
                  <a:srgbClr val="333333"/>
                </a:solidFill>
                <a:latin typeface="Roboto Lt"/>
                <a:cs typeface="Roboto Lt"/>
              </a:rPr>
              <a:t>резко </a:t>
            </a:r>
            <a:r>
              <a:rPr sz="1500" spc="-20" dirty="0">
                <a:solidFill>
                  <a:srgbClr val="333333"/>
                </a:solidFill>
                <a:latin typeface="Roboto Lt"/>
                <a:cs typeface="Roboto Lt"/>
              </a:rPr>
              <a:t> переходит </a:t>
            </a:r>
            <a:r>
              <a:rPr sz="1500" dirty="0">
                <a:solidFill>
                  <a:srgbClr val="333333"/>
                </a:solidFill>
                <a:latin typeface="Roboto Lt"/>
                <a:cs typeface="Roboto Lt"/>
              </a:rPr>
              <a:t>в проявленное </a:t>
            </a:r>
            <a:r>
              <a:rPr sz="1500" spc="-20" dirty="0">
                <a:solidFill>
                  <a:srgbClr val="333333"/>
                </a:solidFill>
                <a:latin typeface="Roboto Lt"/>
                <a:cs typeface="Roboto Lt"/>
              </a:rPr>
              <a:t>состояние </a:t>
            </a:r>
            <a:r>
              <a:rPr sz="1500" spc="-87" dirty="0">
                <a:solidFill>
                  <a:srgbClr val="333333"/>
                </a:solidFill>
                <a:latin typeface="Roboto Lt"/>
                <a:cs typeface="Roboto Lt"/>
              </a:rPr>
              <a:t>—</a:t>
            </a:r>
            <a:r>
              <a:rPr sz="1500" spc="-80" dirty="0">
                <a:solidFill>
                  <a:srgbClr val="333333"/>
                </a:solidFill>
                <a:latin typeface="Roboto Lt"/>
                <a:cs typeface="Roboto Lt"/>
              </a:rPr>
              <a:t> </a:t>
            </a:r>
            <a:r>
              <a:rPr sz="1500" spc="-20" dirty="0">
                <a:solidFill>
                  <a:srgbClr val="333333"/>
                </a:solidFill>
                <a:latin typeface="Roboto Lt"/>
                <a:cs typeface="Roboto Lt"/>
              </a:rPr>
              <a:t>качественный </a:t>
            </a:r>
            <a:r>
              <a:rPr sz="1500" spc="-467" dirty="0">
                <a:solidFill>
                  <a:srgbClr val="333333"/>
                </a:solidFill>
                <a:latin typeface="Roboto Lt"/>
                <a:cs typeface="Roboto Lt"/>
              </a:rPr>
              <a:t> </a:t>
            </a:r>
            <a:r>
              <a:rPr sz="1500" spc="-20" dirty="0">
                <a:solidFill>
                  <a:srgbClr val="333333"/>
                </a:solidFill>
                <a:latin typeface="Roboto Lt"/>
                <a:cs typeface="Roboto Lt"/>
              </a:rPr>
              <a:t>скачок</a:t>
            </a:r>
            <a:r>
              <a:rPr sz="1500" spc="-20" dirty="0">
                <a:solidFill>
                  <a:srgbClr val="333333"/>
                </a:solidFill>
                <a:latin typeface="Roboto Lt"/>
                <a:cs typeface="Roboto Lt"/>
              </a:rPr>
              <a:t>.</a:t>
            </a:r>
            <a:endParaRPr sz="1500" dirty="0">
              <a:latin typeface="Roboto Lt"/>
              <a:cs typeface="Roboto Lt"/>
            </a:endParaRPr>
          </a:p>
          <a:p>
            <a:pPr algn="just">
              <a:spcBef>
                <a:spcPts val="47"/>
              </a:spcBef>
            </a:pPr>
            <a:endParaRPr sz="1500" dirty="0">
              <a:latin typeface="Roboto Lt"/>
              <a:cs typeface="Roboto Lt"/>
            </a:endParaRPr>
          </a:p>
          <a:p>
            <a:pPr marL="16933" marR="145623" algn="just">
              <a:lnSpc>
                <a:spcPct val="114999"/>
              </a:lnSpc>
              <a:spcBef>
                <a:spcPts val="7"/>
              </a:spcBef>
            </a:pPr>
            <a:r>
              <a:rPr sz="1500" dirty="0">
                <a:solidFill>
                  <a:srgbClr val="333333"/>
                </a:solidFill>
                <a:latin typeface="Roboto Lt"/>
                <a:cs typeface="Roboto Lt"/>
              </a:rPr>
              <a:t>Именно</a:t>
            </a:r>
            <a:r>
              <a:rPr sz="1500" spc="-13" dirty="0">
                <a:solidFill>
                  <a:srgbClr val="333333"/>
                </a:solidFill>
                <a:latin typeface="Roboto Lt"/>
                <a:cs typeface="Roboto Lt"/>
              </a:rPr>
              <a:t> </a:t>
            </a:r>
            <a:r>
              <a:rPr sz="1500" spc="-20" dirty="0">
                <a:solidFill>
                  <a:srgbClr val="333333"/>
                </a:solidFill>
                <a:latin typeface="Roboto Lt"/>
                <a:cs typeface="Roboto Lt"/>
              </a:rPr>
              <a:t>благодаря</a:t>
            </a:r>
            <a:r>
              <a:rPr sz="1500" spc="13" dirty="0">
                <a:solidFill>
                  <a:srgbClr val="333333"/>
                </a:solidFill>
                <a:latin typeface="Roboto Lt"/>
                <a:cs typeface="Roboto Lt"/>
              </a:rPr>
              <a:t> </a:t>
            </a:r>
            <a:r>
              <a:rPr sz="1500" spc="-33" dirty="0">
                <a:solidFill>
                  <a:srgbClr val="333333"/>
                </a:solidFill>
                <a:latin typeface="Roboto Lt"/>
                <a:cs typeface="Roboto Lt"/>
              </a:rPr>
              <a:t>фиксированным</a:t>
            </a:r>
            <a:r>
              <a:rPr sz="1500" spc="-7" dirty="0">
                <a:solidFill>
                  <a:srgbClr val="333333"/>
                </a:solidFill>
                <a:latin typeface="Roboto Lt"/>
                <a:cs typeface="Roboto Lt"/>
              </a:rPr>
              <a:t> </a:t>
            </a:r>
            <a:r>
              <a:rPr sz="1500" spc="-27" dirty="0">
                <a:solidFill>
                  <a:srgbClr val="333333"/>
                </a:solidFill>
                <a:latin typeface="Roboto Lt"/>
                <a:cs typeface="Roboto Lt"/>
              </a:rPr>
              <a:t>знакам </a:t>
            </a:r>
            <a:r>
              <a:rPr sz="1500" spc="-20" dirty="0">
                <a:solidFill>
                  <a:srgbClr val="333333"/>
                </a:solidFill>
                <a:latin typeface="Roboto Lt"/>
                <a:cs typeface="Roboto Lt"/>
              </a:rPr>
              <a:t> </a:t>
            </a:r>
            <a:r>
              <a:rPr sz="1500" spc="-27" dirty="0">
                <a:solidFill>
                  <a:srgbClr val="333333"/>
                </a:solidFill>
                <a:latin typeface="Roboto Lt"/>
                <a:cs typeface="Roboto Lt"/>
              </a:rPr>
              <a:t>осуществляются</a:t>
            </a:r>
            <a:r>
              <a:rPr sz="1500" spc="-13" dirty="0">
                <a:solidFill>
                  <a:srgbClr val="333333"/>
                </a:solidFill>
                <a:latin typeface="Roboto Lt"/>
                <a:cs typeface="Roboto Lt"/>
              </a:rPr>
              <a:t> серьезные,</a:t>
            </a:r>
            <a:r>
              <a:rPr sz="1500" spc="7" dirty="0">
                <a:solidFill>
                  <a:srgbClr val="333333"/>
                </a:solidFill>
                <a:latin typeface="Roboto Lt"/>
                <a:cs typeface="Roboto Lt"/>
              </a:rPr>
              <a:t> </a:t>
            </a:r>
            <a:r>
              <a:rPr sz="1500" spc="-13" dirty="0">
                <a:solidFill>
                  <a:srgbClr val="333333"/>
                </a:solidFill>
                <a:latin typeface="Roboto Lt"/>
                <a:cs typeface="Roboto Lt"/>
              </a:rPr>
              <a:t>масштабные</a:t>
            </a:r>
            <a:r>
              <a:rPr sz="1500" spc="-7" dirty="0">
                <a:solidFill>
                  <a:srgbClr val="333333"/>
                </a:solidFill>
                <a:latin typeface="Roboto Lt"/>
                <a:cs typeface="Roboto Lt"/>
              </a:rPr>
              <a:t> </a:t>
            </a:r>
            <a:r>
              <a:rPr sz="1500" spc="-20" dirty="0">
                <a:solidFill>
                  <a:srgbClr val="333333"/>
                </a:solidFill>
                <a:latin typeface="Roboto Lt"/>
                <a:cs typeface="Roboto Lt"/>
              </a:rPr>
              <a:t>замыслы, </a:t>
            </a:r>
            <a:r>
              <a:rPr sz="1500" spc="-467" dirty="0">
                <a:solidFill>
                  <a:srgbClr val="333333"/>
                </a:solidFill>
                <a:latin typeface="Roboto Lt"/>
                <a:cs typeface="Roboto Lt"/>
              </a:rPr>
              <a:t> </a:t>
            </a:r>
            <a:r>
              <a:rPr sz="1500" spc="-20" dirty="0">
                <a:solidFill>
                  <a:srgbClr val="333333"/>
                </a:solidFill>
                <a:latin typeface="Roboto Lt"/>
                <a:cs typeface="Roboto Lt"/>
              </a:rPr>
              <a:t>требующие</a:t>
            </a:r>
            <a:r>
              <a:rPr sz="1500" spc="-13" dirty="0">
                <a:solidFill>
                  <a:srgbClr val="333333"/>
                </a:solidFill>
                <a:latin typeface="Roboto Lt"/>
                <a:cs typeface="Roboto Lt"/>
              </a:rPr>
              <a:t> длительного</a:t>
            </a:r>
            <a:r>
              <a:rPr sz="1500" spc="7" dirty="0">
                <a:solidFill>
                  <a:srgbClr val="333333"/>
                </a:solidFill>
                <a:latin typeface="Roboto Lt"/>
                <a:cs typeface="Roboto Lt"/>
              </a:rPr>
              <a:t> приложения</a:t>
            </a:r>
            <a:r>
              <a:rPr sz="1500" spc="-7" dirty="0">
                <a:solidFill>
                  <a:srgbClr val="333333"/>
                </a:solidFill>
                <a:latin typeface="Roboto Lt"/>
                <a:cs typeface="Roboto Lt"/>
              </a:rPr>
              <a:t> </a:t>
            </a:r>
            <a:r>
              <a:rPr sz="1500" dirty="0" err="1">
                <a:solidFill>
                  <a:srgbClr val="333333"/>
                </a:solidFill>
                <a:latin typeface="Roboto Lt"/>
                <a:cs typeface="Roboto Lt"/>
              </a:rPr>
              <a:t>сил</a:t>
            </a:r>
            <a:r>
              <a:rPr sz="1500" dirty="0" smtClean="0">
                <a:solidFill>
                  <a:srgbClr val="333333"/>
                </a:solidFill>
                <a:latin typeface="Roboto Lt"/>
                <a:cs typeface="Roboto Lt"/>
              </a:rPr>
              <a:t>.</a:t>
            </a:r>
            <a:endParaRPr lang="ru-RU" sz="1500" dirty="0" smtClean="0">
              <a:solidFill>
                <a:srgbClr val="333333"/>
              </a:solidFill>
              <a:latin typeface="Roboto Lt"/>
              <a:cs typeface="Roboto Lt"/>
            </a:endParaRPr>
          </a:p>
          <a:p>
            <a:pPr marL="16933" marR="145623" algn="just">
              <a:lnSpc>
                <a:spcPct val="114999"/>
              </a:lnSpc>
              <a:spcBef>
                <a:spcPts val="7"/>
              </a:spcBef>
            </a:pPr>
            <a:endParaRPr lang="ru-RU" sz="1500" dirty="0">
              <a:solidFill>
                <a:srgbClr val="333333"/>
              </a:solidFill>
              <a:latin typeface="Roboto Lt"/>
              <a:cs typeface="Roboto Lt"/>
            </a:endParaRPr>
          </a:p>
          <a:p>
            <a:pPr marL="16933" marR="145623" algn="just">
              <a:lnSpc>
                <a:spcPct val="114999"/>
              </a:lnSpc>
              <a:spcBef>
                <a:spcPts val="7"/>
              </a:spcBef>
            </a:pPr>
            <a:r>
              <a:rPr lang="ru-RU" sz="1500" b="1" spc="-7" dirty="0" smtClean="0">
                <a:solidFill>
                  <a:srgbClr val="333333"/>
                </a:solidFill>
                <a:latin typeface="Roboto Lt"/>
                <a:cs typeface="Roboto Lt"/>
              </a:rPr>
              <a:t>Постоянство и стабильность главный конёк этого креста. Стабильный комфорт, деньги, стабильный поток идей, стабильная популярность или стабильная жесть(у скорпиона).</a:t>
            </a:r>
          </a:p>
          <a:p>
            <a:pPr marL="16933" marR="145623" algn="just">
              <a:lnSpc>
                <a:spcPct val="114999"/>
              </a:lnSpc>
              <a:spcBef>
                <a:spcPts val="7"/>
              </a:spcBef>
            </a:pPr>
            <a:r>
              <a:rPr lang="ru-RU" sz="1500" b="1" spc="-7" dirty="0" smtClean="0">
                <a:solidFill>
                  <a:srgbClr val="333333"/>
                </a:solidFill>
                <a:latin typeface="Roboto Lt"/>
                <a:cs typeface="Roboto Lt"/>
              </a:rPr>
              <a:t>Могут затаится, остановится, умеют выжидать, главное не перейти в лень. Долго принимаю решения, обдумывают.  Не любят спешку и суету. </a:t>
            </a:r>
            <a:endParaRPr sz="1500" dirty="0">
              <a:latin typeface="Roboto Lt"/>
              <a:cs typeface="Roboto Lt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267998" y="358855"/>
            <a:ext cx="6199601" cy="1001983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spc="180" dirty="0" err="1"/>
              <a:t>Фиксированный</a:t>
            </a:r>
            <a:r>
              <a:rPr spc="133" dirty="0"/>
              <a:t> </a:t>
            </a:r>
            <a:r>
              <a:rPr spc="180" dirty="0" err="1" smtClean="0"/>
              <a:t>крест</a:t>
            </a:r>
            <a:r>
              <a:rPr lang="ru-RU" spc="180" dirty="0" smtClean="0"/>
              <a:t>. Зацикленность. Стабильность</a:t>
            </a:r>
            <a:endParaRPr spc="180" dirty="0"/>
          </a:p>
        </p:txBody>
      </p: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305800" y="2903399"/>
            <a:ext cx="618644" cy="443744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350673" y="1221443"/>
            <a:ext cx="465941" cy="609496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350673" y="2029975"/>
            <a:ext cx="625171" cy="686500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298467" y="402425"/>
            <a:ext cx="570355" cy="613412"/>
          </a:xfrm>
          <a:prstGeom prst="rect">
            <a:avLst/>
          </a:prstGeom>
        </p:spPr>
      </p:pic>
      <p:sp>
        <p:nvSpPr>
          <p:cNvPr id="13" name="object 13"/>
          <p:cNvSpPr/>
          <p:nvPr/>
        </p:nvSpPr>
        <p:spPr>
          <a:xfrm>
            <a:off x="7543797" y="6650115"/>
            <a:ext cx="4617720" cy="6773"/>
          </a:xfrm>
          <a:custGeom>
            <a:avLst/>
            <a:gdLst/>
            <a:ahLst/>
            <a:cxnLst/>
            <a:rect l="l" t="t" r="r" b="b"/>
            <a:pathLst>
              <a:path w="3463290" h="5079">
                <a:moveTo>
                  <a:pt x="3463247" y="4760"/>
                </a:moveTo>
                <a:lnTo>
                  <a:pt x="0" y="4760"/>
                </a:lnTo>
                <a:lnTo>
                  <a:pt x="0" y="0"/>
                </a:lnTo>
                <a:lnTo>
                  <a:pt x="3463247" y="0"/>
                </a:lnTo>
                <a:lnTo>
                  <a:pt x="3463247" y="4760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14" name="object 14"/>
          <p:cNvSpPr/>
          <p:nvPr/>
        </p:nvSpPr>
        <p:spPr>
          <a:xfrm>
            <a:off x="1" y="6650115"/>
            <a:ext cx="4611793" cy="6773"/>
          </a:xfrm>
          <a:custGeom>
            <a:avLst/>
            <a:gdLst/>
            <a:ahLst/>
            <a:cxnLst/>
            <a:rect l="l" t="t" r="r" b="b"/>
            <a:pathLst>
              <a:path w="3458845" h="5079">
                <a:moveTo>
                  <a:pt x="3458483" y="0"/>
                </a:moveTo>
                <a:lnTo>
                  <a:pt x="0" y="0"/>
                </a:lnTo>
                <a:lnTo>
                  <a:pt x="0" y="4760"/>
                </a:lnTo>
                <a:lnTo>
                  <a:pt x="3458483" y="4760"/>
                </a:lnTo>
                <a:lnTo>
                  <a:pt x="3458483" y="0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15" name="object 5"/>
          <p:cNvSpPr txBox="1"/>
          <p:nvPr/>
        </p:nvSpPr>
        <p:spPr>
          <a:xfrm>
            <a:off x="9067800" y="358855"/>
            <a:ext cx="5801668" cy="737808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marR="6773" algn="just">
              <a:lnSpc>
                <a:spcPct val="114999"/>
              </a:lnSpc>
              <a:spcBef>
                <a:spcPts val="133"/>
              </a:spcBef>
            </a:pPr>
            <a:r>
              <a:rPr lang="ru-RU" sz="2000" spc="-7" dirty="0" smtClean="0">
                <a:solidFill>
                  <a:srgbClr val="333333"/>
                </a:solidFill>
                <a:latin typeface="Roboto Lt"/>
                <a:cs typeface="Roboto Lt"/>
              </a:rPr>
              <a:t>Зациклен на комфорте,</a:t>
            </a:r>
          </a:p>
          <a:p>
            <a:pPr marL="16933" marR="6773" algn="just">
              <a:lnSpc>
                <a:spcPct val="114999"/>
              </a:lnSpc>
              <a:spcBef>
                <a:spcPts val="133"/>
              </a:spcBef>
            </a:pPr>
            <a:r>
              <a:rPr lang="ru-RU" sz="2000" spc="-7" dirty="0" smtClean="0">
                <a:solidFill>
                  <a:srgbClr val="333333"/>
                </a:solidFill>
                <a:latin typeface="Roboto Lt"/>
                <a:cs typeface="Roboto Lt"/>
              </a:rPr>
              <a:t>деньгах</a:t>
            </a:r>
            <a:endParaRPr sz="2000" dirty="0">
              <a:latin typeface="Roboto Lt"/>
              <a:cs typeface="Roboto Lt"/>
            </a:endParaRPr>
          </a:p>
        </p:txBody>
      </p:sp>
      <p:sp>
        <p:nvSpPr>
          <p:cNvPr id="17" name="object 5"/>
          <p:cNvSpPr txBox="1"/>
          <p:nvPr/>
        </p:nvSpPr>
        <p:spPr>
          <a:xfrm>
            <a:off x="9067800" y="1277724"/>
            <a:ext cx="5801668" cy="34097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marR="6773" algn="just">
              <a:lnSpc>
                <a:spcPct val="114999"/>
              </a:lnSpc>
              <a:spcBef>
                <a:spcPts val="133"/>
              </a:spcBef>
            </a:pPr>
            <a:r>
              <a:rPr lang="ru-RU" sz="2000" spc="-7" dirty="0" smtClean="0">
                <a:solidFill>
                  <a:srgbClr val="333333"/>
                </a:solidFill>
                <a:latin typeface="Roboto Lt"/>
                <a:cs typeface="Roboto Lt"/>
              </a:rPr>
              <a:t>Зациклен на себе</a:t>
            </a:r>
            <a:endParaRPr sz="2000" dirty="0">
              <a:latin typeface="Roboto Lt"/>
              <a:cs typeface="Roboto Lt"/>
            </a:endParaRPr>
          </a:p>
        </p:txBody>
      </p:sp>
      <p:sp>
        <p:nvSpPr>
          <p:cNvPr id="18" name="object 5"/>
          <p:cNvSpPr txBox="1"/>
          <p:nvPr/>
        </p:nvSpPr>
        <p:spPr>
          <a:xfrm>
            <a:off x="9095174" y="1999580"/>
            <a:ext cx="5801668" cy="737808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marR="6773" algn="just">
              <a:lnSpc>
                <a:spcPct val="114999"/>
              </a:lnSpc>
              <a:spcBef>
                <a:spcPts val="133"/>
              </a:spcBef>
            </a:pPr>
            <a:r>
              <a:rPr lang="ru-RU" sz="2000" spc="-7" dirty="0" smtClean="0">
                <a:solidFill>
                  <a:srgbClr val="333333"/>
                </a:solidFill>
                <a:latin typeface="Roboto Lt"/>
                <a:cs typeface="Roboto Lt"/>
              </a:rPr>
              <a:t>Зациклен на </a:t>
            </a:r>
            <a:r>
              <a:rPr lang="ru-RU" sz="2000" spc="-7" dirty="0" err="1" smtClean="0">
                <a:solidFill>
                  <a:srgbClr val="333333"/>
                </a:solidFill>
                <a:latin typeface="Roboto Lt"/>
                <a:cs typeface="Roboto Lt"/>
              </a:rPr>
              <a:t>пережива</a:t>
            </a:r>
            <a:r>
              <a:rPr lang="ru-RU" sz="2000" spc="-7" dirty="0" smtClean="0">
                <a:solidFill>
                  <a:srgbClr val="333333"/>
                </a:solidFill>
                <a:latin typeface="Roboto Lt"/>
                <a:cs typeface="Roboto Lt"/>
              </a:rPr>
              <a:t>-</a:t>
            </a:r>
          </a:p>
          <a:p>
            <a:pPr marL="16933" marR="6773" algn="just">
              <a:lnSpc>
                <a:spcPct val="114999"/>
              </a:lnSpc>
              <a:spcBef>
                <a:spcPts val="133"/>
              </a:spcBef>
            </a:pPr>
            <a:r>
              <a:rPr lang="ru-RU" sz="2000" spc="-7" dirty="0" err="1" smtClean="0">
                <a:solidFill>
                  <a:srgbClr val="333333"/>
                </a:solidFill>
                <a:latin typeface="Roboto Lt"/>
                <a:cs typeface="Roboto Lt"/>
              </a:rPr>
              <a:t>ниях</a:t>
            </a:r>
            <a:r>
              <a:rPr lang="ru-RU" sz="2000" spc="-7" dirty="0" smtClean="0">
                <a:solidFill>
                  <a:srgbClr val="333333"/>
                </a:solidFill>
                <a:latin typeface="Roboto Lt"/>
                <a:cs typeface="Roboto Lt"/>
              </a:rPr>
              <a:t>, трансформациях</a:t>
            </a:r>
            <a:endParaRPr sz="2000" dirty="0">
              <a:latin typeface="Roboto Lt"/>
              <a:cs typeface="Roboto Lt"/>
            </a:endParaRPr>
          </a:p>
        </p:txBody>
      </p:sp>
      <p:sp>
        <p:nvSpPr>
          <p:cNvPr id="19" name="object 5"/>
          <p:cNvSpPr txBox="1"/>
          <p:nvPr/>
        </p:nvSpPr>
        <p:spPr>
          <a:xfrm>
            <a:off x="9095436" y="2822623"/>
            <a:ext cx="5801668" cy="737808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marR="6773" algn="just">
              <a:lnSpc>
                <a:spcPct val="114999"/>
              </a:lnSpc>
              <a:spcBef>
                <a:spcPts val="133"/>
              </a:spcBef>
            </a:pPr>
            <a:r>
              <a:rPr lang="ru-RU" sz="2000" spc="-7" dirty="0" smtClean="0">
                <a:solidFill>
                  <a:srgbClr val="333333"/>
                </a:solidFill>
                <a:latin typeface="Roboto Lt"/>
                <a:cs typeface="Roboto Lt"/>
              </a:rPr>
              <a:t>Зациклен на идеях, </a:t>
            </a:r>
          </a:p>
          <a:p>
            <a:pPr marL="16933" marR="6773" algn="just">
              <a:lnSpc>
                <a:spcPct val="114999"/>
              </a:lnSpc>
              <a:spcBef>
                <a:spcPts val="133"/>
              </a:spcBef>
            </a:pPr>
            <a:r>
              <a:rPr lang="ru-RU" sz="2000" spc="-7" dirty="0" smtClean="0">
                <a:solidFill>
                  <a:srgbClr val="333333"/>
                </a:solidFill>
                <a:latin typeface="Roboto Lt"/>
                <a:cs typeface="Roboto Lt"/>
              </a:rPr>
              <a:t>свободе</a:t>
            </a:r>
            <a:endParaRPr sz="2000" dirty="0">
              <a:latin typeface="Roboto Lt"/>
              <a:cs typeface="Roboto Lt"/>
            </a:endParaRPr>
          </a:p>
        </p:txBody>
      </p:sp>
    </p:spTree>
    <p:extLst>
      <p:ext uri="{BB962C8B-B14F-4D97-AF65-F5344CB8AC3E}">
        <p14:creationId xmlns:p14="http://schemas.microsoft.com/office/powerpoint/2010/main" val="25205741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82041" y="2391867"/>
            <a:ext cx="11104245" cy="42938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spc="-10" dirty="0">
                <a:latin typeface="Calibri"/>
                <a:cs typeface="Calibri"/>
              </a:rPr>
              <a:t>Преобладание</a:t>
            </a:r>
            <a:r>
              <a:rPr sz="1400" b="1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фиксированного</a:t>
            </a:r>
            <a:r>
              <a:rPr sz="1400" b="1" spc="4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креста</a:t>
            </a:r>
            <a:r>
              <a:rPr sz="1400" b="1" spc="1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говорит</a:t>
            </a:r>
            <a:r>
              <a:rPr sz="1400" b="1" spc="35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о</a:t>
            </a:r>
            <a:r>
              <a:rPr sz="1400" b="1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последовательности,</a:t>
            </a:r>
            <a:r>
              <a:rPr sz="1400" b="1" spc="3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упорстве,</a:t>
            </a:r>
            <a:r>
              <a:rPr sz="1400" b="1" spc="2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упрямстве,</a:t>
            </a:r>
            <a:r>
              <a:rPr sz="1400" b="1" spc="80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стабильности,</a:t>
            </a:r>
            <a:r>
              <a:rPr sz="1400" b="1" spc="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надежности,</a:t>
            </a:r>
            <a:r>
              <a:rPr sz="1400" b="1" spc="2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устойчивости</a:t>
            </a:r>
            <a:r>
              <a:rPr sz="1400" b="1" spc="120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и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400" b="1" spc="-10" dirty="0">
                <a:latin typeface="Calibri"/>
                <a:cs typeface="Calibri"/>
              </a:rPr>
              <a:t>неподвижности.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400" spc="-10" dirty="0">
                <a:latin typeface="Calibri"/>
                <a:cs typeface="Calibri"/>
              </a:rPr>
              <a:t>Фиксированные</a:t>
            </a:r>
            <a:r>
              <a:rPr sz="1400" spc="10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знаки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не</a:t>
            </a:r>
            <a:r>
              <a:rPr sz="1400" spc="2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любят </a:t>
            </a:r>
            <a:r>
              <a:rPr sz="1400" spc="-10" dirty="0">
                <a:latin typeface="Calibri"/>
                <a:cs typeface="Calibri"/>
              </a:rPr>
              <a:t>перемен.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Всю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свою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энергию</a:t>
            </a:r>
            <a:r>
              <a:rPr sz="1400" spc="8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они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направляют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на</a:t>
            </a:r>
            <a:r>
              <a:rPr sz="1400" spc="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сохранение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уже</a:t>
            </a:r>
            <a:r>
              <a:rPr sz="1400" spc="30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достигнутого.</a:t>
            </a:r>
            <a:r>
              <a:rPr sz="1400" spc="8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Рутинная</a:t>
            </a:r>
            <a:r>
              <a:rPr sz="1400" spc="9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работа</a:t>
            </a:r>
            <a:r>
              <a:rPr sz="1400" spc="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им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не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страшна.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400" spc="-15" dirty="0">
                <a:latin typeface="Calibri"/>
                <a:cs typeface="Calibri"/>
              </a:rPr>
              <a:t>Решения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свои</a:t>
            </a:r>
            <a:r>
              <a:rPr sz="1400" spc="-5" dirty="0">
                <a:latin typeface="Calibri"/>
                <a:cs typeface="Calibri"/>
              </a:rPr>
              <a:t> они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меняют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крайне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редко.</a:t>
            </a:r>
            <a:r>
              <a:rPr sz="1400" spc="3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А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для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того,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чтобы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начать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действовать,</a:t>
            </a:r>
            <a:r>
              <a:rPr sz="1400" spc="8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им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нужна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сильная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мотивация.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Упорство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или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упрямство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может</a:t>
            </a:r>
            <a:endParaRPr sz="14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sz="1400" spc="-10" dirty="0">
                <a:latin typeface="Calibri"/>
                <a:cs typeface="Calibri"/>
              </a:rPr>
              <a:t>быть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просто</a:t>
            </a:r>
            <a:r>
              <a:rPr sz="1400" spc="30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удивительным,</a:t>
            </a:r>
            <a:r>
              <a:rPr sz="1400" spc="11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и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благодаря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ему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любая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поставленная</a:t>
            </a:r>
            <a:r>
              <a:rPr sz="1400" spc="30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цель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будет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рано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или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поздно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достигнута.</a:t>
            </a:r>
            <a:r>
              <a:rPr sz="1400" spc="8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И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это,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конечно</a:t>
            </a:r>
            <a:r>
              <a:rPr sz="1400" spc="25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же,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преимущество. 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Наиболее</a:t>
            </a:r>
            <a:r>
              <a:rPr sz="1400" spc="30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ярко</a:t>
            </a:r>
            <a:r>
              <a:rPr sz="1400" spc="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качества</a:t>
            </a:r>
            <a:r>
              <a:rPr sz="1400" spc="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фиксированности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проявляет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b="1" spc="-30" dirty="0">
                <a:latin typeface="Calibri"/>
                <a:cs typeface="Calibri"/>
              </a:rPr>
              <a:t>Телец</a:t>
            </a:r>
            <a:r>
              <a:rPr sz="1400" spc="-30" dirty="0">
                <a:latin typeface="Calibri"/>
                <a:cs typeface="Calibri"/>
              </a:rPr>
              <a:t>.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Он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дает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стремление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к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материальной</a:t>
            </a:r>
            <a:r>
              <a:rPr sz="1400" spc="8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и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финансовой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стабильности.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-35" dirty="0">
                <a:latin typeface="Calibri"/>
                <a:cs typeface="Calibri"/>
              </a:rPr>
              <a:t>Телец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—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самый 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запасливый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знак.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Могут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быть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сложности с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быстрым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включением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в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новый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процесс,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и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нежелание</a:t>
            </a:r>
            <a:r>
              <a:rPr sz="1400" spc="8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рисковать.</a:t>
            </a:r>
            <a:r>
              <a:rPr sz="1400" spc="30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Непросто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даются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переезды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и</a:t>
            </a:r>
            <a:r>
              <a:rPr sz="1400" spc="10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крупные </a:t>
            </a:r>
            <a:r>
              <a:rPr sz="1400" spc="-30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покупки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(не </a:t>
            </a:r>
            <a:r>
              <a:rPr sz="1400" spc="-10" dirty="0">
                <a:latin typeface="Calibri"/>
                <a:cs typeface="Calibri"/>
              </a:rPr>
              <a:t>любит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расставаться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с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деньгами).</a:t>
            </a:r>
            <a:endParaRPr sz="1400">
              <a:latin typeface="Calibri"/>
              <a:cs typeface="Calibri"/>
            </a:endParaRPr>
          </a:p>
          <a:p>
            <a:pPr marL="12700" marR="62230">
              <a:lnSpc>
                <a:spcPct val="100000"/>
              </a:lnSpc>
            </a:pPr>
            <a:r>
              <a:rPr sz="1400" b="1" spc="-15" dirty="0">
                <a:latin typeface="Calibri"/>
                <a:cs typeface="Calibri"/>
              </a:rPr>
              <a:t>Водолей</a:t>
            </a:r>
            <a:r>
              <a:rPr sz="1400" b="1" spc="-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самый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фиксированный</a:t>
            </a:r>
            <a:r>
              <a:rPr sz="1400" spc="9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из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всех</a:t>
            </a:r>
            <a:r>
              <a:rPr sz="1400" spc="-5" dirty="0">
                <a:latin typeface="Calibri"/>
                <a:cs typeface="Calibri"/>
              </a:rPr>
              <a:t> воздушных.</a:t>
            </a:r>
            <a:r>
              <a:rPr sz="1400" spc="30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Желание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перемен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у </a:t>
            </a:r>
            <a:r>
              <a:rPr sz="1400" spc="-15" dirty="0">
                <a:latin typeface="Calibri"/>
                <a:cs typeface="Calibri"/>
              </a:rPr>
              <a:t>Водолея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все-таки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есть,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и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он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упорен</a:t>
            </a:r>
            <a:r>
              <a:rPr sz="1400" spc="2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в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этом.</a:t>
            </a:r>
            <a:r>
              <a:rPr sz="1400" spc="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И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он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достаточно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настойчив</a:t>
            </a:r>
            <a:r>
              <a:rPr sz="1400" spc="8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в </a:t>
            </a:r>
            <a:r>
              <a:rPr sz="1400" spc="-30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своем </a:t>
            </a:r>
            <a:r>
              <a:rPr sz="1400" spc="-10" dirty="0">
                <a:latin typeface="Calibri"/>
                <a:cs typeface="Calibri"/>
              </a:rPr>
              <a:t>нестандартном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поведении,</a:t>
            </a:r>
            <a:r>
              <a:rPr sz="1400" spc="7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в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общении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и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в</a:t>
            </a:r>
            <a:r>
              <a:rPr sz="1400" spc="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интеллектуальных</a:t>
            </a:r>
            <a:r>
              <a:rPr sz="1400" spc="85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инициативах.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400" b="1" spc="-10" dirty="0">
                <a:latin typeface="Calibri"/>
                <a:cs typeface="Calibri"/>
              </a:rPr>
              <a:t>Фиксированный</a:t>
            </a:r>
            <a:r>
              <a:rPr sz="1400" b="1" spc="15" dirty="0">
                <a:latin typeface="Calibri"/>
                <a:cs typeface="Calibri"/>
              </a:rPr>
              <a:t> </a:t>
            </a:r>
            <a:r>
              <a:rPr sz="1400" b="1" spc="-15" dirty="0">
                <a:latin typeface="Calibri"/>
                <a:cs typeface="Calibri"/>
              </a:rPr>
              <a:t>Лев</a:t>
            </a:r>
            <a:r>
              <a:rPr sz="1400" b="1" spc="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— </a:t>
            </a:r>
            <a:r>
              <a:rPr sz="1400" spc="-15" dirty="0">
                <a:latin typeface="Calibri"/>
                <a:cs typeface="Calibri"/>
              </a:rPr>
              <a:t>это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упорство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в</a:t>
            </a:r>
            <a:r>
              <a:rPr sz="1400" spc="2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своих </a:t>
            </a:r>
            <a:r>
              <a:rPr sz="1400" spc="-10" dirty="0">
                <a:latin typeface="Calibri"/>
                <a:cs typeface="Calibri"/>
              </a:rPr>
              <a:t>инициативах</a:t>
            </a:r>
            <a:r>
              <a:rPr sz="1400" spc="114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и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в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проявлении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себя.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Лев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—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все-таки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огонь,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поэтому</a:t>
            </a:r>
            <a:r>
              <a:rPr sz="1400" spc="-5" dirty="0">
                <a:latin typeface="Calibri"/>
                <a:cs typeface="Calibri"/>
              </a:rPr>
              <a:t> он</a:t>
            </a:r>
            <a:r>
              <a:rPr sz="1400" dirty="0">
                <a:latin typeface="Calibri"/>
                <a:cs typeface="Calibri"/>
              </a:rPr>
              <a:t> за </a:t>
            </a:r>
            <a:r>
              <a:rPr sz="1400" spc="-10" dirty="0">
                <a:latin typeface="Calibri"/>
                <a:cs typeface="Calibri"/>
              </a:rPr>
              <a:t>развитие.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Но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он </a:t>
            </a:r>
            <a:r>
              <a:rPr sz="1400" spc="-10" dirty="0">
                <a:latin typeface="Calibri"/>
                <a:cs typeface="Calibri"/>
              </a:rPr>
              <a:t>наименее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400" spc="-15" dirty="0">
                <a:latin typeface="Calibri"/>
                <a:cs typeface="Calibri"/>
              </a:rPr>
              <a:t>импульсивный</a:t>
            </a:r>
            <a:r>
              <a:rPr sz="1400" spc="8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по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сравнению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с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Овном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и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Стрельцом,</a:t>
            </a:r>
            <a:r>
              <a:rPr sz="1400" spc="8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наиболее</a:t>
            </a:r>
            <a:r>
              <a:rPr sz="1400" spc="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настойчивый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из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них.</a:t>
            </a:r>
            <a:endParaRPr sz="1400">
              <a:latin typeface="Calibri"/>
              <a:cs typeface="Calibri"/>
            </a:endParaRPr>
          </a:p>
          <a:p>
            <a:pPr marL="12700" marR="17145">
              <a:lnSpc>
                <a:spcPct val="100000"/>
              </a:lnSpc>
            </a:pPr>
            <a:r>
              <a:rPr sz="1400" b="1" spc="-10" dirty="0">
                <a:latin typeface="Calibri"/>
                <a:cs typeface="Calibri"/>
              </a:rPr>
              <a:t>Скорпион</a:t>
            </a:r>
            <a:r>
              <a:rPr sz="1400" b="1" spc="1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—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это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резервуар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терпения.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Скорпион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фиксирует</a:t>
            </a:r>
            <a:r>
              <a:rPr sz="1400" spc="9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эмоции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и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эмоциональную</a:t>
            </a:r>
            <a:r>
              <a:rPr sz="1400" spc="8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энергию.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Он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плотно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удерживает</a:t>
            </a:r>
            <a:r>
              <a:rPr sz="1400" spc="9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и</a:t>
            </a:r>
            <a:r>
              <a:rPr sz="1400" spc="-10" dirty="0">
                <a:latin typeface="Calibri"/>
                <a:cs typeface="Calibri"/>
              </a:rPr>
              <a:t> накапливает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в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себе</a:t>
            </a:r>
            <a:r>
              <a:rPr sz="1400" spc="3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все 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обиды.</a:t>
            </a:r>
            <a:r>
              <a:rPr sz="1400" spc="25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Устойчивость,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свойственная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фиксированному</a:t>
            </a:r>
            <a:r>
              <a:rPr sz="1400" spc="90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Скорпиону,</a:t>
            </a:r>
            <a:r>
              <a:rPr sz="1400" spc="8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очень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отчетливо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можно</a:t>
            </a:r>
            <a:r>
              <a:rPr sz="1400" spc="30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наблюдать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в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отношениях,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которые</a:t>
            </a:r>
            <a:r>
              <a:rPr sz="1400" spc="3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давно</a:t>
            </a:r>
            <a:r>
              <a:rPr sz="1400" spc="30" dirty="0">
                <a:latin typeface="Calibri"/>
                <a:cs typeface="Calibri"/>
              </a:rPr>
              <a:t> </a:t>
            </a:r>
            <a:r>
              <a:rPr sz="1400" spc="5" dirty="0">
                <a:latin typeface="Calibri"/>
                <a:cs typeface="Calibri"/>
              </a:rPr>
              <a:t>изжили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себя. 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Скорпиону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в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такой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ситуации</a:t>
            </a:r>
            <a:r>
              <a:rPr sz="1400" spc="8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очень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сложно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отпустить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партнера,</a:t>
            </a:r>
            <a:r>
              <a:rPr sz="1400" spc="8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к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которому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он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привык.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Ведь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он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проникся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к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нему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прежде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всего</a:t>
            </a:r>
            <a:r>
              <a:rPr sz="1400" spc="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эмоционально.</a:t>
            </a:r>
            <a:r>
              <a:rPr sz="1400" spc="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Все </a:t>
            </a:r>
            <a:r>
              <a:rPr sz="1400" spc="-300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мы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знаем,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как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сложно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расположить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к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себе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Скорпиона,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и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если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это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вдруг</a:t>
            </a:r>
            <a:r>
              <a:rPr sz="1400" spc="7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случилось,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то</a:t>
            </a:r>
            <a:r>
              <a:rPr sz="1400" spc="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отпускать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будет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крайне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сложно.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Скорпион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до</a:t>
            </a:r>
            <a:r>
              <a:rPr sz="1400" spc="1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последнего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400" spc="-25" dirty="0">
                <a:latin typeface="Calibri"/>
                <a:cs typeface="Calibri"/>
              </a:rPr>
              <a:t>будет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пытаться</a:t>
            </a:r>
            <a:r>
              <a:rPr sz="1400" spc="30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усидеть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на</a:t>
            </a:r>
            <a:r>
              <a:rPr sz="1400" spc="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лошади,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которая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давно</a:t>
            </a:r>
            <a:r>
              <a:rPr sz="1400" spc="25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сдохла.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400" spc="-10" dirty="0">
                <a:latin typeface="Calibri"/>
                <a:cs typeface="Calibri"/>
              </a:rPr>
              <a:t>Разумеется,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у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Скорпиона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есть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и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плюсы.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Это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эмоциональная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выносливость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и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эмоциональный</a:t>
            </a:r>
            <a:r>
              <a:rPr sz="1400" spc="7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напор,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который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иногда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5" dirty="0">
                <a:latin typeface="Calibri"/>
                <a:cs typeface="Calibri"/>
              </a:rPr>
              <a:t>полезен.</a:t>
            </a:r>
            <a:endParaRPr sz="1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3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400" b="1" spc="-15" dirty="0">
                <a:latin typeface="Calibri"/>
                <a:cs typeface="Calibri"/>
              </a:rPr>
              <a:t>Если</a:t>
            </a:r>
            <a:r>
              <a:rPr sz="1400" b="1" spc="1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фиксированности</a:t>
            </a:r>
            <a:r>
              <a:rPr sz="1400" b="1" spc="45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мало</a:t>
            </a:r>
            <a:r>
              <a:rPr sz="1400" b="1" spc="1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—</a:t>
            </a:r>
            <a:r>
              <a:rPr sz="1400" b="1" spc="1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это</a:t>
            </a:r>
            <a:r>
              <a:rPr sz="1400" b="1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неусидчивость,</a:t>
            </a:r>
            <a:r>
              <a:rPr sz="1400" b="1" spc="5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недостаток</a:t>
            </a:r>
            <a:r>
              <a:rPr sz="1400" b="1" spc="-2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упорства</a:t>
            </a:r>
            <a:r>
              <a:rPr sz="1400" b="1" spc="35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и</a:t>
            </a:r>
            <a:r>
              <a:rPr sz="1400" b="1" spc="2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концентрации</a:t>
            </a:r>
            <a:r>
              <a:rPr sz="1400" b="1" spc="-30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для</a:t>
            </a:r>
            <a:r>
              <a:rPr sz="1400" b="1" spc="5" dirty="0">
                <a:latin typeface="Calibri"/>
                <a:cs typeface="Calibri"/>
              </a:rPr>
              <a:t> </a:t>
            </a:r>
            <a:r>
              <a:rPr sz="1400" b="1" spc="-15" dirty="0">
                <a:latin typeface="Calibri"/>
                <a:cs typeface="Calibri"/>
              </a:rPr>
              <a:t>доведения</a:t>
            </a:r>
            <a:r>
              <a:rPr sz="1400" b="1" spc="5" dirty="0">
                <a:latin typeface="Calibri"/>
                <a:cs typeface="Calibri"/>
              </a:rPr>
              <a:t> </a:t>
            </a:r>
            <a:r>
              <a:rPr sz="1400" b="1" spc="-15" dirty="0">
                <a:latin typeface="Calibri"/>
                <a:cs typeface="Calibri"/>
              </a:rPr>
              <a:t>дела до</a:t>
            </a:r>
            <a:r>
              <a:rPr sz="1400" b="1" spc="1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конца.</a:t>
            </a:r>
            <a:endParaRPr sz="14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70048" y="633983"/>
            <a:ext cx="4379976" cy="795527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0" y="0"/>
            <a:ext cx="2386965" cy="2338070"/>
            <a:chOff x="0" y="0"/>
            <a:chExt cx="2386965" cy="233807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2353056" cy="233781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0"/>
              <a:ext cx="2386584" cy="2337816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883535" y="715467"/>
            <a:ext cx="3930015" cy="4540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800" spc="-10" dirty="0"/>
              <a:t>ФИКСИРОВАННЫЙ</a:t>
            </a:r>
            <a:r>
              <a:rPr sz="2800" spc="-100" dirty="0"/>
              <a:t> </a:t>
            </a:r>
            <a:r>
              <a:rPr sz="2800" spc="-15" dirty="0"/>
              <a:t>КРЕСТ</a:t>
            </a:r>
            <a:endParaRPr sz="2800"/>
          </a:p>
        </p:txBody>
      </p:sp>
      <p:sp>
        <p:nvSpPr>
          <p:cNvPr id="8" name="object 8"/>
          <p:cNvSpPr txBox="1"/>
          <p:nvPr/>
        </p:nvSpPr>
        <p:spPr>
          <a:xfrm>
            <a:off x="9846056" y="69595"/>
            <a:ext cx="17665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solidFill>
                  <a:srgbClr val="7E7E7E"/>
                </a:solidFill>
                <a:latin typeface="Calibri"/>
                <a:cs typeface="Calibri"/>
              </a:rPr>
              <a:t>АСТРОЛОГ</a:t>
            </a:r>
            <a:r>
              <a:rPr sz="1200" b="1" spc="-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00" b="1" spc="-15" dirty="0">
                <a:solidFill>
                  <a:srgbClr val="7E7E7E"/>
                </a:solidFill>
                <a:latin typeface="Calibri"/>
                <a:cs typeface="Calibri"/>
              </a:rPr>
              <a:t>НАСТЯ</a:t>
            </a:r>
            <a:r>
              <a:rPr sz="1200" b="1" spc="-5" dirty="0">
                <a:solidFill>
                  <a:srgbClr val="7E7E7E"/>
                </a:solidFill>
                <a:latin typeface="Calibri"/>
                <a:cs typeface="Calibri"/>
              </a:rPr>
              <a:t> ЛЁНИНА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" y="0"/>
            <a:ext cx="2433319" cy="2052320"/>
            <a:chOff x="0" y="0"/>
            <a:chExt cx="1824989" cy="15392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4955" cy="153922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19823" y="274357"/>
              <a:ext cx="370205" cy="514984"/>
            </a:xfrm>
            <a:custGeom>
              <a:avLst/>
              <a:gdLst/>
              <a:ahLst/>
              <a:cxnLst/>
              <a:rect l="l" t="t" r="r" b="b"/>
              <a:pathLst>
                <a:path w="370205" h="514984">
                  <a:moveTo>
                    <a:pt x="189750" y="0"/>
                  </a:moveTo>
                  <a:lnTo>
                    <a:pt x="181114" y="0"/>
                  </a:lnTo>
                  <a:lnTo>
                    <a:pt x="185458" y="571"/>
                  </a:lnTo>
                  <a:lnTo>
                    <a:pt x="189750" y="0"/>
                  </a:lnTo>
                  <a:close/>
                </a:path>
                <a:path w="370205" h="514984">
                  <a:moveTo>
                    <a:pt x="369989" y="253098"/>
                  </a:moveTo>
                  <a:lnTo>
                    <a:pt x="368985" y="252844"/>
                  </a:lnTo>
                  <a:lnTo>
                    <a:pt x="368985" y="257048"/>
                  </a:lnTo>
                  <a:lnTo>
                    <a:pt x="368985" y="257314"/>
                  </a:lnTo>
                  <a:lnTo>
                    <a:pt x="368249" y="253098"/>
                  </a:lnTo>
                  <a:lnTo>
                    <a:pt x="368960" y="257136"/>
                  </a:lnTo>
                  <a:lnTo>
                    <a:pt x="368985" y="252844"/>
                  </a:lnTo>
                  <a:lnTo>
                    <a:pt x="351980" y="248475"/>
                  </a:lnTo>
                  <a:lnTo>
                    <a:pt x="333794" y="243268"/>
                  </a:lnTo>
                  <a:lnTo>
                    <a:pt x="282333" y="222465"/>
                  </a:lnTo>
                  <a:lnTo>
                    <a:pt x="244576" y="195884"/>
                  </a:lnTo>
                  <a:lnTo>
                    <a:pt x="263067" y="221894"/>
                  </a:lnTo>
                  <a:lnTo>
                    <a:pt x="312851" y="245008"/>
                  </a:lnTo>
                  <a:lnTo>
                    <a:pt x="349211" y="256997"/>
                  </a:lnTo>
                  <a:lnTo>
                    <a:pt x="346163" y="257721"/>
                  </a:lnTo>
                  <a:lnTo>
                    <a:pt x="337705" y="260032"/>
                  </a:lnTo>
                  <a:lnTo>
                    <a:pt x="328383" y="262343"/>
                  </a:lnTo>
                  <a:lnTo>
                    <a:pt x="297256" y="273316"/>
                  </a:lnTo>
                  <a:lnTo>
                    <a:pt x="255473" y="294703"/>
                  </a:lnTo>
                  <a:lnTo>
                    <a:pt x="222935" y="331101"/>
                  </a:lnTo>
                  <a:lnTo>
                    <a:pt x="205333" y="377329"/>
                  </a:lnTo>
                  <a:lnTo>
                    <a:pt x="192925" y="428764"/>
                  </a:lnTo>
                  <a:lnTo>
                    <a:pt x="184873" y="477240"/>
                  </a:lnTo>
                  <a:lnTo>
                    <a:pt x="184746" y="476148"/>
                  </a:lnTo>
                  <a:lnTo>
                    <a:pt x="177190" y="428764"/>
                  </a:lnTo>
                  <a:lnTo>
                    <a:pt x="165049" y="377329"/>
                  </a:lnTo>
                  <a:lnTo>
                    <a:pt x="147485" y="331101"/>
                  </a:lnTo>
                  <a:lnTo>
                    <a:pt x="114846" y="294703"/>
                  </a:lnTo>
                  <a:lnTo>
                    <a:pt x="72974" y="273900"/>
                  </a:lnTo>
                  <a:lnTo>
                    <a:pt x="41668" y="263499"/>
                  </a:lnTo>
                  <a:lnTo>
                    <a:pt x="32283" y="260604"/>
                  </a:lnTo>
                  <a:lnTo>
                    <a:pt x="23761" y="258292"/>
                  </a:lnTo>
                  <a:lnTo>
                    <a:pt x="21526" y="257771"/>
                  </a:lnTo>
                  <a:lnTo>
                    <a:pt x="24295" y="257136"/>
                  </a:lnTo>
                  <a:lnTo>
                    <a:pt x="32969" y="254825"/>
                  </a:lnTo>
                  <a:lnTo>
                    <a:pt x="36804" y="253669"/>
                  </a:lnTo>
                  <a:lnTo>
                    <a:pt x="42545" y="251942"/>
                  </a:lnTo>
                  <a:lnTo>
                    <a:pt x="96443" y="229984"/>
                  </a:lnTo>
                  <a:lnTo>
                    <a:pt x="134366" y="201663"/>
                  </a:lnTo>
                  <a:lnTo>
                    <a:pt x="160426" y="150812"/>
                  </a:lnTo>
                  <a:lnTo>
                    <a:pt x="173901" y="101117"/>
                  </a:lnTo>
                  <a:lnTo>
                    <a:pt x="185127" y="38709"/>
                  </a:lnTo>
                  <a:lnTo>
                    <a:pt x="186220" y="30670"/>
                  </a:lnTo>
                  <a:lnTo>
                    <a:pt x="186690" y="33515"/>
                  </a:lnTo>
                  <a:lnTo>
                    <a:pt x="189052" y="49110"/>
                  </a:lnTo>
                  <a:lnTo>
                    <a:pt x="193382" y="78003"/>
                  </a:lnTo>
                  <a:lnTo>
                    <a:pt x="197789" y="105168"/>
                  </a:lnTo>
                  <a:lnTo>
                    <a:pt x="206121" y="141566"/>
                  </a:lnTo>
                  <a:lnTo>
                    <a:pt x="213906" y="163525"/>
                  </a:lnTo>
                  <a:lnTo>
                    <a:pt x="224345" y="183756"/>
                  </a:lnTo>
                  <a:lnTo>
                    <a:pt x="238163" y="201663"/>
                  </a:lnTo>
                  <a:lnTo>
                    <a:pt x="244576" y="195884"/>
                  </a:lnTo>
                  <a:lnTo>
                    <a:pt x="231736" y="179133"/>
                  </a:lnTo>
                  <a:lnTo>
                    <a:pt x="221945" y="160058"/>
                  </a:lnTo>
                  <a:lnTo>
                    <a:pt x="208800" y="116141"/>
                  </a:lnTo>
                  <a:lnTo>
                    <a:pt x="197675" y="47955"/>
                  </a:lnTo>
                  <a:lnTo>
                    <a:pt x="195313" y="32359"/>
                  </a:lnTo>
                  <a:lnTo>
                    <a:pt x="192697" y="16179"/>
                  </a:lnTo>
                  <a:lnTo>
                    <a:pt x="189750" y="0"/>
                  </a:lnTo>
                  <a:lnTo>
                    <a:pt x="186321" y="685"/>
                  </a:lnTo>
                  <a:lnTo>
                    <a:pt x="181114" y="0"/>
                  </a:lnTo>
                  <a:lnTo>
                    <a:pt x="180644" y="4622"/>
                  </a:lnTo>
                  <a:lnTo>
                    <a:pt x="179997" y="10401"/>
                  </a:lnTo>
                  <a:lnTo>
                    <a:pt x="179489" y="14439"/>
                  </a:lnTo>
                  <a:lnTo>
                    <a:pt x="178892" y="19646"/>
                  </a:lnTo>
                  <a:lnTo>
                    <a:pt x="171818" y="66446"/>
                  </a:lnTo>
                  <a:lnTo>
                    <a:pt x="157048" y="132321"/>
                  </a:lnTo>
                  <a:lnTo>
                    <a:pt x="134632" y="187223"/>
                  </a:lnTo>
                  <a:lnTo>
                    <a:pt x="92303" y="222465"/>
                  </a:lnTo>
                  <a:lnTo>
                    <a:pt x="49974" y="240385"/>
                  </a:lnTo>
                  <a:lnTo>
                    <a:pt x="22085" y="248475"/>
                  </a:lnTo>
                  <a:lnTo>
                    <a:pt x="14655" y="250786"/>
                  </a:lnTo>
                  <a:lnTo>
                    <a:pt x="10109" y="251942"/>
                  </a:lnTo>
                  <a:lnTo>
                    <a:pt x="2628" y="253098"/>
                  </a:lnTo>
                  <a:lnTo>
                    <a:pt x="1498" y="253352"/>
                  </a:lnTo>
                  <a:lnTo>
                    <a:pt x="1498" y="253669"/>
                  </a:lnTo>
                  <a:lnTo>
                    <a:pt x="825" y="257721"/>
                  </a:lnTo>
                  <a:lnTo>
                    <a:pt x="774" y="258292"/>
                  </a:lnTo>
                  <a:lnTo>
                    <a:pt x="749" y="258152"/>
                  </a:lnTo>
                  <a:lnTo>
                    <a:pt x="1498" y="253669"/>
                  </a:lnTo>
                  <a:lnTo>
                    <a:pt x="1498" y="253352"/>
                  </a:lnTo>
                  <a:lnTo>
                    <a:pt x="0" y="253669"/>
                  </a:lnTo>
                  <a:lnTo>
                    <a:pt x="63" y="262343"/>
                  </a:lnTo>
                  <a:lnTo>
                    <a:pt x="2641" y="262915"/>
                  </a:lnTo>
                  <a:lnTo>
                    <a:pt x="9982" y="264071"/>
                  </a:lnTo>
                  <a:lnTo>
                    <a:pt x="14439" y="265226"/>
                  </a:lnTo>
                  <a:lnTo>
                    <a:pt x="21717" y="266966"/>
                  </a:lnTo>
                  <a:lnTo>
                    <a:pt x="30060" y="269278"/>
                  </a:lnTo>
                  <a:lnTo>
                    <a:pt x="39255" y="271589"/>
                  </a:lnTo>
                  <a:lnTo>
                    <a:pt x="90703" y="291236"/>
                  </a:lnTo>
                  <a:lnTo>
                    <a:pt x="125780" y="314921"/>
                  </a:lnTo>
                  <a:lnTo>
                    <a:pt x="151599" y="363461"/>
                  </a:lnTo>
                  <a:lnTo>
                    <a:pt x="165150" y="413740"/>
                  </a:lnTo>
                  <a:lnTo>
                    <a:pt x="176085" y="477304"/>
                  </a:lnTo>
                  <a:lnTo>
                    <a:pt x="178904" y="500418"/>
                  </a:lnTo>
                  <a:lnTo>
                    <a:pt x="179362" y="504456"/>
                  </a:lnTo>
                  <a:lnTo>
                    <a:pt x="179959" y="510235"/>
                  </a:lnTo>
                  <a:lnTo>
                    <a:pt x="180365" y="514858"/>
                  </a:lnTo>
                  <a:lnTo>
                    <a:pt x="184721" y="514858"/>
                  </a:lnTo>
                  <a:lnTo>
                    <a:pt x="186169" y="514667"/>
                  </a:lnTo>
                  <a:lnTo>
                    <a:pt x="189064" y="514858"/>
                  </a:lnTo>
                  <a:lnTo>
                    <a:pt x="189522" y="510235"/>
                  </a:lnTo>
                  <a:lnTo>
                    <a:pt x="190157" y="504456"/>
                  </a:lnTo>
                  <a:lnTo>
                    <a:pt x="190665" y="500418"/>
                  </a:lnTo>
                  <a:lnTo>
                    <a:pt x="191262" y="495211"/>
                  </a:lnTo>
                  <a:lnTo>
                    <a:pt x="198412" y="447255"/>
                  </a:lnTo>
                  <a:lnTo>
                    <a:pt x="209118" y="396405"/>
                  </a:lnTo>
                  <a:lnTo>
                    <a:pt x="224510" y="348437"/>
                  </a:lnTo>
                  <a:lnTo>
                    <a:pt x="244513" y="314921"/>
                  </a:lnTo>
                  <a:lnTo>
                    <a:pt x="279666" y="290652"/>
                  </a:lnTo>
                  <a:lnTo>
                    <a:pt x="321056" y="273900"/>
                  </a:lnTo>
                  <a:lnTo>
                    <a:pt x="330822" y="271005"/>
                  </a:lnTo>
                  <a:lnTo>
                    <a:pt x="339940" y="268122"/>
                  </a:lnTo>
                  <a:lnTo>
                    <a:pt x="348208" y="266382"/>
                  </a:lnTo>
                  <a:lnTo>
                    <a:pt x="355434" y="264655"/>
                  </a:lnTo>
                  <a:lnTo>
                    <a:pt x="359841" y="263499"/>
                  </a:lnTo>
                  <a:lnTo>
                    <a:pt x="367106" y="262343"/>
                  </a:lnTo>
                  <a:lnTo>
                    <a:pt x="369658" y="261759"/>
                  </a:lnTo>
                  <a:lnTo>
                    <a:pt x="369989" y="25309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267999" y="392679"/>
            <a:ext cx="4837005" cy="509541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spc="260" dirty="0"/>
              <a:t>Основа</a:t>
            </a:r>
            <a:r>
              <a:rPr spc="147" dirty="0"/>
              <a:t> </a:t>
            </a:r>
            <a:r>
              <a:rPr spc="80" dirty="0"/>
              <a:t>для</a:t>
            </a:r>
            <a:r>
              <a:rPr spc="147" dirty="0"/>
              <a:t> </a:t>
            </a:r>
            <a:r>
              <a:rPr spc="167" dirty="0"/>
              <a:t>креста</a:t>
            </a:r>
          </a:p>
        </p:txBody>
      </p:sp>
      <p:sp>
        <p:nvSpPr>
          <p:cNvPr id="7" name="object 7"/>
          <p:cNvSpPr/>
          <p:nvPr/>
        </p:nvSpPr>
        <p:spPr>
          <a:xfrm>
            <a:off x="7543797" y="6650115"/>
            <a:ext cx="4617720" cy="6773"/>
          </a:xfrm>
          <a:custGeom>
            <a:avLst/>
            <a:gdLst/>
            <a:ahLst/>
            <a:cxnLst/>
            <a:rect l="l" t="t" r="r" b="b"/>
            <a:pathLst>
              <a:path w="3463290" h="5079">
                <a:moveTo>
                  <a:pt x="3463247" y="4760"/>
                </a:moveTo>
                <a:lnTo>
                  <a:pt x="0" y="4760"/>
                </a:lnTo>
                <a:lnTo>
                  <a:pt x="0" y="0"/>
                </a:lnTo>
                <a:lnTo>
                  <a:pt x="3463247" y="0"/>
                </a:lnTo>
                <a:lnTo>
                  <a:pt x="3463247" y="4760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8" name="object 8"/>
          <p:cNvSpPr/>
          <p:nvPr/>
        </p:nvSpPr>
        <p:spPr>
          <a:xfrm>
            <a:off x="1" y="6650115"/>
            <a:ext cx="4611793" cy="6773"/>
          </a:xfrm>
          <a:custGeom>
            <a:avLst/>
            <a:gdLst/>
            <a:ahLst/>
            <a:cxnLst/>
            <a:rect l="l" t="t" r="r" b="b"/>
            <a:pathLst>
              <a:path w="3458845" h="5079">
                <a:moveTo>
                  <a:pt x="3458483" y="0"/>
                </a:moveTo>
                <a:lnTo>
                  <a:pt x="0" y="0"/>
                </a:lnTo>
                <a:lnTo>
                  <a:pt x="0" y="4760"/>
                </a:lnTo>
                <a:lnTo>
                  <a:pt x="3458483" y="4760"/>
                </a:lnTo>
                <a:lnTo>
                  <a:pt x="3458483" y="0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9" name="object 9"/>
          <p:cNvSpPr txBox="1"/>
          <p:nvPr/>
        </p:nvSpPr>
        <p:spPr>
          <a:xfrm>
            <a:off x="2026834" y="1936639"/>
            <a:ext cx="6812366" cy="3658608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sz="2000" spc="-13" dirty="0">
                <a:solidFill>
                  <a:srgbClr val="424242"/>
                </a:solidFill>
                <a:latin typeface="Roboto Lt"/>
                <a:cs typeface="Roboto Lt"/>
              </a:rPr>
              <a:t>Вам</a:t>
            </a:r>
            <a:r>
              <a:rPr sz="2000" spc="-33" dirty="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sz="2000" spc="13" dirty="0">
                <a:solidFill>
                  <a:srgbClr val="424242"/>
                </a:solidFill>
                <a:latin typeface="Roboto Lt"/>
                <a:cs typeface="Roboto Lt"/>
              </a:rPr>
              <a:t>нужно</a:t>
            </a:r>
            <a:r>
              <a:rPr sz="2000" spc="-27" dirty="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sz="2000" spc="-20" dirty="0">
                <a:solidFill>
                  <a:srgbClr val="424242"/>
                </a:solidFill>
                <a:latin typeface="Roboto Lt"/>
                <a:cs typeface="Roboto Lt"/>
              </a:rPr>
              <a:t>действовать</a:t>
            </a:r>
            <a:r>
              <a:rPr sz="2000" spc="-27" dirty="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sz="2000" spc="-7" dirty="0">
                <a:solidFill>
                  <a:srgbClr val="424242"/>
                </a:solidFill>
                <a:latin typeface="Roboto Lt"/>
                <a:cs typeface="Roboto Lt"/>
              </a:rPr>
              <a:t>умеренно</a:t>
            </a:r>
            <a:r>
              <a:rPr sz="2000" spc="-7" dirty="0">
                <a:solidFill>
                  <a:srgbClr val="424242"/>
                </a:solidFill>
                <a:latin typeface="Roboto Lt"/>
                <a:cs typeface="Roboto Lt"/>
              </a:rPr>
              <a:t>.</a:t>
            </a:r>
            <a:endParaRPr sz="2000" dirty="0">
              <a:latin typeface="Roboto Lt"/>
              <a:cs typeface="Roboto Lt"/>
            </a:endParaRPr>
          </a:p>
          <a:p>
            <a:pPr marL="16933" marR="644296">
              <a:lnSpc>
                <a:spcPct val="170600"/>
              </a:lnSpc>
            </a:pPr>
            <a:r>
              <a:rPr sz="2000" spc="-20" dirty="0">
                <a:solidFill>
                  <a:srgbClr val="424242"/>
                </a:solidFill>
                <a:latin typeface="Roboto Lt"/>
                <a:cs typeface="Roboto Lt"/>
              </a:rPr>
              <a:t>Никогда </a:t>
            </a:r>
            <a:r>
              <a:rPr sz="2000" spc="7" dirty="0">
                <a:solidFill>
                  <a:srgbClr val="424242"/>
                </a:solidFill>
                <a:latin typeface="Roboto Lt"/>
                <a:cs typeface="Roboto Lt"/>
              </a:rPr>
              <a:t>не </a:t>
            </a:r>
            <a:r>
              <a:rPr sz="2000" spc="-13" dirty="0">
                <a:solidFill>
                  <a:srgbClr val="424242"/>
                </a:solidFill>
                <a:latin typeface="Roboto Lt"/>
                <a:cs typeface="Roboto Lt"/>
              </a:rPr>
              <a:t>нагружайте себя </a:t>
            </a:r>
            <a:r>
              <a:rPr sz="2000" dirty="0">
                <a:solidFill>
                  <a:srgbClr val="424242"/>
                </a:solidFill>
                <a:latin typeface="Roboto Lt"/>
                <a:cs typeface="Roboto Lt"/>
              </a:rPr>
              <a:t>большими </a:t>
            </a:r>
            <a:r>
              <a:rPr sz="2000" spc="-27" dirty="0">
                <a:solidFill>
                  <a:srgbClr val="424242"/>
                </a:solidFill>
                <a:latin typeface="Roboto Lt"/>
                <a:cs typeface="Roboto Lt"/>
              </a:rPr>
              <a:t>задачами. </a:t>
            </a:r>
            <a:r>
              <a:rPr sz="2000" spc="-467" dirty="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sz="2000" spc="-20" dirty="0">
                <a:solidFill>
                  <a:srgbClr val="424242"/>
                </a:solidFill>
                <a:latin typeface="Roboto Lt"/>
                <a:cs typeface="Roboto Lt"/>
              </a:rPr>
              <a:t>Никогда</a:t>
            </a:r>
            <a:r>
              <a:rPr sz="2000" spc="-13" dirty="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sz="2000" spc="7" dirty="0">
                <a:solidFill>
                  <a:srgbClr val="424242"/>
                </a:solidFill>
                <a:latin typeface="Roboto Lt"/>
                <a:cs typeface="Roboto Lt"/>
              </a:rPr>
              <a:t>не</a:t>
            </a:r>
            <a:r>
              <a:rPr sz="2000" spc="-7" dirty="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sz="2000" spc="-20" dirty="0">
                <a:solidFill>
                  <a:srgbClr val="424242"/>
                </a:solidFill>
                <a:latin typeface="Roboto Lt"/>
                <a:cs typeface="Roboto Lt"/>
              </a:rPr>
              <a:t>приступайте</a:t>
            </a:r>
            <a:r>
              <a:rPr sz="2000" spc="-13" dirty="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sz="2000" spc="-20" dirty="0">
                <a:solidFill>
                  <a:srgbClr val="424242"/>
                </a:solidFill>
                <a:latin typeface="Roboto Lt"/>
                <a:cs typeface="Roboto Lt"/>
              </a:rPr>
              <a:t>к</a:t>
            </a:r>
            <a:r>
              <a:rPr sz="2000" spc="-7" dirty="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sz="2000" spc="-13" dirty="0">
                <a:solidFill>
                  <a:srgbClr val="424242"/>
                </a:solidFill>
                <a:latin typeface="Roboto Lt"/>
                <a:cs typeface="Roboto Lt"/>
              </a:rPr>
              <a:t>делу </a:t>
            </a:r>
            <a:r>
              <a:rPr sz="2000" spc="-20" dirty="0">
                <a:solidFill>
                  <a:srgbClr val="424242"/>
                </a:solidFill>
                <a:latin typeface="Roboto Lt"/>
                <a:cs typeface="Roboto Lt"/>
              </a:rPr>
              <a:t>быстро</a:t>
            </a:r>
            <a:r>
              <a:rPr sz="2000" spc="-20" dirty="0">
                <a:solidFill>
                  <a:srgbClr val="424242"/>
                </a:solidFill>
                <a:latin typeface="Roboto Lt"/>
                <a:cs typeface="Roboto Lt"/>
              </a:rPr>
              <a:t>.</a:t>
            </a:r>
            <a:endParaRPr sz="2000" dirty="0">
              <a:latin typeface="Roboto Lt"/>
              <a:cs typeface="Roboto Lt"/>
            </a:endParaRPr>
          </a:p>
          <a:p>
            <a:pPr marL="16933" marR="1912572">
              <a:lnSpc>
                <a:spcPct val="170600"/>
              </a:lnSpc>
            </a:pPr>
            <a:r>
              <a:rPr sz="2000" spc="-7" dirty="0">
                <a:solidFill>
                  <a:srgbClr val="424242"/>
                </a:solidFill>
                <a:latin typeface="Roboto Lt"/>
                <a:cs typeface="Roboto Lt"/>
              </a:rPr>
              <a:t>Сначала все </a:t>
            </a:r>
            <a:r>
              <a:rPr sz="2000" spc="-27" dirty="0">
                <a:solidFill>
                  <a:srgbClr val="424242"/>
                </a:solidFill>
                <a:latin typeface="Roboto Lt"/>
                <a:cs typeface="Roboto Lt"/>
              </a:rPr>
              <a:t>обдумайте</a:t>
            </a:r>
            <a:r>
              <a:rPr sz="2000" spc="-27" dirty="0">
                <a:solidFill>
                  <a:srgbClr val="424242"/>
                </a:solidFill>
                <a:latin typeface="Roboto Lt"/>
                <a:cs typeface="Roboto Lt"/>
              </a:rPr>
              <a:t>, </a:t>
            </a:r>
            <a:r>
              <a:rPr sz="2000" spc="7" dirty="0" err="1" smtClean="0">
                <a:solidFill>
                  <a:srgbClr val="424242"/>
                </a:solidFill>
                <a:latin typeface="Roboto Lt"/>
                <a:cs typeface="Roboto Lt"/>
              </a:rPr>
              <a:t>пропиши</a:t>
            </a:r>
            <a:r>
              <a:rPr lang="ru-RU" sz="2000" spc="7" dirty="0" smtClean="0">
                <a:solidFill>
                  <a:srgbClr val="424242"/>
                </a:solidFill>
                <a:latin typeface="Roboto Lt"/>
                <a:cs typeface="Roboto Lt"/>
              </a:rPr>
              <a:t>те  </a:t>
            </a:r>
            <a:r>
              <a:rPr sz="2000" spc="7" dirty="0" err="1" smtClean="0">
                <a:solidFill>
                  <a:srgbClr val="424242"/>
                </a:solidFill>
                <a:latin typeface="Roboto Lt"/>
                <a:cs typeface="Roboto Lt"/>
              </a:rPr>
              <a:t>план</a:t>
            </a:r>
            <a:r>
              <a:rPr sz="2000" spc="7" dirty="0">
                <a:solidFill>
                  <a:srgbClr val="424242"/>
                </a:solidFill>
                <a:latin typeface="Roboto Lt"/>
                <a:cs typeface="Roboto Lt"/>
              </a:rPr>
              <a:t>. </a:t>
            </a:r>
            <a:r>
              <a:rPr sz="2000" spc="-467" dirty="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sz="2000" spc="-40" dirty="0">
                <a:solidFill>
                  <a:srgbClr val="424242"/>
                </a:solidFill>
                <a:latin typeface="Roboto Lt"/>
                <a:cs typeface="Roboto Lt"/>
              </a:rPr>
              <a:t>Оставьте</a:t>
            </a:r>
            <a:r>
              <a:rPr sz="2000" spc="-13" dirty="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sz="2000" spc="-7" dirty="0">
                <a:solidFill>
                  <a:srgbClr val="424242"/>
                </a:solidFill>
                <a:latin typeface="Roboto Lt"/>
                <a:cs typeface="Roboto Lt"/>
              </a:rPr>
              <a:t>себе</a:t>
            </a:r>
            <a:r>
              <a:rPr sz="2000" spc="-13" dirty="0">
                <a:solidFill>
                  <a:srgbClr val="424242"/>
                </a:solidFill>
                <a:latin typeface="Roboto Lt"/>
                <a:cs typeface="Roboto Lt"/>
              </a:rPr>
              <a:t> время для </a:t>
            </a:r>
            <a:r>
              <a:rPr sz="2000" spc="-7" dirty="0">
                <a:solidFill>
                  <a:srgbClr val="424242"/>
                </a:solidFill>
                <a:latin typeface="Roboto Lt"/>
                <a:cs typeface="Roboto Lt"/>
              </a:rPr>
              <a:t>маневра</a:t>
            </a:r>
            <a:r>
              <a:rPr sz="2000" spc="-7" dirty="0">
                <a:solidFill>
                  <a:srgbClr val="424242"/>
                </a:solidFill>
                <a:latin typeface="Roboto Lt"/>
                <a:cs typeface="Roboto Lt"/>
              </a:rPr>
              <a:t>.</a:t>
            </a:r>
            <a:endParaRPr sz="2000" dirty="0">
              <a:latin typeface="Roboto Lt"/>
              <a:cs typeface="Roboto Lt"/>
            </a:endParaRPr>
          </a:p>
          <a:p>
            <a:pPr marL="16933" marR="6773">
              <a:lnSpc>
                <a:spcPct val="114999"/>
              </a:lnSpc>
              <a:spcBef>
                <a:spcPts val="1325"/>
              </a:spcBef>
            </a:pPr>
            <a:r>
              <a:rPr sz="2000" dirty="0">
                <a:solidFill>
                  <a:srgbClr val="424242"/>
                </a:solidFill>
                <a:latin typeface="Roboto Lt"/>
                <a:cs typeface="Roboto Lt"/>
              </a:rPr>
              <a:t>После</a:t>
            </a:r>
            <a:r>
              <a:rPr sz="2000" spc="-7" dirty="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sz="2000" spc="-13" dirty="0">
                <a:solidFill>
                  <a:srgbClr val="424242"/>
                </a:solidFill>
                <a:latin typeface="Roboto Lt"/>
                <a:cs typeface="Roboto Lt"/>
              </a:rPr>
              <a:t>длительной</a:t>
            </a:r>
            <a:r>
              <a:rPr sz="2000" dirty="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sz="2000" spc="-27" dirty="0">
                <a:solidFill>
                  <a:srgbClr val="424242"/>
                </a:solidFill>
                <a:latin typeface="Roboto Lt"/>
                <a:cs typeface="Roboto Lt"/>
              </a:rPr>
              <a:t>работы</a:t>
            </a:r>
            <a:r>
              <a:rPr sz="2000" dirty="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sz="2000" spc="7" dirty="0">
                <a:solidFill>
                  <a:srgbClr val="424242"/>
                </a:solidFill>
                <a:latin typeface="Roboto Lt"/>
                <a:cs typeface="Roboto Lt"/>
              </a:rPr>
              <a:t>нужны</a:t>
            </a:r>
            <a:r>
              <a:rPr sz="2000" dirty="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sz="2000" spc="-27" dirty="0">
                <a:solidFill>
                  <a:srgbClr val="424242"/>
                </a:solidFill>
                <a:latin typeface="Roboto Lt"/>
                <a:cs typeface="Roboto Lt"/>
              </a:rPr>
              <a:t>такие</a:t>
            </a:r>
            <a:r>
              <a:rPr sz="2000" dirty="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sz="2000" spc="27" dirty="0">
                <a:solidFill>
                  <a:srgbClr val="424242"/>
                </a:solidFill>
                <a:latin typeface="Roboto Lt"/>
                <a:cs typeface="Roboto Lt"/>
              </a:rPr>
              <a:t>же</a:t>
            </a:r>
            <a:r>
              <a:rPr sz="2000" spc="-7" dirty="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sz="2000" spc="-20" dirty="0">
                <a:solidFill>
                  <a:srgbClr val="424242"/>
                </a:solidFill>
                <a:latin typeface="Roboto Lt"/>
                <a:cs typeface="Roboto Lt"/>
              </a:rPr>
              <a:t>длительные </a:t>
            </a:r>
            <a:r>
              <a:rPr sz="2000" spc="-467" dirty="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sz="2000" spc="-27" dirty="0">
                <a:solidFill>
                  <a:srgbClr val="424242"/>
                </a:solidFill>
                <a:latin typeface="Roboto Lt"/>
                <a:cs typeface="Roboto Lt"/>
              </a:rPr>
              <a:t>паузы.</a:t>
            </a:r>
            <a:r>
              <a:rPr sz="2000" spc="-7" dirty="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sz="2000" spc="-27" dirty="0">
                <a:solidFill>
                  <a:srgbClr val="424242"/>
                </a:solidFill>
                <a:latin typeface="Roboto Lt"/>
                <a:cs typeface="Roboto Lt"/>
              </a:rPr>
              <a:t>Выделяйте</a:t>
            </a:r>
            <a:r>
              <a:rPr sz="2000" dirty="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sz="2000" spc="-7" dirty="0">
                <a:solidFill>
                  <a:srgbClr val="424242"/>
                </a:solidFill>
                <a:latin typeface="Roboto Lt"/>
                <a:cs typeface="Roboto Lt"/>
              </a:rPr>
              <a:t>себе</a:t>
            </a:r>
            <a:r>
              <a:rPr sz="2000" dirty="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sz="2000" spc="-7" dirty="0">
                <a:solidFill>
                  <a:srgbClr val="424242"/>
                </a:solidFill>
                <a:latin typeface="Roboto Lt"/>
                <a:cs typeface="Roboto Lt"/>
              </a:rPr>
              <a:t>большое</a:t>
            </a:r>
            <a:r>
              <a:rPr sz="2000" dirty="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sz="2000" spc="-20" dirty="0">
                <a:solidFill>
                  <a:srgbClr val="424242"/>
                </a:solidFill>
                <a:latin typeface="Roboto Lt"/>
                <a:cs typeface="Roboto Lt"/>
              </a:rPr>
              <a:t>количество</a:t>
            </a:r>
            <a:r>
              <a:rPr sz="2000" dirty="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sz="2000" spc="-7" dirty="0">
                <a:solidFill>
                  <a:srgbClr val="424242"/>
                </a:solidFill>
                <a:latin typeface="Roboto Lt"/>
                <a:cs typeface="Roboto Lt"/>
              </a:rPr>
              <a:t>времени </a:t>
            </a:r>
            <a:r>
              <a:rPr sz="2000" dirty="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sz="2000" spc="-13" dirty="0">
                <a:solidFill>
                  <a:srgbClr val="424242"/>
                </a:solidFill>
                <a:latin typeface="Roboto Lt"/>
                <a:cs typeface="Roboto Lt"/>
              </a:rPr>
              <a:t>для </a:t>
            </a:r>
            <a:r>
              <a:rPr sz="2000" spc="-40" dirty="0">
                <a:solidFill>
                  <a:srgbClr val="424242"/>
                </a:solidFill>
                <a:latin typeface="Roboto Lt"/>
                <a:cs typeface="Roboto Lt"/>
              </a:rPr>
              <a:t>отдыха</a:t>
            </a:r>
            <a:r>
              <a:rPr sz="2000" spc="-7" dirty="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sz="2000" spc="7" dirty="0">
                <a:solidFill>
                  <a:srgbClr val="424242"/>
                </a:solidFill>
                <a:latin typeface="Roboto Lt"/>
                <a:cs typeface="Roboto Lt"/>
              </a:rPr>
              <a:t>после</a:t>
            </a:r>
            <a:r>
              <a:rPr sz="2000" spc="-7" dirty="0">
                <a:solidFill>
                  <a:srgbClr val="424242"/>
                </a:solidFill>
                <a:latin typeface="Roboto Lt"/>
                <a:cs typeface="Roboto Lt"/>
              </a:rPr>
              <a:t> большого дела</a:t>
            </a:r>
            <a:r>
              <a:rPr sz="2000" spc="-7" dirty="0">
                <a:solidFill>
                  <a:srgbClr val="424242"/>
                </a:solidFill>
                <a:latin typeface="Roboto Lt"/>
                <a:cs typeface="Roboto Lt"/>
              </a:rPr>
              <a:t>.</a:t>
            </a:r>
            <a:endParaRPr sz="2000" dirty="0">
              <a:latin typeface="Roboto Lt"/>
              <a:cs typeface="Roboto Lt"/>
            </a:endParaRPr>
          </a:p>
        </p:txBody>
      </p: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70743" y="2003198"/>
            <a:ext cx="227067" cy="257332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70743" y="2511198"/>
            <a:ext cx="227067" cy="257332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70743" y="3019198"/>
            <a:ext cx="227067" cy="257332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70743" y="3543074"/>
            <a:ext cx="227067" cy="257332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152170" y="1909101"/>
            <a:ext cx="3039829" cy="3039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97055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620000" y="3937198"/>
            <a:ext cx="2590800" cy="2580354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1" y="0"/>
            <a:ext cx="2433319" cy="2052320"/>
            <a:chOff x="0" y="0"/>
            <a:chExt cx="1824989" cy="153924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824955" cy="1539229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419823" y="274357"/>
              <a:ext cx="370205" cy="514984"/>
            </a:xfrm>
            <a:custGeom>
              <a:avLst/>
              <a:gdLst/>
              <a:ahLst/>
              <a:cxnLst/>
              <a:rect l="l" t="t" r="r" b="b"/>
              <a:pathLst>
                <a:path w="370205" h="514984">
                  <a:moveTo>
                    <a:pt x="189750" y="0"/>
                  </a:moveTo>
                  <a:lnTo>
                    <a:pt x="181114" y="0"/>
                  </a:lnTo>
                  <a:lnTo>
                    <a:pt x="185458" y="571"/>
                  </a:lnTo>
                  <a:lnTo>
                    <a:pt x="189750" y="0"/>
                  </a:lnTo>
                  <a:close/>
                </a:path>
                <a:path w="370205" h="514984">
                  <a:moveTo>
                    <a:pt x="369989" y="253098"/>
                  </a:moveTo>
                  <a:lnTo>
                    <a:pt x="368985" y="252844"/>
                  </a:lnTo>
                  <a:lnTo>
                    <a:pt x="368985" y="257048"/>
                  </a:lnTo>
                  <a:lnTo>
                    <a:pt x="368985" y="257314"/>
                  </a:lnTo>
                  <a:lnTo>
                    <a:pt x="368249" y="253098"/>
                  </a:lnTo>
                  <a:lnTo>
                    <a:pt x="368960" y="257136"/>
                  </a:lnTo>
                  <a:lnTo>
                    <a:pt x="368985" y="252844"/>
                  </a:lnTo>
                  <a:lnTo>
                    <a:pt x="351980" y="248475"/>
                  </a:lnTo>
                  <a:lnTo>
                    <a:pt x="333794" y="243268"/>
                  </a:lnTo>
                  <a:lnTo>
                    <a:pt x="282333" y="222465"/>
                  </a:lnTo>
                  <a:lnTo>
                    <a:pt x="244576" y="195884"/>
                  </a:lnTo>
                  <a:lnTo>
                    <a:pt x="263067" y="221894"/>
                  </a:lnTo>
                  <a:lnTo>
                    <a:pt x="312851" y="245008"/>
                  </a:lnTo>
                  <a:lnTo>
                    <a:pt x="349211" y="256997"/>
                  </a:lnTo>
                  <a:lnTo>
                    <a:pt x="346163" y="257721"/>
                  </a:lnTo>
                  <a:lnTo>
                    <a:pt x="337705" y="260032"/>
                  </a:lnTo>
                  <a:lnTo>
                    <a:pt x="328383" y="262343"/>
                  </a:lnTo>
                  <a:lnTo>
                    <a:pt x="297256" y="273316"/>
                  </a:lnTo>
                  <a:lnTo>
                    <a:pt x="255473" y="294703"/>
                  </a:lnTo>
                  <a:lnTo>
                    <a:pt x="222935" y="331101"/>
                  </a:lnTo>
                  <a:lnTo>
                    <a:pt x="205333" y="377329"/>
                  </a:lnTo>
                  <a:lnTo>
                    <a:pt x="192925" y="428764"/>
                  </a:lnTo>
                  <a:lnTo>
                    <a:pt x="184873" y="477240"/>
                  </a:lnTo>
                  <a:lnTo>
                    <a:pt x="184746" y="476148"/>
                  </a:lnTo>
                  <a:lnTo>
                    <a:pt x="177190" y="428764"/>
                  </a:lnTo>
                  <a:lnTo>
                    <a:pt x="165049" y="377329"/>
                  </a:lnTo>
                  <a:lnTo>
                    <a:pt x="147485" y="331101"/>
                  </a:lnTo>
                  <a:lnTo>
                    <a:pt x="114846" y="294703"/>
                  </a:lnTo>
                  <a:lnTo>
                    <a:pt x="72974" y="273900"/>
                  </a:lnTo>
                  <a:lnTo>
                    <a:pt x="41668" y="263499"/>
                  </a:lnTo>
                  <a:lnTo>
                    <a:pt x="32283" y="260604"/>
                  </a:lnTo>
                  <a:lnTo>
                    <a:pt x="23761" y="258292"/>
                  </a:lnTo>
                  <a:lnTo>
                    <a:pt x="21526" y="257771"/>
                  </a:lnTo>
                  <a:lnTo>
                    <a:pt x="24295" y="257136"/>
                  </a:lnTo>
                  <a:lnTo>
                    <a:pt x="32969" y="254825"/>
                  </a:lnTo>
                  <a:lnTo>
                    <a:pt x="36804" y="253669"/>
                  </a:lnTo>
                  <a:lnTo>
                    <a:pt x="42545" y="251942"/>
                  </a:lnTo>
                  <a:lnTo>
                    <a:pt x="96443" y="229984"/>
                  </a:lnTo>
                  <a:lnTo>
                    <a:pt x="134366" y="201663"/>
                  </a:lnTo>
                  <a:lnTo>
                    <a:pt x="160426" y="150812"/>
                  </a:lnTo>
                  <a:lnTo>
                    <a:pt x="173901" y="101117"/>
                  </a:lnTo>
                  <a:lnTo>
                    <a:pt x="185127" y="38709"/>
                  </a:lnTo>
                  <a:lnTo>
                    <a:pt x="186220" y="30670"/>
                  </a:lnTo>
                  <a:lnTo>
                    <a:pt x="186690" y="33515"/>
                  </a:lnTo>
                  <a:lnTo>
                    <a:pt x="189052" y="49110"/>
                  </a:lnTo>
                  <a:lnTo>
                    <a:pt x="193382" y="78003"/>
                  </a:lnTo>
                  <a:lnTo>
                    <a:pt x="197789" y="105168"/>
                  </a:lnTo>
                  <a:lnTo>
                    <a:pt x="206121" y="141566"/>
                  </a:lnTo>
                  <a:lnTo>
                    <a:pt x="213906" y="163525"/>
                  </a:lnTo>
                  <a:lnTo>
                    <a:pt x="224345" y="183756"/>
                  </a:lnTo>
                  <a:lnTo>
                    <a:pt x="238163" y="201663"/>
                  </a:lnTo>
                  <a:lnTo>
                    <a:pt x="244576" y="195884"/>
                  </a:lnTo>
                  <a:lnTo>
                    <a:pt x="231736" y="179133"/>
                  </a:lnTo>
                  <a:lnTo>
                    <a:pt x="221945" y="160058"/>
                  </a:lnTo>
                  <a:lnTo>
                    <a:pt x="208800" y="116141"/>
                  </a:lnTo>
                  <a:lnTo>
                    <a:pt x="197675" y="47955"/>
                  </a:lnTo>
                  <a:lnTo>
                    <a:pt x="195313" y="32359"/>
                  </a:lnTo>
                  <a:lnTo>
                    <a:pt x="192697" y="16179"/>
                  </a:lnTo>
                  <a:lnTo>
                    <a:pt x="189750" y="0"/>
                  </a:lnTo>
                  <a:lnTo>
                    <a:pt x="186321" y="685"/>
                  </a:lnTo>
                  <a:lnTo>
                    <a:pt x="181114" y="0"/>
                  </a:lnTo>
                  <a:lnTo>
                    <a:pt x="180644" y="4622"/>
                  </a:lnTo>
                  <a:lnTo>
                    <a:pt x="179997" y="10401"/>
                  </a:lnTo>
                  <a:lnTo>
                    <a:pt x="179489" y="14439"/>
                  </a:lnTo>
                  <a:lnTo>
                    <a:pt x="178892" y="19646"/>
                  </a:lnTo>
                  <a:lnTo>
                    <a:pt x="171818" y="66446"/>
                  </a:lnTo>
                  <a:lnTo>
                    <a:pt x="157048" y="132321"/>
                  </a:lnTo>
                  <a:lnTo>
                    <a:pt x="134632" y="187223"/>
                  </a:lnTo>
                  <a:lnTo>
                    <a:pt x="92303" y="222465"/>
                  </a:lnTo>
                  <a:lnTo>
                    <a:pt x="49974" y="240385"/>
                  </a:lnTo>
                  <a:lnTo>
                    <a:pt x="22085" y="248475"/>
                  </a:lnTo>
                  <a:lnTo>
                    <a:pt x="14655" y="250786"/>
                  </a:lnTo>
                  <a:lnTo>
                    <a:pt x="10109" y="251942"/>
                  </a:lnTo>
                  <a:lnTo>
                    <a:pt x="2628" y="253098"/>
                  </a:lnTo>
                  <a:lnTo>
                    <a:pt x="1498" y="253352"/>
                  </a:lnTo>
                  <a:lnTo>
                    <a:pt x="1498" y="253669"/>
                  </a:lnTo>
                  <a:lnTo>
                    <a:pt x="825" y="257721"/>
                  </a:lnTo>
                  <a:lnTo>
                    <a:pt x="774" y="258292"/>
                  </a:lnTo>
                  <a:lnTo>
                    <a:pt x="749" y="258152"/>
                  </a:lnTo>
                  <a:lnTo>
                    <a:pt x="1498" y="253669"/>
                  </a:lnTo>
                  <a:lnTo>
                    <a:pt x="1498" y="253352"/>
                  </a:lnTo>
                  <a:lnTo>
                    <a:pt x="0" y="253669"/>
                  </a:lnTo>
                  <a:lnTo>
                    <a:pt x="63" y="262343"/>
                  </a:lnTo>
                  <a:lnTo>
                    <a:pt x="2641" y="262915"/>
                  </a:lnTo>
                  <a:lnTo>
                    <a:pt x="9982" y="264071"/>
                  </a:lnTo>
                  <a:lnTo>
                    <a:pt x="14439" y="265226"/>
                  </a:lnTo>
                  <a:lnTo>
                    <a:pt x="21717" y="266966"/>
                  </a:lnTo>
                  <a:lnTo>
                    <a:pt x="30060" y="269278"/>
                  </a:lnTo>
                  <a:lnTo>
                    <a:pt x="39255" y="271589"/>
                  </a:lnTo>
                  <a:lnTo>
                    <a:pt x="90703" y="291236"/>
                  </a:lnTo>
                  <a:lnTo>
                    <a:pt x="125780" y="314921"/>
                  </a:lnTo>
                  <a:lnTo>
                    <a:pt x="151599" y="363461"/>
                  </a:lnTo>
                  <a:lnTo>
                    <a:pt x="165150" y="413740"/>
                  </a:lnTo>
                  <a:lnTo>
                    <a:pt x="176085" y="477304"/>
                  </a:lnTo>
                  <a:lnTo>
                    <a:pt x="178904" y="500418"/>
                  </a:lnTo>
                  <a:lnTo>
                    <a:pt x="179362" y="504456"/>
                  </a:lnTo>
                  <a:lnTo>
                    <a:pt x="179959" y="510235"/>
                  </a:lnTo>
                  <a:lnTo>
                    <a:pt x="180365" y="514858"/>
                  </a:lnTo>
                  <a:lnTo>
                    <a:pt x="184721" y="514858"/>
                  </a:lnTo>
                  <a:lnTo>
                    <a:pt x="186169" y="514667"/>
                  </a:lnTo>
                  <a:lnTo>
                    <a:pt x="189064" y="514858"/>
                  </a:lnTo>
                  <a:lnTo>
                    <a:pt x="189522" y="510235"/>
                  </a:lnTo>
                  <a:lnTo>
                    <a:pt x="190157" y="504456"/>
                  </a:lnTo>
                  <a:lnTo>
                    <a:pt x="190665" y="500418"/>
                  </a:lnTo>
                  <a:lnTo>
                    <a:pt x="191262" y="495211"/>
                  </a:lnTo>
                  <a:lnTo>
                    <a:pt x="198412" y="447255"/>
                  </a:lnTo>
                  <a:lnTo>
                    <a:pt x="209118" y="396405"/>
                  </a:lnTo>
                  <a:lnTo>
                    <a:pt x="224510" y="348437"/>
                  </a:lnTo>
                  <a:lnTo>
                    <a:pt x="244513" y="314921"/>
                  </a:lnTo>
                  <a:lnTo>
                    <a:pt x="279666" y="290652"/>
                  </a:lnTo>
                  <a:lnTo>
                    <a:pt x="321056" y="273900"/>
                  </a:lnTo>
                  <a:lnTo>
                    <a:pt x="330822" y="271005"/>
                  </a:lnTo>
                  <a:lnTo>
                    <a:pt x="339940" y="268122"/>
                  </a:lnTo>
                  <a:lnTo>
                    <a:pt x="348208" y="266382"/>
                  </a:lnTo>
                  <a:lnTo>
                    <a:pt x="355434" y="264655"/>
                  </a:lnTo>
                  <a:lnTo>
                    <a:pt x="359841" y="263499"/>
                  </a:lnTo>
                  <a:lnTo>
                    <a:pt x="367106" y="262343"/>
                  </a:lnTo>
                  <a:lnTo>
                    <a:pt x="369658" y="261759"/>
                  </a:lnTo>
                  <a:lnTo>
                    <a:pt x="369989" y="25309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284933" y="1887939"/>
            <a:ext cx="5954067" cy="4495247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marR="163403">
              <a:lnSpc>
                <a:spcPct val="114999"/>
              </a:lnSpc>
              <a:spcBef>
                <a:spcPts val="133"/>
              </a:spcBef>
            </a:pPr>
            <a:r>
              <a:rPr sz="1500" spc="-7" dirty="0">
                <a:solidFill>
                  <a:srgbClr val="333333"/>
                </a:solidFill>
                <a:latin typeface="Roboto Lt"/>
                <a:cs typeface="Roboto Lt"/>
              </a:rPr>
              <a:t>Для</a:t>
            </a:r>
            <a:r>
              <a:rPr sz="1500" spc="-13" dirty="0">
                <a:solidFill>
                  <a:srgbClr val="333333"/>
                </a:solidFill>
                <a:latin typeface="Roboto Lt"/>
                <a:cs typeface="Roboto Lt"/>
              </a:rPr>
              <a:t> мутабельной</a:t>
            </a:r>
            <a:r>
              <a:rPr sz="1500" spc="-7" dirty="0">
                <a:solidFill>
                  <a:srgbClr val="333333"/>
                </a:solidFill>
                <a:latin typeface="Roboto Lt"/>
                <a:cs typeface="Roboto Lt"/>
              </a:rPr>
              <a:t> </a:t>
            </a:r>
            <a:r>
              <a:rPr sz="1500" spc="-13" dirty="0">
                <a:solidFill>
                  <a:srgbClr val="333333"/>
                </a:solidFill>
                <a:latin typeface="Roboto Lt"/>
                <a:cs typeface="Roboto Lt"/>
              </a:rPr>
              <a:t>динамики</a:t>
            </a:r>
            <a:r>
              <a:rPr sz="1500" spc="-7" dirty="0">
                <a:solidFill>
                  <a:srgbClr val="333333"/>
                </a:solidFill>
                <a:latin typeface="Roboto Lt"/>
                <a:cs typeface="Roboto Lt"/>
              </a:rPr>
              <a:t> </a:t>
            </a:r>
            <a:r>
              <a:rPr sz="1500" spc="-27" dirty="0">
                <a:solidFill>
                  <a:srgbClr val="333333"/>
                </a:solidFill>
                <a:latin typeface="Roboto Lt"/>
                <a:cs typeface="Roboto Lt"/>
              </a:rPr>
              <a:t>характерна </a:t>
            </a:r>
            <a:r>
              <a:rPr sz="1500" spc="-20" dirty="0">
                <a:solidFill>
                  <a:srgbClr val="333333"/>
                </a:solidFill>
                <a:latin typeface="Roboto Lt"/>
                <a:cs typeface="Roboto Lt"/>
              </a:rPr>
              <a:t> </a:t>
            </a:r>
            <a:r>
              <a:rPr sz="1500" spc="-7" dirty="0">
                <a:solidFill>
                  <a:srgbClr val="333333"/>
                </a:solidFill>
                <a:latin typeface="Roboto Lt"/>
                <a:cs typeface="Roboto Lt"/>
              </a:rPr>
              <a:t>переменчивость, ориентация </a:t>
            </a:r>
            <a:r>
              <a:rPr sz="1500" dirty="0">
                <a:solidFill>
                  <a:srgbClr val="333333"/>
                </a:solidFill>
                <a:latin typeface="Roboto Lt"/>
                <a:cs typeface="Roboto Lt"/>
              </a:rPr>
              <a:t>на </a:t>
            </a:r>
            <a:r>
              <a:rPr sz="1500" spc="7" dirty="0">
                <a:solidFill>
                  <a:srgbClr val="333333"/>
                </a:solidFill>
                <a:latin typeface="Roboto Lt"/>
                <a:cs typeface="Roboto Lt"/>
              </a:rPr>
              <a:t>внешние </a:t>
            </a:r>
            <a:r>
              <a:rPr sz="1500" spc="-13" dirty="0">
                <a:solidFill>
                  <a:srgbClr val="333333"/>
                </a:solidFill>
                <a:latin typeface="Roboto Lt"/>
                <a:cs typeface="Roboto Lt"/>
              </a:rPr>
              <a:t>условия, </a:t>
            </a:r>
            <a:r>
              <a:rPr sz="1500" spc="-7" dirty="0">
                <a:solidFill>
                  <a:srgbClr val="333333"/>
                </a:solidFill>
                <a:latin typeface="Roboto Lt"/>
                <a:cs typeface="Roboto Lt"/>
              </a:rPr>
              <a:t> маневрирование, лавирование </a:t>
            </a:r>
            <a:r>
              <a:rPr sz="1500" spc="7" dirty="0">
                <a:solidFill>
                  <a:srgbClr val="333333"/>
                </a:solidFill>
                <a:latin typeface="Roboto Lt"/>
                <a:cs typeface="Roboto Lt"/>
              </a:rPr>
              <a:t>и</a:t>
            </a:r>
            <a:r>
              <a:rPr sz="1500" spc="-7" dirty="0">
                <a:solidFill>
                  <a:srgbClr val="333333"/>
                </a:solidFill>
                <a:latin typeface="Roboto Lt"/>
                <a:cs typeface="Roboto Lt"/>
              </a:rPr>
              <a:t> выбор</a:t>
            </a:r>
            <a:r>
              <a:rPr sz="1500" spc="13" dirty="0">
                <a:solidFill>
                  <a:srgbClr val="333333"/>
                </a:solidFill>
                <a:latin typeface="Roboto Lt"/>
                <a:cs typeface="Roboto Lt"/>
              </a:rPr>
              <a:t> </a:t>
            </a:r>
            <a:r>
              <a:rPr sz="1500" spc="-7" dirty="0">
                <a:solidFill>
                  <a:srgbClr val="333333"/>
                </a:solidFill>
                <a:latin typeface="Roboto Lt"/>
                <a:cs typeface="Roboto Lt"/>
              </a:rPr>
              <a:t>оптимального </a:t>
            </a:r>
            <a:r>
              <a:rPr sz="1500" spc="-467" dirty="0">
                <a:solidFill>
                  <a:srgbClr val="333333"/>
                </a:solidFill>
                <a:latin typeface="Roboto Lt"/>
                <a:cs typeface="Roboto Lt"/>
              </a:rPr>
              <a:t> </a:t>
            </a:r>
            <a:r>
              <a:rPr sz="1500" spc="-20" dirty="0">
                <a:solidFill>
                  <a:srgbClr val="333333"/>
                </a:solidFill>
                <a:latin typeface="Roboto Lt"/>
                <a:cs typeface="Roboto Lt"/>
              </a:rPr>
              <a:t>пути</a:t>
            </a:r>
            <a:r>
              <a:rPr sz="1500" spc="-13" dirty="0">
                <a:solidFill>
                  <a:srgbClr val="333333"/>
                </a:solidFill>
                <a:latin typeface="Roboto Lt"/>
                <a:cs typeface="Roboto Lt"/>
              </a:rPr>
              <a:t> </a:t>
            </a:r>
            <a:r>
              <a:rPr sz="1500" spc="13" dirty="0">
                <a:solidFill>
                  <a:srgbClr val="333333"/>
                </a:solidFill>
                <a:latin typeface="Roboto Lt"/>
                <a:cs typeface="Roboto Lt"/>
              </a:rPr>
              <a:t>или</a:t>
            </a:r>
            <a:r>
              <a:rPr sz="1500" spc="-7" dirty="0">
                <a:solidFill>
                  <a:srgbClr val="333333"/>
                </a:solidFill>
                <a:latin typeface="Roboto Lt"/>
                <a:cs typeface="Roboto Lt"/>
              </a:rPr>
              <a:t> способа </a:t>
            </a:r>
            <a:r>
              <a:rPr sz="1500" spc="-20" dirty="0">
                <a:solidFill>
                  <a:srgbClr val="333333"/>
                </a:solidFill>
                <a:latin typeface="Roboto Lt"/>
                <a:cs typeface="Roboto Lt"/>
              </a:rPr>
              <a:t>действия</a:t>
            </a:r>
            <a:r>
              <a:rPr sz="1500" spc="-20" dirty="0">
                <a:solidFill>
                  <a:srgbClr val="333333"/>
                </a:solidFill>
                <a:latin typeface="Roboto Lt"/>
                <a:cs typeface="Roboto Lt"/>
              </a:rPr>
              <a:t>.</a:t>
            </a:r>
            <a:endParaRPr sz="1500" dirty="0">
              <a:latin typeface="Roboto Lt"/>
              <a:cs typeface="Roboto Lt"/>
            </a:endParaRPr>
          </a:p>
          <a:p>
            <a:pPr>
              <a:spcBef>
                <a:spcPts val="47"/>
              </a:spcBef>
            </a:pPr>
            <a:endParaRPr sz="1500" dirty="0">
              <a:latin typeface="Roboto Lt"/>
              <a:cs typeface="Roboto Lt"/>
            </a:endParaRPr>
          </a:p>
          <a:p>
            <a:pPr marL="16933" marR="6773">
              <a:lnSpc>
                <a:spcPct val="114999"/>
              </a:lnSpc>
              <a:spcBef>
                <a:spcPts val="7"/>
              </a:spcBef>
            </a:pPr>
            <a:r>
              <a:rPr sz="1500" spc="-33" dirty="0">
                <a:solidFill>
                  <a:srgbClr val="333333"/>
                </a:solidFill>
                <a:latin typeface="Roboto Lt"/>
                <a:cs typeface="Roboto Lt"/>
              </a:rPr>
              <a:t>Открытость</a:t>
            </a:r>
            <a:r>
              <a:rPr sz="1500" spc="413" dirty="0">
                <a:solidFill>
                  <a:srgbClr val="333333"/>
                </a:solidFill>
                <a:latin typeface="Roboto Lt"/>
                <a:cs typeface="Roboto Lt"/>
              </a:rPr>
              <a:t> </a:t>
            </a:r>
            <a:r>
              <a:rPr sz="1500" spc="-7" dirty="0">
                <a:solidFill>
                  <a:srgbClr val="333333"/>
                </a:solidFill>
                <a:latin typeface="Roboto Lt"/>
                <a:cs typeface="Roboto Lt"/>
              </a:rPr>
              <a:t>внешнему </a:t>
            </a:r>
            <a:r>
              <a:rPr sz="1500" spc="-33" dirty="0">
                <a:solidFill>
                  <a:srgbClr val="333333"/>
                </a:solidFill>
                <a:latin typeface="Roboto Lt"/>
                <a:cs typeface="Roboto Lt"/>
              </a:rPr>
              <a:t>миру,</a:t>
            </a:r>
            <a:r>
              <a:rPr sz="1500" spc="420" dirty="0">
                <a:solidFill>
                  <a:srgbClr val="333333"/>
                </a:solidFill>
                <a:latin typeface="Roboto Lt"/>
                <a:cs typeface="Roboto Lt"/>
              </a:rPr>
              <a:t> </a:t>
            </a:r>
            <a:r>
              <a:rPr sz="1500" spc="-7" dirty="0">
                <a:solidFill>
                  <a:srgbClr val="333333"/>
                </a:solidFill>
                <a:latin typeface="Roboto Lt"/>
                <a:cs typeface="Roboto Lt"/>
              </a:rPr>
              <a:t>умение</a:t>
            </a:r>
            <a:r>
              <a:rPr sz="1500" spc="473" dirty="0">
                <a:solidFill>
                  <a:srgbClr val="333333"/>
                </a:solidFill>
                <a:latin typeface="Roboto Lt"/>
                <a:cs typeface="Roboto Lt"/>
              </a:rPr>
              <a:t> </a:t>
            </a:r>
            <a:r>
              <a:rPr sz="1500" spc="-20" dirty="0">
                <a:solidFill>
                  <a:srgbClr val="333333"/>
                </a:solidFill>
                <a:latin typeface="Roboto Lt"/>
                <a:cs typeface="Roboto Lt"/>
              </a:rPr>
              <a:t>ориентироваться </a:t>
            </a:r>
            <a:r>
              <a:rPr sz="1500" spc="-13" dirty="0">
                <a:solidFill>
                  <a:srgbClr val="333333"/>
                </a:solidFill>
                <a:latin typeface="Roboto Lt"/>
                <a:cs typeface="Roboto Lt"/>
              </a:rPr>
              <a:t> </a:t>
            </a:r>
            <a:r>
              <a:rPr sz="1500" dirty="0">
                <a:solidFill>
                  <a:srgbClr val="333333"/>
                </a:solidFill>
                <a:latin typeface="Roboto Lt"/>
                <a:cs typeface="Roboto Lt"/>
              </a:rPr>
              <a:t>в </a:t>
            </a:r>
            <a:r>
              <a:rPr sz="1500" spc="-13" dirty="0">
                <a:solidFill>
                  <a:srgbClr val="333333"/>
                </a:solidFill>
                <a:latin typeface="Roboto Lt"/>
                <a:cs typeface="Roboto Lt"/>
              </a:rPr>
              <a:t>обстановке, </a:t>
            </a:r>
            <a:r>
              <a:rPr sz="1500" spc="-33" dirty="0">
                <a:solidFill>
                  <a:srgbClr val="333333"/>
                </a:solidFill>
                <a:latin typeface="Roboto Lt"/>
                <a:cs typeface="Roboto Lt"/>
              </a:rPr>
              <a:t>замечать </a:t>
            </a:r>
            <a:r>
              <a:rPr sz="1500" spc="7" dirty="0">
                <a:solidFill>
                  <a:srgbClr val="333333"/>
                </a:solidFill>
                <a:latin typeface="Roboto Lt"/>
                <a:cs typeface="Roboto Lt"/>
              </a:rPr>
              <a:t>и</a:t>
            </a:r>
            <a:r>
              <a:rPr sz="1500" spc="13" dirty="0">
                <a:solidFill>
                  <a:srgbClr val="333333"/>
                </a:solidFill>
                <a:latin typeface="Roboto Lt"/>
                <a:cs typeface="Roboto Lt"/>
              </a:rPr>
              <a:t> </a:t>
            </a:r>
            <a:r>
              <a:rPr sz="1500" spc="-13" dirty="0">
                <a:solidFill>
                  <a:srgbClr val="333333"/>
                </a:solidFill>
                <a:latin typeface="Roboto Lt"/>
                <a:cs typeface="Roboto Lt"/>
              </a:rPr>
              <a:t>оценивать </a:t>
            </a:r>
            <a:r>
              <a:rPr sz="1500" spc="-20" dirty="0">
                <a:solidFill>
                  <a:srgbClr val="333333"/>
                </a:solidFill>
                <a:latin typeface="Roboto Lt"/>
                <a:cs typeface="Roboto Lt"/>
              </a:rPr>
              <a:t>детали </a:t>
            </a:r>
            <a:r>
              <a:rPr sz="1500" spc="7" dirty="0">
                <a:solidFill>
                  <a:srgbClr val="333333"/>
                </a:solidFill>
                <a:latin typeface="Roboto Lt"/>
                <a:cs typeface="Roboto Lt"/>
              </a:rPr>
              <a:t>и </a:t>
            </a:r>
            <a:r>
              <a:rPr sz="1500" dirty="0">
                <a:solidFill>
                  <a:srgbClr val="333333"/>
                </a:solidFill>
                <a:latin typeface="Roboto Lt"/>
                <a:cs typeface="Roboto Lt"/>
              </a:rPr>
              <a:t>нюансы, </a:t>
            </a:r>
            <a:r>
              <a:rPr sz="1500" spc="7" dirty="0">
                <a:solidFill>
                  <a:srgbClr val="333333"/>
                </a:solidFill>
                <a:latin typeface="Roboto Lt"/>
                <a:cs typeface="Roboto Lt"/>
              </a:rPr>
              <a:t> </a:t>
            </a:r>
            <a:r>
              <a:rPr sz="1500" spc="-13" dirty="0">
                <a:solidFill>
                  <a:srgbClr val="333333"/>
                </a:solidFill>
                <a:latin typeface="Roboto Lt"/>
                <a:cs typeface="Roboto Lt"/>
              </a:rPr>
              <a:t>использовать </a:t>
            </a:r>
            <a:r>
              <a:rPr sz="1500" dirty="0">
                <a:solidFill>
                  <a:srgbClr val="333333"/>
                </a:solidFill>
                <a:latin typeface="Roboto Lt"/>
                <a:cs typeface="Roboto Lt"/>
              </a:rPr>
              <a:t>их при</a:t>
            </a:r>
            <a:r>
              <a:rPr sz="1500" spc="7" dirty="0">
                <a:solidFill>
                  <a:srgbClr val="333333"/>
                </a:solidFill>
                <a:latin typeface="Roboto Lt"/>
                <a:cs typeface="Roboto Lt"/>
              </a:rPr>
              <a:t> </a:t>
            </a:r>
            <a:r>
              <a:rPr sz="1500" spc="-7" dirty="0">
                <a:solidFill>
                  <a:srgbClr val="333333"/>
                </a:solidFill>
                <a:latin typeface="Roboto Lt"/>
                <a:cs typeface="Roboto Lt"/>
              </a:rPr>
              <a:t>выборе </a:t>
            </a:r>
            <a:r>
              <a:rPr sz="1500" dirty="0">
                <a:solidFill>
                  <a:srgbClr val="333333"/>
                </a:solidFill>
                <a:latin typeface="Roboto Lt"/>
                <a:cs typeface="Roboto Lt"/>
              </a:rPr>
              <a:t>направления. </a:t>
            </a:r>
            <a:r>
              <a:rPr sz="1500" spc="-7" dirty="0">
                <a:solidFill>
                  <a:srgbClr val="333333"/>
                </a:solidFill>
                <a:latin typeface="Roboto Lt"/>
                <a:cs typeface="Roboto Lt"/>
              </a:rPr>
              <a:t>Слабая </a:t>
            </a:r>
            <a:r>
              <a:rPr sz="1500" dirty="0">
                <a:solidFill>
                  <a:srgbClr val="333333"/>
                </a:solidFill>
                <a:latin typeface="Roboto Lt"/>
                <a:cs typeface="Roboto Lt"/>
              </a:rPr>
              <a:t> </a:t>
            </a:r>
            <a:r>
              <a:rPr sz="1500" spc="-20" dirty="0">
                <a:solidFill>
                  <a:srgbClr val="333333"/>
                </a:solidFill>
                <a:latin typeface="Roboto Lt"/>
                <a:cs typeface="Roboto Lt"/>
              </a:rPr>
              <a:t>сторона</a:t>
            </a:r>
            <a:r>
              <a:rPr sz="1500" spc="-7" dirty="0">
                <a:solidFill>
                  <a:srgbClr val="333333"/>
                </a:solidFill>
                <a:latin typeface="Roboto Lt"/>
                <a:cs typeface="Roboto Lt"/>
              </a:rPr>
              <a:t> </a:t>
            </a:r>
            <a:r>
              <a:rPr sz="1500" spc="-272" dirty="0">
                <a:solidFill>
                  <a:srgbClr val="333333"/>
                </a:solidFill>
                <a:latin typeface="Roboto Lt"/>
                <a:cs typeface="Roboto Lt"/>
              </a:rPr>
              <a:t>-</a:t>
            </a:r>
            <a:r>
              <a:rPr sz="1500" spc="-213" dirty="0">
                <a:solidFill>
                  <a:srgbClr val="333333"/>
                </a:solidFill>
                <a:latin typeface="Roboto Lt"/>
                <a:cs typeface="Roboto Lt"/>
              </a:rPr>
              <a:t> </a:t>
            </a:r>
            <a:r>
              <a:rPr sz="1500" spc="-13" dirty="0">
                <a:solidFill>
                  <a:srgbClr val="333333"/>
                </a:solidFill>
                <a:latin typeface="Roboto Lt"/>
                <a:cs typeface="Roboto Lt"/>
              </a:rPr>
              <a:t>склонность</a:t>
            </a:r>
            <a:r>
              <a:rPr sz="1500" spc="13" dirty="0">
                <a:solidFill>
                  <a:srgbClr val="333333"/>
                </a:solidFill>
                <a:latin typeface="Roboto Lt"/>
                <a:cs typeface="Roboto Lt"/>
              </a:rPr>
              <a:t> </a:t>
            </a:r>
            <a:r>
              <a:rPr sz="1500" spc="-20" dirty="0">
                <a:solidFill>
                  <a:srgbClr val="333333"/>
                </a:solidFill>
                <a:latin typeface="Roboto Lt"/>
                <a:cs typeface="Roboto Lt"/>
              </a:rPr>
              <a:t>увлекаться</a:t>
            </a:r>
            <a:r>
              <a:rPr sz="1500" spc="-7" dirty="0">
                <a:solidFill>
                  <a:srgbClr val="333333"/>
                </a:solidFill>
                <a:latin typeface="Roboto Lt"/>
                <a:cs typeface="Roboto Lt"/>
              </a:rPr>
              <a:t> </a:t>
            </a:r>
            <a:r>
              <a:rPr sz="1500" spc="-13" dirty="0">
                <a:solidFill>
                  <a:srgbClr val="333333"/>
                </a:solidFill>
                <a:latin typeface="Roboto Lt"/>
                <a:cs typeface="Roboto Lt"/>
              </a:rPr>
              <a:t>бесконечным </a:t>
            </a:r>
            <a:r>
              <a:rPr sz="1500" spc="-7" dirty="0">
                <a:solidFill>
                  <a:srgbClr val="333333"/>
                </a:solidFill>
                <a:latin typeface="Roboto Lt"/>
                <a:cs typeface="Roboto Lt"/>
              </a:rPr>
              <a:t> </a:t>
            </a:r>
            <a:r>
              <a:rPr sz="1500" dirty="0">
                <a:solidFill>
                  <a:srgbClr val="333333"/>
                </a:solidFill>
                <a:latin typeface="Roboto Lt"/>
                <a:cs typeface="Roboto Lt"/>
              </a:rPr>
              <a:t>перебором</a:t>
            </a:r>
            <a:r>
              <a:rPr sz="1500" spc="60" dirty="0">
                <a:solidFill>
                  <a:srgbClr val="333333"/>
                </a:solidFill>
                <a:latin typeface="Roboto Lt"/>
                <a:cs typeface="Roboto Lt"/>
              </a:rPr>
              <a:t> </a:t>
            </a:r>
            <a:r>
              <a:rPr sz="1500" spc="-20" dirty="0">
                <a:solidFill>
                  <a:srgbClr val="333333"/>
                </a:solidFill>
                <a:latin typeface="Roboto Lt"/>
                <a:cs typeface="Roboto Lt"/>
              </a:rPr>
              <a:t>существующих</a:t>
            </a:r>
            <a:r>
              <a:rPr sz="1500" spc="545" dirty="0">
                <a:solidFill>
                  <a:srgbClr val="333333"/>
                </a:solidFill>
                <a:latin typeface="Roboto Lt"/>
                <a:cs typeface="Roboto Lt"/>
              </a:rPr>
              <a:t> </a:t>
            </a:r>
            <a:r>
              <a:rPr sz="1500" spc="-20" dirty="0">
                <a:solidFill>
                  <a:srgbClr val="333333"/>
                </a:solidFill>
                <a:latin typeface="Roboto Lt"/>
                <a:cs typeface="Roboto Lt"/>
              </a:rPr>
              <a:t>возможностей,</a:t>
            </a:r>
            <a:r>
              <a:rPr sz="1500" spc="60" dirty="0">
                <a:solidFill>
                  <a:srgbClr val="333333"/>
                </a:solidFill>
                <a:latin typeface="Roboto Lt"/>
                <a:cs typeface="Roboto Lt"/>
              </a:rPr>
              <a:t> </a:t>
            </a:r>
            <a:r>
              <a:rPr sz="1500" spc="-47" dirty="0">
                <a:solidFill>
                  <a:srgbClr val="333333"/>
                </a:solidFill>
                <a:latin typeface="Roboto Lt"/>
                <a:cs typeface="Roboto Lt"/>
              </a:rPr>
              <a:t>терять</a:t>
            </a:r>
            <a:r>
              <a:rPr sz="1500" spc="60" dirty="0">
                <a:solidFill>
                  <a:srgbClr val="333333"/>
                </a:solidFill>
                <a:latin typeface="Roboto Lt"/>
                <a:cs typeface="Roboto Lt"/>
              </a:rPr>
              <a:t> </a:t>
            </a:r>
            <a:r>
              <a:rPr sz="1500" dirty="0">
                <a:solidFill>
                  <a:srgbClr val="333333"/>
                </a:solidFill>
                <a:latin typeface="Roboto Lt"/>
                <a:cs typeface="Roboto Lt"/>
              </a:rPr>
              <a:t>цель </a:t>
            </a:r>
            <a:r>
              <a:rPr sz="1500" spc="7" dirty="0">
                <a:solidFill>
                  <a:srgbClr val="333333"/>
                </a:solidFill>
                <a:latin typeface="Roboto Lt"/>
                <a:cs typeface="Roboto Lt"/>
              </a:rPr>
              <a:t> и</a:t>
            </a:r>
            <a:r>
              <a:rPr sz="1500" dirty="0">
                <a:solidFill>
                  <a:srgbClr val="333333"/>
                </a:solidFill>
                <a:latin typeface="Roboto Lt"/>
                <a:cs typeface="Roboto Lt"/>
              </a:rPr>
              <a:t> в </a:t>
            </a:r>
            <a:r>
              <a:rPr sz="1500" spc="-53" dirty="0">
                <a:solidFill>
                  <a:srgbClr val="333333"/>
                </a:solidFill>
                <a:latin typeface="Roboto Lt"/>
                <a:cs typeface="Roboto Lt"/>
              </a:rPr>
              <a:t>результате</a:t>
            </a:r>
            <a:r>
              <a:rPr sz="1500" spc="7" dirty="0">
                <a:solidFill>
                  <a:srgbClr val="333333"/>
                </a:solidFill>
                <a:latin typeface="Roboto Lt"/>
                <a:cs typeface="Roboto Lt"/>
              </a:rPr>
              <a:t> </a:t>
            </a:r>
            <a:r>
              <a:rPr sz="1500" spc="-40" dirty="0">
                <a:solidFill>
                  <a:srgbClr val="333333"/>
                </a:solidFill>
                <a:latin typeface="Roboto Lt"/>
                <a:cs typeface="Roboto Lt"/>
              </a:rPr>
              <a:t>так</a:t>
            </a:r>
            <a:r>
              <a:rPr sz="1500" dirty="0">
                <a:solidFill>
                  <a:srgbClr val="333333"/>
                </a:solidFill>
                <a:latin typeface="Roboto Lt"/>
                <a:cs typeface="Roboto Lt"/>
              </a:rPr>
              <a:t> </a:t>
            </a:r>
            <a:r>
              <a:rPr sz="1500" spc="7" dirty="0">
                <a:solidFill>
                  <a:srgbClr val="333333"/>
                </a:solidFill>
                <a:latin typeface="Roboto Lt"/>
                <a:cs typeface="Roboto Lt"/>
              </a:rPr>
              <a:t>и</a:t>
            </a:r>
            <a:r>
              <a:rPr sz="1500" dirty="0">
                <a:solidFill>
                  <a:srgbClr val="333333"/>
                </a:solidFill>
                <a:latin typeface="Roboto Lt"/>
                <a:cs typeface="Roboto Lt"/>
              </a:rPr>
              <a:t> </a:t>
            </a:r>
            <a:r>
              <a:rPr sz="1500" spc="7" dirty="0">
                <a:solidFill>
                  <a:srgbClr val="333333"/>
                </a:solidFill>
                <a:latin typeface="Roboto Lt"/>
                <a:cs typeface="Roboto Lt"/>
              </a:rPr>
              <a:t>не  </a:t>
            </a:r>
            <a:r>
              <a:rPr sz="1500" spc="-20" dirty="0">
                <a:solidFill>
                  <a:srgbClr val="333333"/>
                </a:solidFill>
                <a:latin typeface="Roboto Lt"/>
                <a:cs typeface="Roboto Lt"/>
              </a:rPr>
              <a:t>добиваться</a:t>
            </a:r>
            <a:r>
              <a:rPr sz="1500" dirty="0">
                <a:solidFill>
                  <a:srgbClr val="333333"/>
                </a:solidFill>
                <a:latin typeface="Roboto Lt"/>
                <a:cs typeface="Roboto Lt"/>
              </a:rPr>
              <a:t> </a:t>
            </a:r>
            <a:r>
              <a:rPr sz="1500" spc="-7" dirty="0">
                <a:solidFill>
                  <a:srgbClr val="333333"/>
                </a:solidFill>
                <a:latin typeface="Roboto Lt"/>
                <a:cs typeface="Roboto Lt"/>
              </a:rPr>
              <a:t>ничего</a:t>
            </a:r>
            <a:r>
              <a:rPr sz="1500" spc="7" dirty="0">
                <a:solidFill>
                  <a:srgbClr val="333333"/>
                </a:solidFill>
                <a:latin typeface="Roboto Lt"/>
                <a:cs typeface="Roboto Lt"/>
              </a:rPr>
              <a:t> </a:t>
            </a:r>
            <a:r>
              <a:rPr sz="1500" spc="-20" dirty="0" err="1">
                <a:solidFill>
                  <a:srgbClr val="333333"/>
                </a:solidFill>
                <a:latin typeface="Roboto Lt"/>
                <a:cs typeface="Roboto Lt"/>
              </a:rPr>
              <a:t>конкретного</a:t>
            </a:r>
            <a:r>
              <a:rPr sz="1500" spc="-20" dirty="0" smtClean="0">
                <a:solidFill>
                  <a:srgbClr val="333333"/>
                </a:solidFill>
                <a:latin typeface="Roboto Lt"/>
                <a:cs typeface="Roboto Lt"/>
              </a:rPr>
              <a:t>.</a:t>
            </a:r>
            <a:endParaRPr lang="ru-RU" sz="1500" spc="-20" dirty="0" smtClean="0">
              <a:solidFill>
                <a:srgbClr val="333333"/>
              </a:solidFill>
              <a:latin typeface="Roboto Lt"/>
              <a:cs typeface="Roboto Lt"/>
            </a:endParaRPr>
          </a:p>
          <a:p>
            <a:pPr marL="16933" marR="6773">
              <a:lnSpc>
                <a:spcPct val="114999"/>
              </a:lnSpc>
              <a:spcBef>
                <a:spcPts val="7"/>
              </a:spcBef>
            </a:pPr>
            <a:endParaRPr lang="ru-RU" sz="1500" spc="-20" dirty="0">
              <a:solidFill>
                <a:srgbClr val="333333"/>
              </a:solidFill>
              <a:latin typeface="Roboto Lt"/>
              <a:cs typeface="Roboto Lt"/>
            </a:endParaRPr>
          </a:p>
          <a:p>
            <a:pPr marL="16933" marR="145623" algn="just">
              <a:lnSpc>
                <a:spcPct val="114999"/>
              </a:lnSpc>
              <a:spcBef>
                <a:spcPts val="7"/>
              </a:spcBef>
            </a:pPr>
            <a:r>
              <a:rPr lang="ru-RU" sz="1500" b="1" spc="-7" dirty="0" smtClean="0">
                <a:solidFill>
                  <a:srgbClr val="333333"/>
                </a:solidFill>
                <a:latin typeface="Roboto Lt"/>
                <a:cs typeface="Roboto Lt"/>
              </a:rPr>
              <a:t>Распыляются и сложно концентрироваться.  Могут ужиться, </a:t>
            </a:r>
          </a:p>
          <a:p>
            <a:pPr marL="16933" marR="145623" algn="just">
              <a:lnSpc>
                <a:spcPct val="114999"/>
              </a:lnSpc>
              <a:spcBef>
                <a:spcPts val="7"/>
              </a:spcBef>
            </a:pPr>
            <a:r>
              <a:rPr lang="ru-RU" sz="1500" b="1" spc="-7" dirty="0" smtClean="0">
                <a:solidFill>
                  <a:srgbClr val="333333"/>
                </a:solidFill>
                <a:latin typeface="Roboto Lt"/>
                <a:cs typeface="Roboto Lt"/>
              </a:rPr>
              <a:t>Гибкость к обстоятельствам. Фигаро тут, Фигаро там. Везде надо побывать, все переделать, все попробовать, все хотят знать. Переменчивы и сложно держать фокус на чем-то одном. Берут количеством, а не качеством. </a:t>
            </a:r>
            <a:endParaRPr lang="ru-RU" sz="1500" dirty="0" smtClean="0">
              <a:latin typeface="Roboto Lt"/>
              <a:cs typeface="Roboto Lt"/>
            </a:endParaRPr>
          </a:p>
          <a:p>
            <a:pPr marL="16933" marR="6773">
              <a:lnSpc>
                <a:spcPct val="114999"/>
              </a:lnSpc>
              <a:spcBef>
                <a:spcPts val="7"/>
              </a:spcBef>
            </a:pPr>
            <a:endParaRPr sz="1500" dirty="0">
              <a:latin typeface="Roboto Lt"/>
              <a:cs typeface="Roboto Lt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267998" y="358855"/>
            <a:ext cx="6580602" cy="1494426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spc="247" dirty="0" err="1"/>
              <a:t>Мутабельный</a:t>
            </a:r>
            <a:r>
              <a:rPr spc="87" dirty="0"/>
              <a:t> </a:t>
            </a:r>
            <a:r>
              <a:rPr spc="180" dirty="0" err="1" smtClean="0"/>
              <a:t>крест</a:t>
            </a:r>
            <a:r>
              <a:rPr lang="ru-RU" spc="180" dirty="0" smtClean="0"/>
              <a:t>. Двойственность. И тут и там. Многозадачность. Пластилин. </a:t>
            </a:r>
            <a:endParaRPr spc="180" dirty="0"/>
          </a:p>
        </p:txBody>
      </p: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070494" y="2034649"/>
            <a:ext cx="517508" cy="686500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984958" y="2947771"/>
            <a:ext cx="681211" cy="678579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993669" y="398225"/>
            <a:ext cx="576916" cy="621811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020072" y="1231429"/>
            <a:ext cx="550513" cy="670657"/>
          </a:xfrm>
          <a:prstGeom prst="rect">
            <a:avLst/>
          </a:prstGeom>
        </p:spPr>
      </p:pic>
      <p:sp>
        <p:nvSpPr>
          <p:cNvPr id="13" name="object 13"/>
          <p:cNvSpPr/>
          <p:nvPr/>
        </p:nvSpPr>
        <p:spPr>
          <a:xfrm>
            <a:off x="7543797" y="6650115"/>
            <a:ext cx="4617720" cy="6773"/>
          </a:xfrm>
          <a:custGeom>
            <a:avLst/>
            <a:gdLst/>
            <a:ahLst/>
            <a:cxnLst/>
            <a:rect l="l" t="t" r="r" b="b"/>
            <a:pathLst>
              <a:path w="3463290" h="5079">
                <a:moveTo>
                  <a:pt x="3463247" y="4760"/>
                </a:moveTo>
                <a:lnTo>
                  <a:pt x="0" y="4760"/>
                </a:lnTo>
                <a:lnTo>
                  <a:pt x="0" y="0"/>
                </a:lnTo>
                <a:lnTo>
                  <a:pt x="3463247" y="0"/>
                </a:lnTo>
                <a:lnTo>
                  <a:pt x="3463247" y="4760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14" name="object 14"/>
          <p:cNvSpPr/>
          <p:nvPr/>
        </p:nvSpPr>
        <p:spPr>
          <a:xfrm>
            <a:off x="1" y="6650115"/>
            <a:ext cx="4611793" cy="6773"/>
          </a:xfrm>
          <a:custGeom>
            <a:avLst/>
            <a:gdLst/>
            <a:ahLst/>
            <a:cxnLst/>
            <a:rect l="l" t="t" r="r" b="b"/>
            <a:pathLst>
              <a:path w="3458845" h="5079">
                <a:moveTo>
                  <a:pt x="3458483" y="0"/>
                </a:moveTo>
                <a:lnTo>
                  <a:pt x="0" y="0"/>
                </a:lnTo>
                <a:lnTo>
                  <a:pt x="0" y="4760"/>
                </a:lnTo>
                <a:lnTo>
                  <a:pt x="3458483" y="4760"/>
                </a:lnTo>
                <a:lnTo>
                  <a:pt x="3458483" y="0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15" name="object 5"/>
          <p:cNvSpPr txBox="1"/>
          <p:nvPr/>
        </p:nvSpPr>
        <p:spPr>
          <a:xfrm>
            <a:off x="8763000" y="398225"/>
            <a:ext cx="5801668" cy="707737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marR="6773" algn="just">
              <a:lnSpc>
                <a:spcPct val="114999"/>
              </a:lnSpc>
              <a:spcBef>
                <a:spcPts val="133"/>
              </a:spcBef>
            </a:pPr>
            <a:r>
              <a:rPr lang="ru-RU" sz="2000" spc="-7" dirty="0" smtClean="0">
                <a:solidFill>
                  <a:srgbClr val="333333"/>
                </a:solidFill>
                <a:latin typeface="Roboto Lt"/>
                <a:cs typeface="Roboto Lt"/>
              </a:rPr>
              <a:t>Динамичен, </a:t>
            </a:r>
            <a:r>
              <a:rPr lang="ru-RU" sz="2000" spc="-7" dirty="0" err="1" smtClean="0">
                <a:solidFill>
                  <a:srgbClr val="333333"/>
                </a:solidFill>
                <a:latin typeface="Roboto Lt"/>
                <a:cs typeface="Roboto Lt"/>
              </a:rPr>
              <a:t>проворлив</a:t>
            </a:r>
            <a:r>
              <a:rPr lang="ru-RU" sz="2000" spc="-7" dirty="0" smtClean="0">
                <a:solidFill>
                  <a:srgbClr val="333333"/>
                </a:solidFill>
                <a:latin typeface="Roboto Lt"/>
                <a:cs typeface="Roboto Lt"/>
              </a:rPr>
              <a:t>.</a:t>
            </a:r>
          </a:p>
          <a:p>
            <a:pPr marL="16933" marR="6773" algn="just">
              <a:lnSpc>
                <a:spcPct val="114999"/>
              </a:lnSpc>
              <a:spcBef>
                <a:spcPts val="133"/>
              </a:spcBef>
            </a:pPr>
            <a:r>
              <a:rPr lang="ru-RU" sz="2000" spc="-7" dirty="0" smtClean="0">
                <a:solidFill>
                  <a:srgbClr val="333333"/>
                </a:solidFill>
                <a:latin typeface="Roboto Lt"/>
                <a:cs typeface="Roboto Lt"/>
              </a:rPr>
              <a:t>Распыляет на </a:t>
            </a:r>
            <a:r>
              <a:rPr lang="ru-RU" sz="2000" spc="-7" dirty="0" err="1" smtClean="0">
                <a:solidFill>
                  <a:srgbClr val="333333"/>
                </a:solidFill>
                <a:latin typeface="Roboto Lt"/>
                <a:cs typeface="Roboto Lt"/>
              </a:rPr>
              <a:t>движ</a:t>
            </a:r>
            <a:endParaRPr lang="ru-RU" sz="2000" spc="-7" dirty="0" smtClean="0">
              <a:solidFill>
                <a:srgbClr val="333333"/>
              </a:solidFill>
              <a:latin typeface="Roboto Lt"/>
              <a:cs typeface="Roboto Lt"/>
            </a:endParaRPr>
          </a:p>
        </p:txBody>
      </p:sp>
      <p:sp>
        <p:nvSpPr>
          <p:cNvPr id="16" name="object 5"/>
          <p:cNvSpPr txBox="1"/>
          <p:nvPr/>
        </p:nvSpPr>
        <p:spPr>
          <a:xfrm>
            <a:off x="8759679" y="1119870"/>
            <a:ext cx="5801668" cy="737808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marR="6773" algn="just">
              <a:lnSpc>
                <a:spcPct val="114999"/>
              </a:lnSpc>
              <a:spcBef>
                <a:spcPts val="133"/>
              </a:spcBef>
            </a:pPr>
            <a:r>
              <a:rPr lang="ru-RU" sz="2000" spc="-7" dirty="0" smtClean="0">
                <a:solidFill>
                  <a:srgbClr val="333333"/>
                </a:solidFill>
                <a:latin typeface="Roboto Lt"/>
                <a:cs typeface="Roboto Lt"/>
              </a:rPr>
              <a:t>Умение подстраиваться</a:t>
            </a:r>
          </a:p>
          <a:p>
            <a:pPr marL="16933" marR="6773" algn="just">
              <a:lnSpc>
                <a:spcPct val="114999"/>
              </a:lnSpc>
              <a:spcBef>
                <a:spcPts val="133"/>
              </a:spcBef>
            </a:pPr>
            <a:r>
              <a:rPr lang="ru-RU" sz="2000" spc="-7" dirty="0">
                <a:solidFill>
                  <a:srgbClr val="333333"/>
                </a:solidFill>
                <a:latin typeface="Roboto Lt"/>
                <a:cs typeface="Roboto Lt"/>
              </a:rPr>
              <a:t>п</a:t>
            </a:r>
            <a:r>
              <a:rPr lang="ru-RU" sz="2000" spc="-7" dirty="0" smtClean="0">
                <a:solidFill>
                  <a:srgbClr val="333333"/>
                </a:solidFill>
                <a:latin typeface="Roboto Lt"/>
                <a:cs typeface="Roboto Lt"/>
              </a:rPr>
              <a:t>од ситуацию. Терпение</a:t>
            </a:r>
            <a:endParaRPr sz="2000" dirty="0">
              <a:latin typeface="Roboto Lt"/>
              <a:cs typeface="Roboto Lt"/>
            </a:endParaRPr>
          </a:p>
        </p:txBody>
      </p:sp>
      <p:sp>
        <p:nvSpPr>
          <p:cNvPr id="17" name="object 5"/>
          <p:cNvSpPr txBox="1"/>
          <p:nvPr/>
        </p:nvSpPr>
        <p:spPr>
          <a:xfrm>
            <a:off x="8757346" y="1864743"/>
            <a:ext cx="5801668" cy="1104576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marR="6773" algn="just">
              <a:lnSpc>
                <a:spcPct val="114999"/>
              </a:lnSpc>
              <a:spcBef>
                <a:spcPts val="133"/>
              </a:spcBef>
            </a:pPr>
            <a:r>
              <a:rPr lang="ru-RU" sz="2000" spc="-7" dirty="0" smtClean="0">
                <a:solidFill>
                  <a:srgbClr val="333333"/>
                </a:solidFill>
                <a:latin typeface="Roboto Lt"/>
                <a:cs typeface="Roboto Lt"/>
              </a:rPr>
              <a:t>Непостоянство в</a:t>
            </a:r>
          </a:p>
          <a:p>
            <a:pPr marL="16933" marR="6773" algn="just">
              <a:lnSpc>
                <a:spcPct val="114999"/>
              </a:lnSpc>
              <a:spcBef>
                <a:spcPts val="133"/>
              </a:spcBef>
            </a:pPr>
            <a:r>
              <a:rPr lang="ru-RU" sz="2000" spc="-7" dirty="0" smtClean="0">
                <a:solidFill>
                  <a:srgbClr val="333333"/>
                </a:solidFill>
                <a:latin typeface="Roboto Lt"/>
                <a:cs typeface="Roboto Lt"/>
              </a:rPr>
              <a:t>Эмоциях, мечтательность,</a:t>
            </a:r>
          </a:p>
          <a:p>
            <a:pPr marL="16933" marR="6773" algn="just">
              <a:lnSpc>
                <a:spcPct val="114999"/>
              </a:lnSpc>
              <a:spcBef>
                <a:spcPts val="133"/>
              </a:spcBef>
            </a:pPr>
            <a:r>
              <a:rPr lang="ru-RU" sz="2000" spc="-7" dirty="0" smtClean="0">
                <a:solidFill>
                  <a:srgbClr val="333333"/>
                </a:solidFill>
                <a:latin typeface="Roboto Lt"/>
                <a:cs typeface="Roboto Lt"/>
              </a:rPr>
              <a:t>Секретные, сказочники </a:t>
            </a:r>
            <a:endParaRPr sz="2000" dirty="0">
              <a:latin typeface="Roboto Lt"/>
              <a:cs typeface="Roboto Lt"/>
            </a:endParaRPr>
          </a:p>
        </p:txBody>
      </p:sp>
      <p:sp>
        <p:nvSpPr>
          <p:cNvPr id="18" name="object 5"/>
          <p:cNvSpPr txBox="1"/>
          <p:nvPr/>
        </p:nvSpPr>
        <p:spPr>
          <a:xfrm>
            <a:off x="8757346" y="2918613"/>
            <a:ext cx="5801668" cy="1104576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marR="6773" algn="just">
              <a:lnSpc>
                <a:spcPct val="114999"/>
              </a:lnSpc>
              <a:spcBef>
                <a:spcPts val="133"/>
              </a:spcBef>
            </a:pPr>
            <a:r>
              <a:rPr lang="ru-RU" sz="2000" spc="-7" dirty="0" smtClean="0">
                <a:solidFill>
                  <a:srgbClr val="333333"/>
                </a:solidFill>
                <a:latin typeface="Roboto Lt"/>
                <a:cs typeface="Roboto Lt"/>
              </a:rPr>
              <a:t>Нужно движение и </a:t>
            </a:r>
            <a:r>
              <a:rPr lang="ru-RU" sz="2000" spc="-7" dirty="0" err="1" smtClean="0">
                <a:solidFill>
                  <a:srgbClr val="333333"/>
                </a:solidFill>
                <a:latin typeface="Roboto Lt"/>
                <a:cs typeface="Roboto Lt"/>
              </a:rPr>
              <a:t>путе</a:t>
            </a:r>
            <a:r>
              <a:rPr lang="ru-RU" sz="2000" spc="-7" dirty="0" smtClean="0">
                <a:solidFill>
                  <a:srgbClr val="333333"/>
                </a:solidFill>
                <a:latin typeface="Roboto Lt"/>
                <a:cs typeface="Roboto Lt"/>
              </a:rPr>
              <a:t>-</a:t>
            </a:r>
          </a:p>
          <a:p>
            <a:pPr marL="16933" marR="6773" algn="just">
              <a:lnSpc>
                <a:spcPct val="114999"/>
              </a:lnSpc>
              <a:spcBef>
                <a:spcPts val="133"/>
              </a:spcBef>
            </a:pPr>
            <a:r>
              <a:rPr lang="ru-RU" sz="2000" spc="-7" dirty="0" smtClean="0">
                <a:solidFill>
                  <a:srgbClr val="333333"/>
                </a:solidFill>
                <a:latin typeface="Roboto Lt"/>
                <a:cs typeface="Roboto Lt"/>
              </a:rPr>
              <a:t>шествия, развитие. </a:t>
            </a:r>
          </a:p>
          <a:p>
            <a:pPr marL="16933" marR="6773" algn="just">
              <a:lnSpc>
                <a:spcPct val="114999"/>
              </a:lnSpc>
              <a:spcBef>
                <a:spcPts val="133"/>
              </a:spcBef>
            </a:pPr>
            <a:r>
              <a:rPr lang="ru-RU" sz="2000" spc="-7" dirty="0" smtClean="0">
                <a:solidFill>
                  <a:srgbClr val="333333"/>
                </a:solidFill>
                <a:latin typeface="Roboto Lt"/>
                <a:cs typeface="Roboto Lt"/>
              </a:rPr>
              <a:t>Распыляет на планы</a:t>
            </a:r>
            <a:endParaRPr sz="2000" dirty="0">
              <a:latin typeface="Roboto Lt"/>
              <a:cs typeface="Roboto Lt"/>
            </a:endParaRPr>
          </a:p>
        </p:txBody>
      </p:sp>
    </p:spTree>
    <p:extLst>
      <p:ext uri="{BB962C8B-B14F-4D97-AF65-F5344CB8AC3E}">
        <p14:creationId xmlns:p14="http://schemas.microsoft.com/office/powerpoint/2010/main" val="34830098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82041" y="2586989"/>
            <a:ext cx="11111865" cy="407987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90"/>
              </a:spcBef>
            </a:pPr>
            <a:r>
              <a:rPr sz="1400" b="1" spc="-10" dirty="0">
                <a:latin typeface="Calibri"/>
                <a:cs typeface="Calibri"/>
              </a:rPr>
              <a:t>Мутабельный</a:t>
            </a:r>
            <a:r>
              <a:rPr sz="1400" b="1" spc="3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крест</a:t>
            </a:r>
            <a:r>
              <a:rPr sz="1400" b="1" spc="2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—</a:t>
            </a:r>
            <a:r>
              <a:rPr sz="1400" b="1" spc="2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это</a:t>
            </a:r>
            <a:r>
              <a:rPr sz="1400" b="1" spc="5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адаптация,</a:t>
            </a:r>
            <a:r>
              <a:rPr sz="1400" b="1" spc="-10" dirty="0">
                <a:latin typeface="Calibri"/>
                <a:cs typeface="Calibri"/>
              </a:rPr>
              <a:t> гибкость,</a:t>
            </a:r>
            <a:r>
              <a:rPr sz="1400" b="1" spc="3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переменчивость,</a:t>
            </a:r>
            <a:r>
              <a:rPr sz="1400" b="1" spc="6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подвижность,</a:t>
            </a:r>
            <a:r>
              <a:rPr sz="1400" b="1" spc="1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быстрая</a:t>
            </a:r>
            <a:r>
              <a:rPr sz="1400" b="1" spc="3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переключаемость</a:t>
            </a:r>
            <a:r>
              <a:rPr sz="1400" b="1" spc="35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и</a:t>
            </a:r>
            <a:r>
              <a:rPr sz="1400" b="1" spc="3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поверхностность.</a:t>
            </a:r>
            <a:endParaRPr sz="1400">
              <a:latin typeface="Calibri"/>
              <a:cs typeface="Calibri"/>
            </a:endParaRPr>
          </a:p>
          <a:p>
            <a:pPr marL="12700" algn="just">
              <a:lnSpc>
                <a:spcPct val="100000"/>
              </a:lnSpc>
              <a:spcBef>
                <a:spcPts val="5"/>
              </a:spcBef>
            </a:pPr>
            <a:r>
              <a:rPr sz="1400" spc="-20" dirty="0">
                <a:latin typeface="Calibri"/>
                <a:cs typeface="Calibri"/>
              </a:rPr>
              <a:t>Отличительная</a:t>
            </a:r>
            <a:r>
              <a:rPr sz="1400" spc="114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особенность</a:t>
            </a:r>
            <a:r>
              <a:rPr sz="1400" spc="25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мутабельного</a:t>
            </a:r>
            <a:r>
              <a:rPr sz="1400" spc="9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креста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—</a:t>
            </a:r>
            <a:r>
              <a:rPr sz="1400" spc="-5" dirty="0">
                <a:latin typeface="Calibri"/>
                <a:cs typeface="Calibri"/>
              </a:rPr>
              <a:t> способность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сканировать,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анализировать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и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легко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адаптироваться</a:t>
            </a:r>
            <a:r>
              <a:rPr sz="1400" spc="9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к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любым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жизненным</a:t>
            </a:r>
            <a:endParaRPr sz="1400">
              <a:latin typeface="Calibri"/>
              <a:cs typeface="Calibri"/>
            </a:endParaRPr>
          </a:p>
          <a:p>
            <a:pPr marL="12700" marR="26034" algn="just">
              <a:lnSpc>
                <a:spcPct val="100000"/>
              </a:lnSpc>
            </a:pPr>
            <a:r>
              <a:rPr sz="1400" spc="-10" dirty="0">
                <a:latin typeface="Calibri"/>
                <a:cs typeface="Calibri"/>
              </a:rPr>
              <a:t>обстоятельствам. Из </a:t>
            </a:r>
            <a:r>
              <a:rPr sz="1400" spc="-5" dirty="0">
                <a:latin typeface="Calibri"/>
                <a:cs typeface="Calibri"/>
              </a:rPr>
              <a:t>любой </a:t>
            </a:r>
            <a:r>
              <a:rPr sz="1400" spc="-15" dirty="0">
                <a:latin typeface="Calibri"/>
                <a:cs typeface="Calibri"/>
              </a:rPr>
              <a:t>ситуации </a:t>
            </a:r>
            <a:r>
              <a:rPr sz="1400" spc="-10" dirty="0">
                <a:latin typeface="Calibri"/>
                <a:cs typeface="Calibri"/>
              </a:rPr>
              <a:t>таким </a:t>
            </a:r>
            <a:r>
              <a:rPr sz="1400" spc="-15" dirty="0">
                <a:latin typeface="Calibri"/>
                <a:cs typeface="Calibri"/>
              </a:rPr>
              <a:t>людям </a:t>
            </a:r>
            <a:r>
              <a:rPr sz="1400" spc="-5" dirty="0">
                <a:latin typeface="Calibri"/>
                <a:cs typeface="Calibri"/>
              </a:rPr>
              <a:t>легче </a:t>
            </a:r>
            <a:r>
              <a:rPr sz="1400" spc="-10" dirty="0">
                <a:latin typeface="Calibri"/>
                <a:cs typeface="Calibri"/>
              </a:rPr>
              <a:t>всего найти </a:t>
            </a:r>
            <a:r>
              <a:rPr sz="1400" spc="-20" dirty="0">
                <a:latin typeface="Calibri"/>
                <a:cs typeface="Calibri"/>
              </a:rPr>
              <a:t>выход. </a:t>
            </a:r>
            <a:r>
              <a:rPr sz="1400" spc="-5" dirty="0">
                <a:latin typeface="Calibri"/>
                <a:cs typeface="Calibri"/>
              </a:rPr>
              <a:t>А вот </a:t>
            </a:r>
            <a:r>
              <a:rPr sz="1400" spc="-10" dirty="0">
                <a:latin typeface="Calibri"/>
                <a:cs typeface="Calibri"/>
              </a:rPr>
              <a:t>постоянство или последовательность — </a:t>
            </a:r>
            <a:r>
              <a:rPr sz="1400" spc="-20" dirty="0">
                <a:latin typeface="Calibri"/>
                <a:cs typeface="Calibri"/>
              </a:rPr>
              <a:t>это </a:t>
            </a:r>
            <a:r>
              <a:rPr sz="1400" spc="-5" dirty="0">
                <a:latin typeface="Calibri"/>
                <a:cs typeface="Calibri"/>
              </a:rPr>
              <a:t>не </a:t>
            </a:r>
            <a:r>
              <a:rPr sz="1400" spc="-15" dirty="0">
                <a:latin typeface="Calibri"/>
                <a:cs typeface="Calibri"/>
              </a:rPr>
              <a:t>про </a:t>
            </a:r>
            <a:r>
              <a:rPr sz="1400" spc="-10" dirty="0">
                <a:latin typeface="Calibri"/>
                <a:cs typeface="Calibri"/>
              </a:rPr>
              <a:t>них. </a:t>
            </a:r>
            <a:r>
              <a:rPr sz="1400" spc="-25" dirty="0">
                <a:latin typeface="Calibri"/>
                <a:cs typeface="Calibri"/>
              </a:rPr>
              <a:t>Люди </a:t>
            </a:r>
            <a:r>
              <a:rPr sz="1400" spc="-5" dirty="0">
                <a:latin typeface="Calibri"/>
                <a:cs typeface="Calibri"/>
              </a:rPr>
              <a:t>с 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преобладанием </a:t>
            </a:r>
            <a:r>
              <a:rPr sz="1400" spc="-15" dirty="0">
                <a:latin typeface="Calibri"/>
                <a:cs typeface="Calibri"/>
              </a:rPr>
              <a:t>мутабельного </a:t>
            </a:r>
            <a:r>
              <a:rPr sz="1400" spc="-10" dirty="0">
                <a:latin typeface="Calibri"/>
                <a:cs typeface="Calibri"/>
              </a:rPr>
              <a:t>креста </a:t>
            </a:r>
            <a:r>
              <a:rPr sz="1400" spc="-5" dirty="0">
                <a:latin typeface="Calibri"/>
                <a:cs typeface="Calibri"/>
              </a:rPr>
              <a:t>самые </a:t>
            </a:r>
            <a:r>
              <a:rPr sz="1400" spc="-15" dirty="0">
                <a:latin typeface="Calibri"/>
                <a:cs typeface="Calibri"/>
              </a:rPr>
              <a:t>непредсказуемые </a:t>
            </a:r>
            <a:r>
              <a:rPr sz="1400" spc="-5" dirty="0">
                <a:latin typeface="Calibri"/>
                <a:cs typeface="Calibri"/>
              </a:rPr>
              <a:t>и непостоянные. </a:t>
            </a:r>
            <a:r>
              <a:rPr sz="1400" spc="-10" dirty="0">
                <a:latin typeface="Calibri"/>
                <a:cs typeface="Calibri"/>
              </a:rPr>
              <a:t>Они </a:t>
            </a:r>
            <a:r>
              <a:rPr sz="1400" spc="-5" dirty="0">
                <a:latin typeface="Calibri"/>
                <a:cs typeface="Calibri"/>
              </a:rPr>
              <a:t>очень </a:t>
            </a:r>
            <a:r>
              <a:rPr sz="1400" dirty="0">
                <a:latin typeface="Calibri"/>
                <a:cs typeface="Calibri"/>
              </a:rPr>
              <a:t>классно </a:t>
            </a:r>
            <a:r>
              <a:rPr sz="1400" spc="-15" dirty="0">
                <a:latin typeface="Calibri"/>
                <a:cs typeface="Calibri"/>
              </a:rPr>
              <a:t>ориентируются </a:t>
            </a:r>
            <a:r>
              <a:rPr sz="1400" spc="-5" dirty="0">
                <a:latin typeface="Calibri"/>
                <a:cs typeface="Calibri"/>
              </a:rPr>
              <a:t>в любой </a:t>
            </a:r>
            <a:r>
              <a:rPr sz="1400" spc="-15" dirty="0">
                <a:latin typeface="Calibri"/>
                <a:cs typeface="Calibri"/>
              </a:rPr>
              <a:t>ситуации, чувствуют, 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как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поступить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здесь </a:t>
            </a:r>
            <a:r>
              <a:rPr sz="1400" spc="-5" dirty="0">
                <a:latin typeface="Calibri"/>
                <a:cs typeface="Calibri"/>
              </a:rPr>
              <a:t>и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сейчас.</a:t>
            </a:r>
            <a:endParaRPr sz="1400">
              <a:latin typeface="Calibri"/>
              <a:cs typeface="Calibri"/>
            </a:endParaRPr>
          </a:p>
          <a:p>
            <a:pPr marL="12700" marR="255904">
              <a:lnSpc>
                <a:spcPct val="100000"/>
              </a:lnSpc>
            </a:pPr>
            <a:r>
              <a:rPr sz="1400" b="1" spc="-10" dirty="0">
                <a:latin typeface="Calibri"/>
                <a:cs typeface="Calibri"/>
              </a:rPr>
              <a:t>Мутабельный</a:t>
            </a:r>
            <a:r>
              <a:rPr sz="1400" b="1" spc="2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Близнец</a:t>
            </a:r>
            <a:r>
              <a:rPr sz="1400" b="1" spc="1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—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воздушная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стихия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у нас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и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так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самая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переключаемая,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ну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а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Близнец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среди</a:t>
            </a:r>
            <a:r>
              <a:rPr sz="1400" spc="7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воздушных,</a:t>
            </a:r>
            <a:r>
              <a:rPr sz="1400" spc="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конечно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же,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самый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шустрый.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С </a:t>
            </a:r>
            <a:r>
              <a:rPr sz="1400" spc="-30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любой </a:t>
            </a:r>
            <a:r>
              <a:rPr sz="1400" spc="-15" dirty="0">
                <a:latin typeface="Calibri"/>
                <a:cs typeface="Calibri"/>
              </a:rPr>
              <a:t>информацией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он </a:t>
            </a:r>
            <a:r>
              <a:rPr sz="1400" spc="-10" dirty="0">
                <a:latin typeface="Calibri"/>
                <a:cs typeface="Calibri"/>
              </a:rPr>
              <a:t>разберется легко </a:t>
            </a:r>
            <a:r>
              <a:rPr sz="1400" spc="-5" dirty="0">
                <a:latin typeface="Calibri"/>
                <a:cs typeface="Calibri"/>
              </a:rPr>
              <a:t>и быстро, в любой </a:t>
            </a:r>
            <a:r>
              <a:rPr sz="1400" spc="-15" dirty="0">
                <a:latin typeface="Calibri"/>
                <a:cs typeface="Calibri"/>
              </a:rPr>
              <a:t>ситуации</a:t>
            </a:r>
            <a:r>
              <a:rPr sz="1400" spc="-10" dirty="0">
                <a:latin typeface="Calibri"/>
                <a:cs typeface="Calibri"/>
              </a:rPr>
              <a:t> оперативно </a:t>
            </a:r>
            <a:r>
              <a:rPr sz="1400" spc="-15" dirty="0">
                <a:latin typeface="Calibri"/>
                <a:cs typeface="Calibri"/>
              </a:rPr>
              <a:t>найдет </a:t>
            </a:r>
            <a:r>
              <a:rPr sz="1400" spc="-10" dirty="0">
                <a:latin typeface="Calibri"/>
                <a:cs typeface="Calibri"/>
              </a:rPr>
              <a:t>простое решение.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Мутабельность — </a:t>
            </a:r>
            <a:r>
              <a:rPr sz="1400" spc="-20" dirty="0">
                <a:latin typeface="Calibri"/>
                <a:cs typeface="Calibri"/>
              </a:rPr>
              <a:t>это природа 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Близнецов.</a:t>
            </a:r>
            <a:endParaRPr sz="14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sz="1400" b="1" spc="-10" dirty="0">
                <a:latin typeface="Calibri"/>
                <a:cs typeface="Calibri"/>
              </a:rPr>
              <a:t>Деве</a:t>
            </a:r>
            <a:r>
              <a:rPr sz="1400" b="1" spc="-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—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самый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гибкий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знак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из</a:t>
            </a:r>
            <a:r>
              <a:rPr sz="1400" spc="3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всех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земных знаков.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Если </a:t>
            </a:r>
            <a:r>
              <a:rPr sz="1400" spc="-35" dirty="0">
                <a:latin typeface="Calibri"/>
                <a:cs typeface="Calibri"/>
              </a:rPr>
              <a:t>Телец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копит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ресурсы,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то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Дева</a:t>
            </a:r>
            <a:r>
              <a:rPr sz="1400" spc="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их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перераспределяет.</a:t>
            </a:r>
            <a:r>
              <a:rPr sz="1400" spc="7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Но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перед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тем,</a:t>
            </a:r>
            <a:r>
              <a:rPr sz="1400" spc="30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как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перераспределить, </a:t>
            </a:r>
            <a:r>
              <a:rPr sz="1400" spc="-30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Дева,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разумеется,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все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прикинет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и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пересчитает.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Деве</a:t>
            </a:r>
            <a:r>
              <a:rPr sz="1400" spc="25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гораздо</a:t>
            </a:r>
            <a:r>
              <a:rPr sz="1400" spc="25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проще,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чем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Козерогу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и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40" dirty="0">
                <a:latin typeface="Calibri"/>
                <a:cs typeface="Calibri"/>
              </a:rPr>
              <a:t>Тельцу,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приспособиться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к </a:t>
            </a:r>
            <a:r>
              <a:rPr sz="1400" spc="-15" dirty="0">
                <a:latin typeface="Calibri"/>
                <a:cs typeface="Calibri"/>
              </a:rPr>
              <a:t>ситуации.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400" b="1" spc="-10" dirty="0">
                <a:latin typeface="Calibri"/>
                <a:cs typeface="Calibri"/>
              </a:rPr>
              <a:t>Мутабельный</a:t>
            </a:r>
            <a:r>
              <a:rPr sz="1400" b="1" spc="2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Стрелец</a:t>
            </a:r>
            <a:r>
              <a:rPr sz="1400" b="1" spc="15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также</a:t>
            </a:r>
            <a:r>
              <a:rPr sz="1400" spc="3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способен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поменять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направления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действия.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-35" dirty="0">
                <a:latin typeface="Calibri"/>
                <a:cs typeface="Calibri"/>
              </a:rPr>
              <a:t>Только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в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отличие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от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Девы</a:t>
            </a:r>
            <a:r>
              <a:rPr sz="1400" spc="30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делать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это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он </a:t>
            </a:r>
            <a:r>
              <a:rPr sz="1400" spc="-25" dirty="0">
                <a:latin typeface="Calibri"/>
                <a:cs typeface="Calibri"/>
              </a:rPr>
              <a:t>будет</a:t>
            </a:r>
            <a:r>
              <a:rPr sz="1400" spc="9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по-огненному: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ярко,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400" spc="-10" dirty="0">
                <a:latin typeface="Calibri"/>
                <a:cs typeface="Calibri"/>
              </a:rPr>
              <a:t>активно,</a:t>
            </a:r>
            <a:r>
              <a:rPr sz="1400" spc="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оптимистично</a:t>
            </a:r>
            <a:r>
              <a:rPr sz="1400" spc="9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и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по-лидерски.</a:t>
            </a:r>
            <a:endParaRPr sz="1400">
              <a:latin typeface="Calibri"/>
              <a:cs typeface="Calibri"/>
            </a:endParaRPr>
          </a:p>
          <a:p>
            <a:pPr marL="12700" marR="254635">
              <a:lnSpc>
                <a:spcPct val="100000"/>
              </a:lnSpc>
            </a:pPr>
            <a:r>
              <a:rPr sz="1400" b="1" spc="-10" dirty="0">
                <a:latin typeface="Calibri"/>
                <a:cs typeface="Calibri"/>
              </a:rPr>
              <a:t>Рыбы</a:t>
            </a:r>
            <a:r>
              <a:rPr sz="1400" b="1" spc="4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из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всех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водных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знаков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самые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гибкие.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Гибкость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у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них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прежде</a:t>
            </a:r>
            <a:r>
              <a:rPr sz="1400" spc="8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всего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эмоциональная.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А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еще</a:t>
            </a:r>
            <a:r>
              <a:rPr sz="1400" spc="30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хитрость,</a:t>
            </a:r>
            <a:r>
              <a:rPr sz="1400" spc="85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которая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может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проявляться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как</a:t>
            </a:r>
            <a:r>
              <a:rPr sz="1400" spc="9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в 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минус,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так</a:t>
            </a:r>
            <a:r>
              <a:rPr sz="1400" spc="2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и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в</a:t>
            </a:r>
            <a:r>
              <a:rPr sz="1400" spc="2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плюс.</a:t>
            </a:r>
            <a:r>
              <a:rPr sz="1400" spc="-20" dirty="0">
                <a:latin typeface="Calibri"/>
                <a:cs typeface="Calibri"/>
              </a:rPr>
              <a:t> Это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великолепные</a:t>
            </a:r>
            <a:r>
              <a:rPr sz="1400" spc="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психологи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и</a:t>
            </a:r>
            <a:r>
              <a:rPr sz="1400" spc="-10" dirty="0">
                <a:latin typeface="Calibri"/>
                <a:cs typeface="Calibri"/>
              </a:rPr>
              <a:t> такие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же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великолепные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мошенники.</a:t>
            </a:r>
            <a:r>
              <a:rPr sz="1400" spc="1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Мутабельные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Рыбы</a:t>
            </a:r>
            <a:r>
              <a:rPr sz="1400" spc="30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тонко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чувствуют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и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умеют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хорошо </a:t>
            </a:r>
            <a:r>
              <a:rPr sz="1400" spc="-305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подстраиваться</a:t>
            </a:r>
            <a:r>
              <a:rPr sz="1400" spc="75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под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состояния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другого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человека.</a:t>
            </a:r>
            <a:r>
              <a:rPr sz="1400" spc="25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Иногда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их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эмоциональная</a:t>
            </a:r>
            <a:r>
              <a:rPr sz="1400" spc="10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мутабельность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стирает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границы</a:t>
            </a:r>
            <a:r>
              <a:rPr sz="1400" spc="7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собственного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«я»: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когда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400" spc="-10" dirty="0">
                <a:latin typeface="Calibri"/>
                <a:cs typeface="Calibri"/>
              </a:rPr>
              <a:t>проникаешься</a:t>
            </a:r>
            <a:r>
              <a:rPr sz="1400" spc="80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чужой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болью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и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растворяешься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в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проблеме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другого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человека.</a:t>
            </a:r>
            <a:endParaRPr sz="1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3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400" b="1" spc="-10" dirty="0">
                <a:latin typeface="Calibri"/>
                <a:cs typeface="Calibri"/>
              </a:rPr>
              <a:t>Недостаток</a:t>
            </a:r>
            <a:r>
              <a:rPr sz="1400" b="1" spc="1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мутабельности</a:t>
            </a:r>
            <a:r>
              <a:rPr sz="1400" b="1" spc="35" dirty="0">
                <a:latin typeface="Calibri"/>
                <a:cs typeface="Calibri"/>
              </a:rPr>
              <a:t> </a:t>
            </a:r>
            <a:r>
              <a:rPr sz="1400" b="1" spc="-25" dirty="0">
                <a:latin typeface="Calibri"/>
                <a:cs typeface="Calibri"/>
              </a:rPr>
              <a:t>будет</a:t>
            </a:r>
            <a:r>
              <a:rPr sz="1400" b="1" spc="1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говорить</a:t>
            </a:r>
            <a:r>
              <a:rPr sz="1400" b="1" spc="30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о </a:t>
            </a:r>
            <a:r>
              <a:rPr sz="1400" b="1" spc="-15" dirty="0">
                <a:latin typeface="Calibri"/>
                <a:cs typeface="Calibri"/>
              </a:rPr>
              <a:t>плохой</a:t>
            </a:r>
            <a:r>
              <a:rPr sz="1400" b="1" spc="20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адаптация</a:t>
            </a:r>
            <a:r>
              <a:rPr sz="1400" b="1" spc="-20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к</a:t>
            </a:r>
            <a:r>
              <a:rPr sz="1400" b="1" spc="1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переменам.</a:t>
            </a:r>
            <a:r>
              <a:rPr sz="1400" b="1" spc="35" dirty="0">
                <a:latin typeface="Calibri"/>
                <a:cs typeface="Calibri"/>
              </a:rPr>
              <a:t> </a:t>
            </a:r>
            <a:r>
              <a:rPr sz="1400" b="1" spc="-30" dirty="0">
                <a:latin typeface="Calibri"/>
                <a:cs typeface="Calibri"/>
              </a:rPr>
              <a:t>Такой </a:t>
            </a:r>
            <a:r>
              <a:rPr sz="1400" b="1" spc="-10" dirty="0">
                <a:latin typeface="Calibri"/>
                <a:cs typeface="Calibri"/>
              </a:rPr>
              <a:t>человек</a:t>
            </a:r>
            <a:r>
              <a:rPr sz="1400" b="1" spc="30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с</a:t>
            </a:r>
            <a:r>
              <a:rPr sz="1400" b="1" dirty="0">
                <a:latin typeface="Calibri"/>
                <a:cs typeface="Calibri"/>
              </a:rPr>
              <a:t> </a:t>
            </a:r>
            <a:r>
              <a:rPr sz="1400" b="1" spc="-25" dirty="0">
                <a:latin typeface="Calibri"/>
                <a:cs typeface="Calibri"/>
              </a:rPr>
              <a:t>трудом</a:t>
            </a:r>
            <a:r>
              <a:rPr sz="1400" b="1" spc="4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меняет</a:t>
            </a:r>
            <a:r>
              <a:rPr sz="1400" b="1" spc="30" dirty="0">
                <a:latin typeface="Calibri"/>
                <a:cs typeface="Calibri"/>
              </a:rPr>
              <a:t> </a:t>
            </a:r>
            <a:r>
              <a:rPr sz="1400" b="1" spc="-15" dirty="0">
                <a:latin typeface="Calibri"/>
                <a:cs typeface="Calibri"/>
              </a:rPr>
              <a:t>убеждения</a:t>
            </a:r>
            <a:r>
              <a:rPr sz="1400" b="1" spc="25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и</a:t>
            </a:r>
            <a:r>
              <a:rPr sz="1400" b="1" spc="20" dirty="0">
                <a:latin typeface="Calibri"/>
                <a:cs typeface="Calibri"/>
              </a:rPr>
              <a:t> </a:t>
            </a:r>
            <a:r>
              <a:rPr sz="1400" b="1" spc="-15" dirty="0">
                <a:latin typeface="Calibri"/>
                <a:cs typeface="Calibri"/>
              </a:rPr>
              <a:t>ориентируется</a:t>
            </a:r>
            <a:r>
              <a:rPr sz="1400" b="1" spc="50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в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400" b="1" spc="-10" dirty="0">
                <a:latin typeface="Calibri"/>
                <a:cs typeface="Calibri"/>
              </a:rPr>
              <a:t>непредвиденных</a:t>
            </a:r>
            <a:r>
              <a:rPr sz="1400" b="1" spc="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обстоятельствах.</a:t>
            </a:r>
            <a:endParaRPr sz="14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353056" cy="2350008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2670048" y="633983"/>
            <a:ext cx="3877310" cy="795655"/>
            <a:chOff x="2670048" y="633983"/>
            <a:chExt cx="3877310" cy="795655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70048" y="633983"/>
              <a:ext cx="2883407" cy="79552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151120" y="633983"/>
              <a:ext cx="1395983" cy="795527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883535" y="715467"/>
            <a:ext cx="3427729" cy="4540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800" spc="-15" dirty="0"/>
              <a:t>МУТАБЕЛЬНЫЙ</a:t>
            </a:r>
            <a:r>
              <a:rPr sz="2800" spc="-145" dirty="0"/>
              <a:t> </a:t>
            </a:r>
            <a:r>
              <a:rPr sz="2800" spc="-15" dirty="0"/>
              <a:t>КРЕСТ</a:t>
            </a:r>
            <a:endParaRPr sz="2800"/>
          </a:p>
        </p:txBody>
      </p:sp>
      <p:sp>
        <p:nvSpPr>
          <p:cNvPr id="8" name="object 8"/>
          <p:cNvSpPr txBox="1"/>
          <p:nvPr/>
        </p:nvSpPr>
        <p:spPr>
          <a:xfrm>
            <a:off x="9846056" y="69595"/>
            <a:ext cx="17665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solidFill>
                  <a:srgbClr val="7E7E7E"/>
                </a:solidFill>
                <a:latin typeface="Calibri"/>
                <a:cs typeface="Calibri"/>
              </a:rPr>
              <a:t>АСТРОЛОГ</a:t>
            </a:r>
            <a:r>
              <a:rPr sz="1200" b="1" spc="-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00" b="1" spc="-15" dirty="0">
                <a:solidFill>
                  <a:srgbClr val="7E7E7E"/>
                </a:solidFill>
                <a:latin typeface="Calibri"/>
                <a:cs typeface="Calibri"/>
              </a:rPr>
              <a:t>НАСТЯ</a:t>
            </a:r>
            <a:r>
              <a:rPr sz="1200" b="1" spc="-5" dirty="0">
                <a:solidFill>
                  <a:srgbClr val="7E7E7E"/>
                </a:solidFill>
                <a:latin typeface="Calibri"/>
                <a:cs typeface="Calibri"/>
              </a:rPr>
              <a:t> ЛЁНИНА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" y="0"/>
            <a:ext cx="2433319" cy="2052320"/>
            <a:chOff x="0" y="0"/>
            <a:chExt cx="1824989" cy="15392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4955" cy="153922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19823" y="274357"/>
              <a:ext cx="370205" cy="514984"/>
            </a:xfrm>
            <a:custGeom>
              <a:avLst/>
              <a:gdLst/>
              <a:ahLst/>
              <a:cxnLst/>
              <a:rect l="l" t="t" r="r" b="b"/>
              <a:pathLst>
                <a:path w="370205" h="514984">
                  <a:moveTo>
                    <a:pt x="189750" y="0"/>
                  </a:moveTo>
                  <a:lnTo>
                    <a:pt x="181114" y="0"/>
                  </a:lnTo>
                  <a:lnTo>
                    <a:pt x="185458" y="571"/>
                  </a:lnTo>
                  <a:lnTo>
                    <a:pt x="189750" y="0"/>
                  </a:lnTo>
                  <a:close/>
                </a:path>
                <a:path w="370205" h="514984">
                  <a:moveTo>
                    <a:pt x="369989" y="253098"/>
                  </a:moveTo>
                  <a:lnTo>
                    <a:pt x="368985" y="252844"/>
                  </a:lnTo>
                  <a:lnTo>
                    <a:pt x="368985" y="257048"/>
                  </a:lnTo>
                  <a:lnTo>
                    <a:pt x="368985" y="257314"/>
                  </a:lnTo>
                  <a:lnTo>
                    <a:pt x="368249" y="253098"/>
                  </a:lnTo>
                  <a:lnTo>
                    <a:pt x="368960" y="257136"/>
                  </a:lnTo>
                  <a:lnTo>
                    <a:pt x="368985" y="252844"/>
                  </a:lnTo>
                  <a:lnTo>
                    <a:pt x="351980" y="248475"/>
                  </a:lnTo>
                  <a:lnTo>
                    <a:pt x="333794" y="243268"/>
                  </a:lnTo>
                  <a:lnTo>
                    <a:pt x="282333" y="222465"/>
                  </a:lnTo>
                  <a:lnTo>
                    <a:pt x="244576" y="195884"/>
                  </a:lnTo>
                  <a:lnTo>
                    <a:pt x="263067" y="221894"/>
                  </a:lnTo>
                  <a:lnTo>
                    <a:pt x="312851" y="245008"/>
                  </a:lnTo>
                  <a:lnTo>
                    <a:pt x="349211" y="256997"/>
                  </a:lnTo>
                  <a:lnTo>
                    <a:pt x="346163" y="257721"/>
                  </a:lnTo>
                  <a:lnTo>
                    <a:pt x="337705" y="260032"/>
                  </a:lnTo>
                  <a:lnTo>
                    <a:pt x="328383" y="262343"/>
                  </a:lnTo>
                  <a:lnTo>
                    <a:pt x="297256" y="273316"/>
                  </a:lnTo>
                  <a:lnTo>
                    <a:pt x="255473" y="294703"/>
                  </a:lnTo>
                  <a:lnTo>
                    <a:pt x="222935" y="331101"/>
                  </a:lnTo>
                  <a:lnTo>
                    <a:pt x="205333" y="377329"/>
                  </a:lnTo>
                  <a:lnTo>
                    <a:pt x="192925" y="428764"/>
                  </a:lnTo>
                  <a:lnTo>
                    <a:pt x="184873" y="477240"/>
                  </a:lnTo>
                  <a:lnTo>
                    <a:pt x="184746" y="476148"/>
                  </a:lnTo>
                  <a:lnTo>
                    <a:pt x="177190" y="428764"/>
                  </a:lnTo>
                  <a:lnTo>
                    <a:pt x="165049" y="377329"/>
                  </a:lnTo>
                  <a:lnTo>
                    <a:pt x="147485" y="331101"/>
                  </a:lnTo>
                  <a:lnTo>
                    <a:pt x="114846" y="294703"/>
                  </a:lnTo>
                  <a:lnTo>
                    <a:pt x="72974" y="273900"/>
                  </a:lnTo>
                  <a:lnTo>
                    <a:pt x="41668" y="263499"/>
                  </a:lnTo>
                  <a:lnTo>
                    <a:pt x="32283" y="260604"/>
                  </a:lnTo>
                  <a:lnTo>
                    <a:pt x="23761" y="258292"/>
                  </a:lnTo>
                  <a:lnTo>
                    <a:pt x="21526" y="257771"/>
                  </a:lnTo>
                  <a:lnTo>
                    <a:pt x="24295" y="257136"/>
                  </a:lnTo>
                  <a:lnTo>
                    <a:pt x="32969" y="254825"/>
                  </a:lnTo>
                  <a:lnTo>
                    <a:pt x="36804" y="253669"/>
                  </a:lnTo>
                  <a:lnTo>
                    <a:pt x="42545" y="251942"/>
                  </a:lnTo>
                  <a:lnTo>
                    <a:pt x="96443" y="229984"/>
                  </a:lnTo>
                  <a:lnTo>
                    <a:pt x="134366" y="201663"/>
                  </a:lnTo>
                  <a:lnTo>
                    <a:pt x="160426" y="150812"/>
                  </a:lnTo>
                  <a:lnTo>
                    <a:pt x="173901" y="101117"/>
                  </a:lnTo>
                  <a:lnTo>
                    <a:pt x="185127" y="38709"/>
                  </a:lnTo>
                  <a:lnTo>
                    <a:pt x="186220" y="30670"/>
                  </a:lnTo>
                  <a:lnTo>
                    <a:pt x="186690" y="33515"/>
                  </a:lnTo>
                  <a:lnTo>
                    <a:pt x="189052" y="49110"/>
                  </a:lnTo>
                  <a:lnTo>
                    <a:pt x="193382" y="78003"/>
                  </a:lnTo>
                  <a:lnTo>
                    <a:pt x="197789" y="105168"/>
                  </a:lnTo>
                  <a:lnTo>
                    <a:pt x="206121" y="141566"/>
                  </a:lnTo>
                  <a:lnTo>
                    <a:pt x="213906" y="163525"/>
                  </a:lnTo>
                  <a:lnTo>
                    <a:pt x="224345" y="183756"/>
                  </a:lnTo>
                  <a:lnTo>
                    <a:pt x="238163" y="201663"/>
                  </a:lnTo>
                  <a:lnTo>
                    <a:pt x="244576" y="195884"/>
                  </a:lnTo>
                  <a:lnTo>
                    <a:pt x="231736" y="179133"/>
                  </a:lnTo>
                  <a:lnTo>
                    <a:pt x="221945" y="160058"/>
                  </a:lnTo>
                  <a:lnTo>
                    <a:pt x="208800" y="116141"/>
                  </a:lnTo>
                  <a:lnTo>
                    <a:pt x="197675" y="47955"/>
                  </a:lnTo>
                  <a:lnTo>
                    <a:pt x="195313" y="32359"/>
                  </a:lnTo>
                  <a:lnTo>
                    <a:pt x="192697" y="16179"/>
                  </a:lnTo>
                  <a:lnTo>
                    <a:pt x="189750" y="0"/>
                  </a:lnTo>
                  <a:lnTo>
                    <a:pt x="186321" y="685"/>
                  </a:lnTo>
                  <a:lnTo>
                    <a:pt x="181114" y="0"/>
                  </a:lnTo>
                  <a:lnTo>
                    <a:pt x="180644" y="4622"/>
                  </a:lnTo>
                  <a:lnTo>
                    <a:pt x="179997" y="10401"/>
                  </a:lnTo>
                  <a:lnTo>
                    <a:pt x="179489" y="14439"/>
                  </a:lnTo>
                  <a:lnTo>
                    <a:pt x="178892" y="19646"/>
                  </a:lnTo>
                  <a:lnTo>
                    <a:pt x="171818" y="66446"/>
                  </a:lnTo>
                  <a:lnTo>
                    <a:pt x="157048" y="132321"/>
                  </a:lnTo>
                  <a:lnTo>
                    <a:pt x="134632" y="187223"/>
                  </a:lnTo>
                  <a:lnTo>
                    <a:pt x="92303" y="222465"/>
                  </a:lnTo>
                  <a:lnTo>
                    <a:pt x="49974" y="240385"/>
                  </a:lnTo>
                  <a:lnTo>
                    <a:pt x="22085" y="248475"/>
                  </a:lnTo>
                  <a:lnTo>
                    <a:pt x="14655" y="250786"/>
                  </a:lnTo>
                  <a:lnTo>
                    <a:pt x="10109" y="251942"/>
                  </a:lnTo>
                  <a:lnTo>
                    <a:pt x="2628" y="253098"/>
                  </a:lnTo>
                  <a:lnTo>
                    <a:pt x="1498" y="253352"/>
                  </a:lnTo>
                  <a:lnTo>
                    <a:pt x="1498" y="253669"/>
                  </a:lnTo>
                  <a:lnTo>
                    <a:pt x="825" y="257721"/>
                  </a:lnTo>
                  <a:lnTo>
                    <a:pt x="774" y="258292"/>
                  </a:lnTo>
                  <a:lnTo>
                    <a:pt x="749" y="258152"/>
                  </a:lnTo>
                  <a:lnTo>
                    <a:pt x="1498" y="253669"/>
                  </a:lnTo>
                  <a:lnTo>
                    <a:pt x="1498" y="253352"/>
                  </a:lnTo>
                  <a:lnTo>
                    <a:pt x="0" y="253669"/>
                  </a:lnTo>
                  <a:lnTo>
                    <a:pt x="63" y="262343"/>
                  </a:lnTo>
                  <a:lnTo>
                    <a:pt x="2641" y="262915"/>
                  </a:lnTo>
                  <a:lnTo>
                    <a:pt x="9982" y="264071"/>
                  </a:lnTo>
                  <a:lnTo>
                    <a:pt x="14439" y="265226"/>
                  </a:lnTo>
                  <a:lnTo>
                    <a:pt x="21717" y="266966"/>
                  </a:lnTo>
                  <a:lnTo>
                    <a:pt x="30060" y="269278"/>
                  </a:lnTo>
                  <a:lnTo>
                    <a:pt x="39255" y="271589"/>
                  </a:lnTo>
                  <a:lnTo>
                    <a:pt x="90703" y="291236"/>
                  </a:lnTo>
                  <a:lnTo>
                    <a:pt x="125780" y="314921"/>
                  </a:lnTo>
                  <a:lnTo>
                    <a:pt x="151599" y="363461"/>
                  </a:lnTo>
                  <a:lnTo>
                    <a:pt x="165150" y="413740"/>
                  </a:lnTo>
                  <a:lnTo>
                    <a:pt x="176085" y="477304"/>
                  </a:lnTo>
                  <a:lnTo>
                    <a:pt x="178904" y="500418"/>
                  </a:lnTo>
                  <a:lnTo>
                    <a:pt x="179362" y="504456"/>
                  </a:lnTo>
                  <a:lnTo>
                    <a:pt x="179959" y="510235"/>
                  </a:lnTo>
                  <a:lnTo>
                    <a:pt x="180365" y="514858"/>
                  </a:lnTo>
                  <a:lnTo>
                    <a:pt x="184721" y="514858"/>
                  </a:lnTo>
                  <a:lnTo>
                    <a:pt x="186169" y="514667"/>
                  </a:lnTo>
                  <a:lnTo>
                    <a:pt x="189064" y="514858"/>
                  </a:lnTo>
                  <a:lnTo>
                    <a:pt x="189522" y="510235"/>
                  </a:lnTo>
                  <a:lnTo>
                    <a:pt x="190157" y="504456"/>
                  </a:lnTo>
                  <a:lnTo>
                    <a:pt x="190665" y="500418"/>
                  </a:lnTo>
                  <a:lnTo>
                    <a:pt x="191262" y="495211"/>
                  </a:lnTo>
                  <a:lnTo>
                    <a:pt x="198412" y="447255"/>
                  </a:lnTo>
                  <a:lnTo>
                    <a:pt x="209118" y="396405"/>
                  </a:lnTo>
                  <a:lnTo>
                    <a:pt x="224510" y="348437"/>
                  </a:lnTo>
                  <a:lnTo>
                    <a:pt x="244513" y="314921"/>
                  </a:lnTo>
                  <a:lnTo>
                    <a:pt x="279666" y="290652"/>
                  </a:lnTo>
                  <a:lnTo>
                    <a:pt x="321056" y="273900"/>
                  </a:lnTo>
                  <a:lnTo>
                    <a:pt x="330822" y="271005"/>
                  </a:lnTo>
                  <a:lnTo>
                    <a:pt x="339940" y="268122"/>
                  </a:lnTo>
                  <a:lnTo>
                    <a:pt x="348208" y="266382"/>
                  </a:lnTo>
                  <a:lnTo>
                    <a:pt x="355434" y="264655"/>
                  </a:lnTo>
                  <a:lnTo>
                    <a:pt x="359841" y="263499"/>
                  </a:lnTo>
                  <a:lnTo>
                    <a:pt x="367106" y="262343"/>
                  </a:lnTo>
                  <a:lnTo>
                    <a:pt x="369658" y="261759"/>
                  </a:lnTo>
                  <a:lnTo>
                    <a:pt x="369989" y="25309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267999" y="392679"/>
            <a:ext cx="4837005" cy="509541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spc="260" dirty="0"/>
              <a:t>Основа</a:t>
            </a:r>
            <a:r>
              <a:rPr spc="147" dirty="0"/>
              <a:t> </a:t>
            </a:r>
            <a:r>
              <a:rPr spc="80" dirty="0"/>
              <a:t>для</a:t>
            </a:r>
            <a:r>
              <a:rPr spc="147" dirty="0"/>
              <a:t> </a:t>
            </a:r>
            <a:r>
              <a:rPr spc="167" dirty="0"/>
              <a:t>креста</a:t>
            </a:r>
          </a:p>
        </p:txBody>
      </p:sp>
      <p:sp>
        <p:nvSpPr>
          <p:cNvPr id="7" name="object 7"/>
          <p:cNvSpPr/>
          <p:nvPr/>
        </p:nvSpPr>
        <p:spPr>
          <a:xfrm>
            <a:off x="7543797" y="6650115"/>
            <a:ext cx="4617720" cy="6773"/>
          </a:xfrm>
          <a:custGeom>
            <a:avLst/>
            <a:gdLst/>
            <a:ahLst/>
            <a:cxnLst/>
            <a:rect l="l" t="t" r="r" b="b"/>
            <a:pathLst>
              <a:path w="3463290" h="5079">
                <a:moveTo>
                  <a:pt x="3463247" y="4760"/>
                </a:moveTo>
                <a:lnTo>
                  <a:pt x="0" y="4760"/>
                </a:lnTo>
                <a:lnTo>
                  <a:pt x="0" y="0"/>
                </a:lnTo>
                <a:lnTo>
                  <a:pt x="3463247" y="0"/>
                </a:lnTo>
                <a:lnTo>
                  <a:pt x="3463247" y="4760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8" name="object 8"/>
          <p:cNvSpPr/>
          <p:nvPr/>
        </p:nvSpPr>
        <p:spPr>
          <a:xfrm>
            <a:off x="1" y="6650115"/>
            <a:ext cx="4611793" cy="6773"/>
          </a:xfrm>
          <a:custGeom>
            <a:avLst/>
            <a:gdLst/>
            <a:ahLst/>
            <a:cxnLst/>
            <a:rect l="l" t="t" r="r" b="b"/>
            <a:pathLst>
              <a:path w="3458845" h="5079">
                <a:moveTo>
                  <a:pt x="3458483" y="0"/>
                </a:moveTo>
                <a:lnTo>
                  <a:pt x="0" y="0"/>
                </a:lnTo>
                <a:lnTo>
                  <a:pt x="0" y="4760"/>
                </a:lnTo>
                <a:lnTo>
                  <a:pt x="3458483" y="4760"/>
                </a:lnTo>
                <a:lnTo>
                  <a:pt x="3458483" y="0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9" name="object 9"/>
          <p:cNvSpPr txBox="1"/>
          <p:nvPr/>
        </p:nvSpPr>
        <p:spPr>
          <a:xfrm>
            <a:off x="2026834" y="2038239"/>
            <a:ext cx="6449060" cy="3479585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sz="2000" spc="-13" dirty="0">
                <a:solidFill>
                  <a:srgbClr val="424242"/>
                </a:solidFill>
                <a:latin typeface="Roboto Lt"/>
                <a:cs typeface="Roboto Lt"/>
              </a:rPr>
              <a:t>Вы</a:t>
            </a:r>
            <a:r>
              <a:rPr sz="2000" spc="-20" dirty="0">
                <a:solidFill>
                  <a:srgbClr val="424242"/>
                </a:solidFill>
                <a:latin typeface="Roboto Lt"/>
                <a:cs typeface="Roboto Lt"/>
              </a:rPr>
              <a:t> можете</a:t>
            </a:r>
            <a:r>
              <a:rPr sz="2000" spc="-13" dirty="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sz="2000" spc="-20" dirty="0">
                <a:solidFill>
                  <a:srgbClr val="424242"/>
                </a:solidFill>
                <a:latin typeface="Roboto Lt"/>
                <a:cs typeface="Roboto Lt"/>
              </a:rPr>
              <a:t>двигаться </a:t>
            </a:r>
            <a:r>
              <a:rPr sz="2000" dirty="0">
                <a:solidFill>
                  <a:srgbClr val="424242"/>
                </a:solidFill>
                <a:latin typeface="Roboto Lt"/>
                <a:cs typeface="Roboto Lt"/>
              </a:rPr>
              <a:t>в</a:t>
            </a:r>
            <a:r>
              <a:rPr sz="2000" spc="-13" dirty="0">
                <a:solidFill>
                  <a:srgbClr val="424242"/>
                </a:solidFill>
                <a:latin typeface="Roboto Lt"/>
                <a:cs typeface="Roboto Lt"/>
              </a:rPr>
              <a:t> среднем </a:t>
            </a:r>
            <a:r>
              <a:rPr sz="2000" spc="-27" dirty="0">
                <a:solidFill>
                  <a:srgbClr val="424242"/>
                </a:solidFill>
                <a:latin typeface="Roboto Lt"/>
                <a:cs typeface="Roboto Lt"/>
              </a:rPr>
              <a:t>темпе.</a:t>
            </a:r>
            <a:endParaRPr sz="2000">
              <a:latin typeface="Roboto Lt"/>
              <a:cs typeface="Roboto Lt"/>
            </a:endParaRPr>
          </a:p>
          <a:p>
            <a:pPr marL="16933">
              <a:spcBef>
                <a:spcPts val="1693"/>
              </a:spcBef>
            </a:pPr>
            <a:r>
              <a:rPr sz="2000" spc="-20" dirty="0">
                <a:solidFill>
                  <a:srgbClr val="424242"/>
                </a:solidFill>
                <a:latin typeface="Roboto Lt"/>
                <a:cs typeface="Roboto Lt"/>
              </a:rPr>
              <a:t>Распределяйте</a:t>
            </a:r>
            <a:r>
              <a:rPr sz="2000" spc="-40" dirty="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sz="2000" spc="-33" dirty="0">
                <a:solidFill>
                  <a:srgbClr val="424242"/>
                </a:solidFill>
                <a:latin typeface="Roboto Lt"/>
                <a:cs typeface="Roboto Lt"/>
              </a:rPr>
              <a:t>нагрузку.</a:t>
            </a:r>
            <a:endParaRPr sz="2000">
              <a:latin typeface="Roboto Lt"/>
              <a:cs typeface="Roboto Lt"/>
            </a:endParaRPr>
          </a:p>
          <a:p>
            <a:pPr marL="16933">
              <a:spcBef>
                <a:spcPts val="1693"/>
              </a:spcBef>
            </a:pPr>
            <a:r>
              <a:rPr sz="2000" dirty="0">
                <a:solidFill>
                  <a:srgbClr val="424242"/>
                </a:solidFill>
                <a:latin typeface="Roboto Lt"/>
                <a:cs typeface="Roboto Lt"/>
              </a:rPr>
              <a:t>Не</a:t>
            </a:r>
            <a:r>
              <a:rPr sz="2000" spc="-13" dirty="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sz="2000" spc="-27" dirty="0">
                <a:solidFill>
                  <a:srgbClr val="424242"/>
                </a:solidFill>
                <a:latin typeface="Roboto Lt"/>
                <a:cs typeface="Roboto Lt"/>
              </a:rPr>
              <a:t>торопитесь,</a:t>
            </a:r>
            <a:r>
              <a:rPr sz="2000" spc="-7" dirty="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sz="2000" spc="7" dirty="0">
                <a:solidFill>
                  <a:srgbClr val="424242"/>
                </a:solidFill>
                <a:latin typeface="Roboto Lt"/>
                <a:cs typeface="Roboto Lt"/>
              </a:rPr>
              <a:t>но</a:t>
            </a:r>
            <a:r>
              <a:rPr sz="2000" spc="-7" dirty="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sz="2000" spc="7" dirty="0">
                <a:solidFill>
                  <a:srgbClr val="424242"/>
                </a:solidFill>
                <a:latin typeface="Roboto Lt"/>
                <a:cs typeface="Roboto Lt"/>
              </a:rPr>
              <a:t>и</a:t>
            </a:r>
            <a:r>
              <a:rPr sz="2000" spc="-13" dirty="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sz="2000" spc="7" dirty="0">
                <a:solidFill>
                  <a:srgbClr val="424242"/>
                </a:solidFill>
                <a:latin typeface="Roboto Lt"/>
                <a:cs typeface="Roboto Lt"/>
              </a:rPr>
              <a:t>не</a:t>
            </a:r>
            <a:r>
              <a:rPr sz="2000" spc="-7" dirty="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sz="2000" spc="-27" dirty="0">
                <a:solidFill>
                  <a:srgbClr val="424242"/>
                </a:solidFill>
                <a:latin typeface="Roboto Lt"/>
                <a:cs typeface="Roboto Lt"/>
              </a:rPr>
              <a:t>откладывайте</a:t>
            </a:r>
            <a:r>
              <a:rPr sz="2000" spc="-7" dirty="0">
                <a:solidFill>
                  <a:srgbClr val="424242"/>
                </a:solidFill>
                <a:latin typeface="Roboto Lt"/>
                <a:cs typeface="Roboto Lt"/>
              </a:rPr>
              <a:t> все </a:t>
            </a:r>
            <a:r>
              <a:rPr sz="2000" dirty="0">
                <a:solidFill>
                  <a:srgbClr val="424242"/>
                </a:solidFill>
                <a:latin typeface="Roboto Lt"/>
                <a:cs typeface="Roboto Lt"/>
              </a:rPr>
              <a:t>на</a:t>
            </a:r>
            <a:r>
              <a:rPr sz="2000" spc="-13" dirty="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sz="2000" spc="-27" dirty="0">
                <a:solidFill>
                  <a:srgbClr val="424242"/>
                </a:solidFill>
                <a:latin typeface="Roboto Lt"/>
                <a:cs typeface="Roboto Lt"/>
              </a:rPr>
              <a:t>потом.</a:t>
            </a:r>
            <a:endParaRPr sz="2000">
              <a:latin typeface="Roboto Lt"/>
              <a:cs typeface="Roboto Lt"/>
            </a:endParaRPr>
          </a:p>
          <a:p>
            <a:pPr marL="16933" marR="105831">
              <a:lnSpc>
                <a:spcPct val="114999"/>
              </a:lnSpc>
              <a:spcBef>
                <a:spcPts val="1333"/>
              </a:spcBef>
            </a:pPr>
            <a:r>
              <a:rPr sz="2000" spc="-13" dirty="0">
                <a:solidFill>
                  <a:srgbClr val="424242"/>
                </a:solidFill>
                <a:latin typeface="Roboto Lt"/>
                <a:cs typeface="Roboto Lt"/>
              </a:rPr>
              <a:t>Вам</a:t>
            </a:r>
            <a:r>
              <a:rPr sz="2000" spc="-7" dirty="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sz="2000" spc="-13" dirty="0">
                <a:solidFill>
                  <a:srgbClr val="424242"/>
                </a:solidFill>
                <a:latin typeface="Roboto Lt"/>
                <a:cs typeface="Roboto Lt"/>
              </a:rPr>
              <a:t>очень</a:t>
            </a:r>
            <a:r>
              <a:rPr sz="2000" dirty="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sz="2000" spc="13" dirty="0">
                <a:solidFill>
                  <a:srgbClr val="424242"/>
                </a:solidFill>
                <a:latin typeface="Roboto Lt"/>
                <a:cs typeface="Roboto Lt"/>
              </a:rPr>
              <a:t>важно</a:t>
            </a:r>
            <a:r>
              <a:rPr sz="2000" dirty="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sz="2000" spc="-27" dirty="0">
                <a:solidFill>
                  <a:srgbClr val="424242"/>
                </a:solidFill>
                <a:latin typeface="Roboto Lt"/>
                <a:cs typeface="Roboto Lt"/>
              </a:rPr>
              <a:t>научиться</a:t>
            </a:r>
            <a:r>
              <a:rPr sz="2000" spc="-7" dirty="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sz="2000" spc="-13" dirty="0">
                <a:solidFill>
                  <a:srgbClr val="424242"/>
                </a:solidFill>
                <a:latin typeface="Roboto Lt"/>
                <a:cs typeface="Roboto Lt"/>
              </a:rPr>
              <a:t>делегировать.</a:t>
            </a:r>
            <a:r>
              <a:rPr sz="2000" dirty="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sz="2000" spc="-7" dirty="0">
                <a:solidFill>
                  <a:srgbClr val="424242"/>
                </a:solidFill>
                <a:latin typeface="Roboto Lt"/>
                <a:cs typeface="Roboto Lt"/>
              </a:rPr>
              <a:t>Ваш</a:t>
            </a:r>
            <a:r>
              <a:rPr sz="2000" dirty="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sz="2000" spc="-27" dirty="0">
                <a:solidFill>
                  <a:srgbClr val="424242"/>
                </a:solidFill>
                <a:latin typeface="Roboto Lt"/>
                <a:cs typeface="Roboto Lt"/>
              </a:rPr>
              <a:t>крест </a:t>
            </a:r>
            <a:r>
              <a:rPr sz="2000" spc="-467" dirty="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sz="2000" dirty="0">
                <a:solidFill>
                  <a:srgbClr val="424242"/>
                </a:solidFill>
                <a:latin typeface="Roboto Lt"/>
                <a:cs typeface="Roboto Lt"/>
              </a:rPr>
              <a:t>склонен</a:t>
            </a:r>
            <a:r>
              <a:rPr sz="2000" spc="-13" dirty="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sz="2000" spc="-20" dirty="0">
                <a:solidFill>
                  <a:srgbClr val="424242"/>
                </a:solidFill>
                <a:latin typeface="Roboto Lt"/>
                <a:cs typeface="Roboto Lt"/>
              </a:rPr>
              <a:t>к</a:t>
            </a:r>
            <a:r>
              <a:rPr sz="2000" spc="-7" dirty="0">
                <a:solidFill>
                  <a:srgbClr val="424242"/>
                </a:solidFill>
                <a:latin typeface="Roboto Lt"/>
                <a:cs typeface="Roboto Lt"/>
              </a:rPr>
              <a:t> распылению. </a:t>
            </a:r>
            <a:r>
              <a:rPr sz="2000" spc="-13" dirty="0">
                <a:solidFill>
                  <a:srgbClr val="424242"/>
                </a:solidFill>
                <a:latin typeface="Roboto Lt"/>
                <a:cs typeface="Roboto Lt"/>
              </a:rPr>
              <a:t>Вы </a:t>
            </a:r>
            <a:r>
              <a:rPr sz="2000" spc="-20" dirty="0">
                <a:solidFill>
                  <a:srgbClr val="424242"/>
                </a:solidFill>
                <a:latin typeface="Roboto Lt"/>
                <a:cs typeface="Roboto Lt"/>
              </a:rPr>
              <a:t>можете</a:t>
            </a:r>
            <a:r>
              <a:rPr sz="2000" spc="-7" dirty="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sz="2000" spc="-20" dirty="0">
                <a:solidFill>
                  <a:srgbClr val="424242"/>
                </a:solidFill>
                <a:latin typeface="Roboto Lt"/>
                <a:cs typeface="Roboto Lt"/>
              </a:rPr>
              <a:t>набрать</a:t>
            </a:r>
            <a:r>
              <a:rPr sz="2000" spc="-7" dirty="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sz="2000" spc="-40" dirty="0">
                <a:solidFill>
                  <a:srgbClr val="424242"/>
                </a:solidFill>
                <a:latin typeface="Roboto Lt"/>
                <a:cs typeface="Roboto Lt"/>
              </a:rPr>
              <a:t>кучу </a:t>
            </a:r>
            <a:r>
              <a:rPr sz="2000" spc="-33" dirty="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sz="2000" spc="-7" dirty="0">
                <a:solidFill>
                  <a:srgbClr val="424242"/>
                </a:solidFill>
                <a:latin typeface="Roboto Lt"/>
                <a:cs typeface="Roboto Lt"/>
              </a:rPr>
              <a:t>мелких </a:t>
            </a:r>
            <a:r>
              <a:rPr sz="2000" spc="-33" dirty="0">
                <a:solidFill>
                  <a:srgbClr val="424242"/>
                </a:solidFill>
                <a:latin typeface="Roboto Lt"/>
                <a:cs typeface="Roboto Lt"/>
              </a:rPr>
              <a:t>задач,</a:t>
            </a:r>
            <a:r>
              <a:rPr sz="2000" spc="-7" dirty="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sz="2000" spc="7" dirty="0">
                <a:solidFill>
                  <a:srgbClr val="424242"/>
                </a:solidFill>
                <a:latin typeface="Roboto Lt"/>
                <a:cs typeface="Roboto Lt"/>
              </a:rPr>
              <a:t>и</a:t>
            </a:r>
            <a:r>
              <a:rPr sz="2000" spc="-7" dirty="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sz="2000" spc="-27" dirty="0">
                <a:solidFill>
                  <a:srgbClr val="424242"/>
                </a:solidFill>
                <a:latin typeface="Roboto Lt"/>
                <a:cs typeface="Roboto Lt"/>
              </a:rPr>
              <a:t>потом</a:t>
            </a:r>
            <a:r>
              <a:rPr sz="2000" spc="-7" dirty="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sz="2000" spc="-40" dirty="0">
                <a:solidFill>
                  <a:srgbClr val="424242"/>
                </a:solidFill>
                <a:latin typeface="Roboto Lt"/>
                <a:cs typeface="Roboto Lt"/>
              </a:rPr>
              <a:t>утонуть</a:t>
            </a:r>
            <a:r>
              <a:rPr sz="2000" spc="-7" dirty="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sz="2000" dirty="0">
                <a:solidFill>
                  <a:srgbClr val="424242"/>
                </a:solidFill>
                <a:latin typeface="Roboto Lt"/>
                <a:cs typeface="Roboto Lt"/>
              </a:rPr>
              <a:t>в</a:t>
            </a:r>
            <a:r>
              <a:rPr sz="2000" spc="-13" dirty="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sz="2000" spc="-47" dirty="0">
                <a:solidFill>
                  <a:srgbClr val="424242"/>
                </a:solidFill>
                <a:latin typeface="Roboto Lt"/>
                <a:cs typeface="Roboto Lt"/>
              </a:rPr>
              <a:t>этой</a:t>
            </a:r>
            <a:r>
              <a:rPr sz="2000" spc="-7" dirty="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sz="2000" spc="-20" dirty="0">
                <a:solidFill>
                  <a:srgbClr val="424242"/>
                </a:solidFill>
                <a:latin typeface="Roboto Lt"/>
                <a:cs typeface="Roboto Lt"/>
              </a:rPr>
              <a:t>рутине.</a:t>
            </a:r>
            <a:endParaRPr sz="2000">
              <a:latin typeface="Roboto Lt"/>
              <a:cs typeface="Roboto Lt"/>
            </a:endParaRPr>
          </a:p>
          <a:p>
            <a:pPr marL="16933" marR="6773">
              <a:lnSpc>
                <a:spcPct val="114999"/>
              </a:lnSpc>
              <a:spcBef>
                <a:spcPts val="1333"/>
              </a:spcBef>
            </a:pPr>
            <a:r>
              <a:rPr sz="2000" spc="-27" dirty="0">
                <a:solidFill>
                  <a:srgbClr val="424242"/>
                </a:solidFill>
                <a:latin typeface="Roboto Lt"/>
                <a:cs typeface="Roboto Lt"/>
              </a:rPr>
              <a:t>Подключайте</a:t>
            </a:r>
            <a:r>
              <a:rPr sz="2000" spc="-13" dirty="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sz="2000" spc="-20" dirty="0">
                <a:solidFill>
                  <a:srgbClr val="424242"/>
                </a:solidFill>
                <a:latin typeface="Roboto Lt"/>
                <a:cs typeface="Roboto Lt"/>
              </a:rPr>
              <a:t>к</a:t>
            </a:r>
            <a:r>
              <a:rPr sz="2000" spc="-7" dirty="0">
                <a:solidFill>
                  <a:srgbClr val="424242"/>
                </a:solidFill>
                <a:latin typeface="Roboto Lt"/>
                <a:cs typeface="Roboto Lt"/>
              </a:rPr>
              <a:t> делам</a:t>
            </a:r>
            <a:r>
              <a:rPr sz="2000" spc="-13" dirty="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sz="2000" spc="-20" dirty="0">
                <a:solidFill>
                  <a:srgbClr val="424242"/>
                </a:solidFill>
                <a:latin typeface="Roboto Lt"/>
                <a:cs typeface="Roboto Lt"/>
              </a:rPr>
              <a:t>как</a:t>
            </a:r>
            <a:r>
              <a:rPr sz="2000" spc="-7" dirty="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sz="2000" spc="7" dirty="0">
                <a:solidFill>
                  <a:srgbClr val="424242"/>
                </a:solidFill>
                <a:latin typeface="Roboto Lt"/>
                <a:cs typeface="Roboto Lt"/>
              </a:rPr>
              <a:t>можно</a:t>
            </a:r>
            <a:r>
              <a:rPr sz="2000" spc="-13" dirty="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sz="2000" spc="-7" dirty="0">
                <a:solidFill>
                  <a:srgbClr val="424242"/>
                </a:solidFill>
                <a:latin typeface="Roboto Lt"/>
                <a:cs typeface="Roboto Lt"/>
              </a:rPr>
              <a:t>большее </a:t>
            </a:r>
            <a:r>
              <a:rPr sz="2000" spc="-20" dirty="0">
                <a:solidFill>
                  <a:srgbClr val="424242"/>
                </a:solidFill>
                <a:latin typeface="Roboto Lt"/>
                <a:cs typeface="Roboto Lt"/>
              </a:rPr>
              <a:t>количество </a:t>
            </a:r>
            <a:r>
              <a:rPr sz="2000" spc="-467" dirty="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sz="2000" spc="-7" dirty="0">
                <a:solidFill>
                  <a:srgbClr val="424242"/>
                </a:solidFill>
                <a:latin typeface="Roboto Lt"/>
                <a:cs typeface="Roboto Lt"/>
              </a:rPr>
              <a:t>людей.</a:t>
            </a:r>
            <a:endParaRPr sz="2000">
              <a:latin typeface="Roboto Lt"/>
              <a:cs typeface="Roboto Lt"/>
            </a:endParaRPr>
          </a:p>
        </p:txBody>
      </p: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70743" y="2104798"/>
            <a:ext cx="227067" cy="257332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70743" y="2612798"/>
            <a:ext cx="227067" cy="257332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70743" y="3120798"/>
            <a:ext cx="227067" cy="257332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70743" y="3644674"/>
            <a:ext cx="227067" cy="257332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70743" y="4873398"/>
            <a:ext cx="227067" cy="257332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373800" y="1535132"/>
            <a:ext cx="3787765" cy="3787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7928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32247" y="198120"/>
            <a:ext cx="2154936" cy="902207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272532" y="293624"/>
            <a:ext cx="1642110" cy="5124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pc="-5" dirty="0"/>
              <a:t>П</a:t>
            </a:r>
            <a:r>
              <a:rPr dirty="0"/>
              <a:t>Р</a:t>
            </a:r>
            <a:r>
              <a:rPr spc="-5" dirty="0"/>
              <a:t>ИМЕР: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3224783" y="868680"/>
            <a:ext cx="5736590" cy="5733415"/>
            <a:chOff x="3224783" y="868680"/>
            <a:chExt cx="5736590" cy="5733415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24783" y="868680"/>
              <a:ext cx="5736336" cy="573328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6298438" y="870204"/>
              <a:ext cx="925830" cy="655955"/>
            </a:xfrm>
            <a:custGeom>
              <a:avLst/>
              <a:gdLst/>
              <a:ahLst/>
              <a:cxnLst/>
              <a:rect l="l" t="t" r="r" b="b"/>
              <a:pathLst>
                <a:path w="925829" h="655955">
                  <a:moveTo>
                    <a:pt x="716017" y="98497"/>
                  </a:moveTo>
                  <a:lnTo>
                    <a:pt x="0" y="592836"/>
                  </a:lnTo>
                  <a:lnTo>
                    <a:pt x="43179" y="655447"/>
                  </a:lnTo>
                  <a:lnTo>
                    <a:pt x="759340" y="161216"/>
                  </a:lnTo>
                  <a:lnTo>
                    <a:pt x="716017" y="98497"/>
                  </a:lnTo>
                  <a:close/>
                </a:path>
                <a:path w="925829" h="655955">
                  <a:moveTo>
                    <a:pt x="883555" y="76835"/>
                  </a:moveTo>
                  <a:lnTo>
                    <a:pt x="747394" y="76835"/>
                  </a:lnTo>
                  <a:lnTo>
                    <a:pt x="790702" y="139573"/>
                  </a:lnTo>
                  <a:lnTo>
                    <a:pt x="759340" y="161216"/>
                  </a:lnTo>
                  <a:lnTo>
                    <a:pt x="802639" y="223900"/>
                  </a:lnTo>
                  <a:lnTo>
                    <a:pt x="883555" y="76835"/>
                  </a:lnTo>
                  <a:close/>
                </a:path>
                <a:path w="925829" h="655955">
                  <a:moveTo>
                    <a:pt x="747394" y="76835"/>
                  </a:moveTo>
                  <a:lnTo>
                    <a:pt x="716017" y="98497"/>
                  </a:lnTo>
                  <a:lnTo>
                    <a:pt x="759340" y="161216"/>
                  </a:lnTo>
                  <a:lnTo>
                    <a:pt x="790702" y="139573"/>
                  </a:lnTo>
                  <a:lnTo>
                    <a:pt x="747394" y="76835"/>
                  </a:lnTo>
                  <a:close/>
                </a:path>
                <a:path w="925829" h="655955">
                  <a:moveTo>
                    <a:pt x="925830" y="0"/>
                  </a:moveTo>
                  <a:lnTo>
                    <a:pt x="672718" y="35813"/>
                  </a:lnTo>
                  <a:lnTo>
                    <a:pt x="716017" y="98497"/>
                  </a:lnTo>
                  <a:lnTo>
                    <a:pt x="747394" y="76835"/>
                  </a:lnTo>
                  <a:lnTo>
                    <a:pt x="883555" y="76835"/>
                  </a:lnTo>
                  <a:lnTo>
                    <a:pt x="925830" y="0"/>
                  </a:lnTo>
                  <a:close/>
                </a:path>
              </a:pathLst>
            </a:custGeom>
            <a:solidFill>
              <a:srgbClr val="EC7C3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7304278" y="739901"/>
            <a:ext cx="1278255" cy="6064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00" b="1" spc="-15" dirty="0">
                <a:latin typeface="Calibri"/>
                <a:cs typeface="Calibri"/>
              </a:rPr>
              <a:t>ФИКС.</a:t>
            </a:r>
            <a:r>
              <a:rPr sz="1400" b="1" spc="-3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КРЕСТ</a:t>
            </a:r>
            <a:endParaRPr sz="1400" dirty="0">
              <a:latin typeface="Calibri"/>
              <a:cs typeface="Calibri"/>
            </a:endParaRPr>
          </a:p>
          <a:p>
            <a:pPr marL="285115">
              <a:lnSpc>
                <a:spcPct val="100000"/>
              </a:lnSpc>
              <a:spcBef>
                <a:spcPts val="1220"/>
              </a:spcBef>
            </a:pPr>
            <a:r>
              <a:rPr sz="1400" b="1" spc="-15" dirty="0">
                <a:latin typeface="Calibri"/>
                <a:cs typeface="Calibri"/>
              </a:rPr>
              <a:t>ФИКС.</a:t>
            </a:r>
            <a:r>
              <a:rPr sz="1400" b="1" spc="-5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КРЕСТ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6959854" y="1239011"/>
            <a:ext cx="1910714" cy="1631314"/>
          </a:xfrm>
          <a:custGeom>
            <a:avLst/>
            <a:gdLst/>
            <a:ahLst/>
            <a:cxnLst/>
            <a:rect l="l" t="t" r="r" b="b"/>
            <a:pathLst>
              <a:path w="1910715" h="1631314">
                <a:moveTo>
                  <a:pt x="538226" y="0"/>
                </a:moveTo>
                <a:lnTo>
                  <a:pt x="284988" y="35052"/>
                </a:lnTo>
                <a:lnTo>
                  <a:pt x="328079" y="97891"/>
                </a:lnTo>
                <a:lnTo>
                  <a:pt x="0" y="322834"/>
                </a:lnTo>
                <a:lnTo>
                  <a:pt x="43180" y="385699"/>
                </a:lnTo>
                <a:lnTo>
                  <a:pt x="371195" y="160731"/>
                </a:lnTo>
                <a:lnTo>
                  <a:pt x="414274" y="223520"/>
                </a:lnTo>
                <a:lnTo>
                  <a:pt x="495896" y="76327"/>
                </a:lnTo>
                <a:lnTo>
                  <a:pt x="538226" y="0"/>
                </a:lnTo>
                <a:close/>
              </a:path>
              <a:path w="1910715" h="1631314">
                <a:moveTo>
                  <a:pt x="1910334" y="975360"/>
                </a:moveTo>
                <a:lnTo>
                  <a:pt x="1657223" y="1011174"/>
                </a:lnTo>
                <a:lnTo>
                  <a:pt x="1700517" y="1073861"/>
                </a:lnTo>
                <a:lnTo>
                  <a:pt x="984504" y="1568196"/>
                </a:lnTo>
                <a:lnTo>
                  <a:pt x="1027684" y="1630807"/>
                </a:lnTo>
                <a:lnTo>
                  <a:pt x="1743837" y="1136586"/>
                </a:lnTo>
                <a:lnTo>
                  <a:pt x="1787144" y="1199261"/>
                </a:lnTo>
                <a:lnTo>
                  <a:pt x="1868055" y="1052195"/>
                </a:lnTo>
                <a:lnTo>
                  <a:pt x="1910334" y="975360"/>
                </a:lnTo>
                <a:close/>
              </a:path>
            </a:pathLst>
          </a:custGeom>
          <a:solidFill>
            <a:srgbClr val="EC7C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8949055" y="2084324"/>
            <a:ext cx="899160" cy="2381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00" b="1" spc="-5" dirty="0">
                <a:latin typeface="Calibri"/>
                <a:cs typeface="Calibri"/>
              </a:rPr>
              <a:t>МУ</a:t>
            </a:r>
            <a:r>
              <a:rPr sz="1400" b="1" spc="-100" dirty="0">
                <a:latin typeface="Calibri"/>
                <a:cs typeface="Calibri"/>
              </a:rPr>
              <a:t>Т</a:t>
            </a:r>
            <a:r>
              <a:rPr sz="1400" b="1" spc="-5" dirty="0">
                <a:latin typeface="Calibri"/>
                <a:cs typeface="Calibri"/>
              </a:rPr>
              <a:t>.</a:t>
            </a:r>
            <a:r>
              <a:rPr sz="1400" b="1" spc="-15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К</a:t>
            </a:r>
            <a:r>
              <a:rPr sz="1400" b="1" spc="-10" dirty="0">
                <a:latin typeface="Calibri"/>
                <a:cs typeface="Calibri"/>
              </a:rPr>
              <a:t>Р</a:t>
            </a:r>
            <a:r>
              <a:rPr sz="1400" b="1" spc="-35" dirty="0">
                <a:latin typeface="Calibri"/>
                <a:cs typeface="Calibri"/>
              </a:rPr>
              <a:t>Е</a:t>
            </a:r>
            <a:r>
              <a:rPr sz="1400" b="1" dirty="0">
                <a:latin typeface="Calibri"/>
                <a:cs typeface="Calibri"/>
              </a:rPr>
              <a:t>С</a:t>
            </a:r>
            <a:r>
              <a:rPr sz="1400" b="1" spc="-5" dirty="0">
                <a:latin typeface="Calibri"/>
                <a:cs typeface="Calibri"/>
              </a:rPr>
              <a:t>Т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995664" y="4353509"/>
            <a:ext cx="1005840" cy="2381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spc="-15" dirty="0">
                <a:latin typeface="Calibri"/>
                <a:cs typeface="Calibri"/>
              </a:rPr>
              <a:t>ФИКС.</a:t>
            </a:r>
            <a:r>
              <a:rPr sz="1400" b="1" spc="-5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КРЕСТ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7037197" y="4486401"/>
            <a:ext cx="1926589" cy="1805305"/>
          </a:xfrm>
          <a:custGeom>
            <a:avLst/>
            <a:gdLst/>
            <a:ahLst/>
            <a:cxnLst/>
            <a:rect l="l" t="t" r="r" b="b"/>
            <a:pathLst>
              <a:path w="1926590" h="1805304">
                <a:moveTo>
                  <a:pt x="605663" y="1804733"/>
                </a:moveTo>
                <a:lnTo>
                  <a:pt x="568820" y="1699361"/>
                </a:lnTo>
                <a:lnTo>
                  <a:pt x="521335" y="1563484"/>
                </a:lnTo>
                <a:lnTo>
                  <a:pt x="468236" y="1618170"/>
                </a:lnTo>
                <a:lnTo>
                  <a:pt x="53086" y="1214983"/>
                </a:lnTo>
                <a:lnTo>
                  <a:pt x="0" y="1269644"/>
                </a:lnTo>
                <a:lnTo>
                  <a:pt x="415137" y="1672831"/>
                </a:lnTo>
                <a:lnTo>
                  <a:pt x="362077" y="1727479"/>
                </a:lnTo>
                <a:lnTo>
                  <a:pt x="605663" y="1804733"/>
                </a:lnTo>
                <a:close/>
              </a:path>
              <a:path w="1926590" h="1805304">
                <a:moveTo>
                  <a:pt x="926719" y="1242441"/>
                </a:moveTo>
                <a:lnTo>
                  <a:pt x="886777" y="1147000"/>
                </a:lnTo>
                <a:lnTo>
                  <a:pt x="828040" y="1006602"/>
                </a:lnTo>
                <a:lnTo>
                  <a:pt x="778281" y="1064374"/>
                </a:lnTo>
                <a:lnTo>
                  <a:pt x="484251" y="811149"/>
                </a:lnTo>
                <a:lnTo>
                  <a:pt x="434467" y="868807"/>
                </a:lnTo>
                <a:lnTo>
                  <a:pt x="728535" y="1122133"/>
                </a:lnTo>
                <a:lnTo>
                  <a:pt x="678815" y="1179868"/>
                </a:lnTo>
                <a:lnTo>
                  <a:pt x="926719" y="1242441"/>
                </a:lnTo>
                <a:close/>
              </a:path>
              <a:path w="1926590" h="1805304">
                <a:moveTo>
                  <a:pt x="1851901" y="152654"/>
                </a:moveTo>
                <a:lnTo>
                  <a:pt x="1735709" y="152654"/>
                </a:lnTo>
                <a:lnTo>
                  <a:pt x="1697647" y="152654"/>
                </a:lnTo>
                <a:lnTo>
                  <a:pt x="1697101" y="228600"/>
                </a:lnTo>
                <a:lnTo>
                  <a:pt x="1851901" y="152654"/>
                </a:lnTo>
                <a:close/>
              </a:path>
              <a:path w="1926590" h="1805304">
                <a:moveTo>
                  <a:pt x="1926463" y="116078"/>
                </a:moveTo>
                <a:lnTo>
                  <a:pt x="1698752" y="0"/>
                </a:lnTo>
                <a:lnTo>
                  <a:pt x="1698193" y="76174"/>
                </a:lnTo>
                <a:lnTo>
                  <a:pt x="910717" y="70358"/>
                </a:lnTo>
                <a:lnTo>
                  <a:pt x="910209" y="146558"/>
                </a:lnTo>
                <a:lnTo>
                  <a:pt x="1697647" y="152374"/>
                </a:lnTo>
                <a:lnTo>
                  <a:pt x="1735709" y="152654"/>
                </a:lnTo>
                <a:lnTo>
                  <a:pt x="1852472" y="152374"/>
                </a:lnTo>
                <a:lnTo>
                  <a:pt x="1926463" y="116078"/>
                </a:lnTo>
                <a:close/>
              </a:path>
            </a:pathLst>
          </a:custGeom>
          <a:solidFill>
            <a:srgbClr val="EC7C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8044433" y="5599887"/>
            <a:ext cx="984250" cy="2381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00" b="1" spc="-25" dirty="0">
                <a:latin typeface="Calibri"/>
                <a:cs typeface="Calibri"/>
              </a:rPr>
              <a:t>КАРД.</a:t>
            </a:r>
            <a:r>
              <a:rPr sz="1400" b="1" spc="-3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КРЕСТ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720965" y="6162547"/>
            <a:ext cx="899160" cy="2381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00" b="1" spc="-5" dirty="0">
                <a:latin typeface="Calibri"/>
                <a:cs typeface="Calibri"/>
              </a:rPr>
              <a:t>МУ</a:t>
            </a:r>
            <a:r>
              <a:rPr sz="1400" b="1" spc="-100" dirty="0">
                <a:latin typeface="Calibri"/>
                <a:cs typeface="Calibri"/>
              </a:rPr>
              <a:t>Т</a:t>
            </a:r>
            <a:r>
              <a:rPr sz="1400" b="1" spc="-5" dirty="0">
                <a:latin typeface="Calibri"/>
                <a:cs typeface="Calibri"/>
              </a:rPr>
              <a:t>.</a:t>
            </a:r>
            <a:r>
              <a:rPr sz="1400" b="1" spc="-15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К</a:t>
            </a:r>
            <a:r>
              <a:rPr sz="1400" b="1" spc="-10" dirty="0">
                <a:latin typeface="Calibri"/>
                <a:cs typeface="Calibri"/>
              </a:rPr>
              <a:t>Р</a:t>
            </a:r>
            <a:r>
              <a:rPr sz="1400" b="1" spc="-35" dirty="0">
                <a:latin typeface="Calibri"/>
                <a:cs typeface="Calibri"/>
              </a:rPr>
              <a:t>Е</a:t>
            </a:r>
            <a:r>
              <a:rPr sz="1400" b="1" dirty="0">
                <a:latin typeface="Calibri"/>
                <a:cs typeface="Calibri"/>
              </a:rPr>
              <a:t>С</a:t>
            </a:r>
            <a:r>
              <a:rPr sz="1400" b="1" spc="-5" dirty="0">
                <a:latin typeface="Calibri"/>
                <a:cs typeface="Calibri"/>
              </a:rPr>
              <a:t>Т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851909" y="6372859"/>
            <a:ext cx="1005205" cy="2381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00" b="1" spc="-15" dirty="0">
                <a:latin typeface="Calibri"/>
                <a:cs typeface="Calibri"/>
              </a:rPr>
              <a:t>ФИКС.</a:t>
            </a:r>
            <a:r>
              <a:rPr sz="1400" b="1" spc="-5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КРЕСТ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4872228" y="5758103"/>
            <a:ext cx="765810" cy="845819"/>
          </a:xfrm>
          <a:custGeom>
            <a:avLst/>
            <a:gdLst/>
            <a:ahLst/>
            <a:cxnLst/>
            <a:rect l="l" t="t" r="r" b="b"/>
            <a:pathLst>
              <a:path w="765810" h="845820">
                <a:moveTo>
                  <a:pt x="67818" y="599097"/>
                </a:moveTo>
                <a:lnTo>
                  <a:pt x="0" y="845527"/>
                </a:lnTo>
                <a:lnTo>
                  <a:pt x="237871" y="751916"/>
                </a:lnTo>
                <a:lnTo>
                  <a:pt x="212729" y="729322"/>
                </a:lnTo>
                <a:lnTo>
                  <a:pt x="155701" y="729322"/>
                </a:lnTo>
                <a:lnTo>
                  <a:pt x="99060" y="678383"/>
                </a:lnTo>
                <a:lnTo>
                  <a:pt x="124521" y="650054"/>
                </a:lnTo>
                <a:lnTo>
                  <a:pt x="67818" y="599097"/>
                </a:lnTo>
                <a:close/>
              </a:path>
              <a:path w="765810" h="845820">
                <a:moveTo>
                  <a:pt x="124521" y="650054"/>
                </a:moveTo>
                <a:lnTo>
                  <a:pt x="99060" y="678383"/>
                </a:lnTo>
                <a:lnTo>
                  <a:pt x="155701" y="729322"/>
                </a:lnTo>
                <a:lnTo>
                  <a:pt x="181182" y="700972"/>
                </a:lnTo>
                <a:lnTo>
                  <a:pt x="124521" y="650054"/>
                </a:lnTo>
                <a:close/>
              </a:path>
              <a:path w="765810" h="845820">
                <a:moveTo>
                  <a:pt x="181182" y="700972"/>
                </a:moveTo>
                <a:lnTo>
                  <a:pt x="155701" y="729322"/>
                </a:lnTo>
                <a:lnTo>
                  <a:pt x="212729" y="729322"/>
                </a:lnTo>
                <a:lnTo>
                  <a:pt x="181182" y="700972"/>
                </a:lnTo>
                <a:close/>
              </a:path>
              <a:path w="765810" h="845820">
                <a:moveTo>
                  <a:pt x="708787" y="0"/>
                </a:moveTo>
                <a:lnTo>
                  <a:pt x="124521" y="650054"/>
                </a:lnTo>
                <a:lnTo>
                  <a:pt x="181182" y="700972"/>
                </a:lnTo>
                <a:lnTo>
                  <a:pt x="765429" y="50939"/>
                </a:lnTo>
                <a:lnTo>
                  <a:pt x="708787" y="0"/>
                </a:lnTo>
                <a:close/>
              </a:path>
            </a:pathLst>
          </a:custGeom>
          <a:solidFill>
            <a:srgbClr val="EC7C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2294635" y="4687951"/>
            <a:ext cx="899160" cy="2381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00" b="1" spc="-5" dirty="0">
                <a:latin typeface="Calibri"/>
                <a:cs typeface="Calibri"/>
              </a:rPr>
              <a:t>МУ</a:t>
            </a:r>
            <a:r>
              <a:rPr sz="1400" b="1" spc="-95" dirty="0">
                <a:latin typeface="Calibri"/>
                <a:cs typeface="Calibri"/>
              </a:rPr>
              <a:t>Т</a:t>
            </a:r>
            <a:r>
              <a:rPr sz="1400" b="1" spc="-5" dirty="0">
                <a:latin typeface="Calibri"/>
                <a:cs typeface="Calibri"/>
              </a:rPr>
              <a:t>.</a:t>
            </a:r>
            <a:r>
              <a:rPr sz="1400" b="1" spc="-15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К</a:t>
            </a:r>
            <a:r>
              <a:rPr sz="1400" b="1" spc="-10" dirty="0">
                <a:latin typeface="Calibri"/>
                <a:cs typeface="Calibri"/>
              </a:rPr>
              <a:t>Р</a:t>
            </a:r>
            <a:r>
              <a:rPr sz="1400" b="1" spc="-35" dirty="0">
                <a:latin typeface="Calibri"/>
                <a:cs typeface="Calibri"/>
              </a:rPr>
              <a:t>Е</a:t>
            </a:r>
            <a:r>
              <a:rPr sz="1400" b="1" dirty="0">
                <a:latin typeface="Calibri"/>
                <a:cs typeface="Calibri"/>
              </a:rPr>
              <a:t>С</a:t>
            </a:r>
            <a:r>
              <a:rPr sz="1400" b="1" spc="-5" dirty="0">
                <a:latin typeface="Calibri"/>
                <a:cs typeface="Calibri"/>
              </a:rPr>
              <a:t>Т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3180588" y="4286884"/>
            <a:ext cx="874394" cy="488950"/>
          </a:xfrm>
          <a:custGeom>
            <a:avLst/>
            <a:gdLst/>
            <a:ahLst/>
            <a:cxnLst/>
            <a:rect l="l" t="t" r="r" b="b"/>
            <a:pathLst>
              <a:path w="874395" h="488950">
                <a:moveTo>
                  <a:pt x="148209" y="280669"/>
                </a:moveTo>
                <a:lnTo>
                  <a:pt x="0" y="488822"/>
                </a:lnTo>
                <a:lnTo>
                  <a:pt x="255524" y="482472"/>
                </a:lnTo>
                <a:lnTo>
                  <a:pt x="229252" y="433069"/>
                </a:lnTo>
                <a:lnTo>
                  <a:pt x="186054" y="433069"/>
                </a:lnTo>
                <a:lnTo>
                  <a:pt x="150367" y="365759"/>
                </a:lnTo>
                <a:lnTo>
                  <a:pt x="183960" y="347900"/>
                </a:lnTo>
                <a:lnTo>
                  <a:pt x="148209" y="280669"/>
                </a:lnTo>
                <a:close/>
              </a:path>
              <a:path w="874395" h="488950">
                <a:moveTo>
                  <a:pt x="183960" y="347900"/>
                </a:moveTo>
                <a:lnTo>
                  <a:pt x="150367" y="365759"/>
                </a:lnTo>
                <a:lnTo>
                  <a:pt x="186054" y="433069"/>
                </a:lnTo>
                <a:lnTo>
                  <a:pt x="219732" y="415168"/>
                </a:lnTo>
                <a:lnTo>
                  <a:pt x="183960" y="347900"/>
                </a:lnTo>
                <a:close/>
              </a:path>
              <a:path w="874395" h="488950">
                <a:moveTo>
                  <a:pt x="219732" y="415168"/>
                </a:moveTo>
                <a:lnTo>
                  <a:pt x="186054" y="433069"/>
                </a:lnTo>
                <a:lnTo>
                  <a:pt x="229252" y="433069"/>
                </a:lnTo>
                <a:lnTo>
                  <a:pt x="219732" y="415168"/>
                </a:lnTo>
                <a:close/>
              </a:path>
              <a:path w="874395" h="488950">
                <a:moveTo>
                  <a:pt x="838326" y="0"/>
                </a:moveTo>
                <a:lnTo>
                  <a:pt x="183960" y="347900"/>
                </a:lnTo>
                <a:lnTo>
                  <a:pt x="219732" y="415168"/>
                </a:lnTo>
                <a:lnTo>
                  <a:pt x="874140" y="67309"/>
                </a:lnTo>
                <a:lnTo>
                  <a:pt x="838326" y="0"/>
                </a:lnTo>
                <a:close/>
              </a:path>
            </a:pathLst>
          </a:custGeom>
          <a:solidFill>
            <a:srgbClr val="EC7C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2042922" y="3842130"/>
            <a:ext cx="1005205" cy="2381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00" b="1" spc="-15" dirty="0">
                <a:latin typeface="Calibri"/>
                <a:cs typeface="Calibri"/>
              </a:rPr>
              <a:t>ФИКС.</a:t>
            </a:r>
            <a:r>
              <a:rPr sz="1400" b="1" spc="-5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КРЕСТ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2061972" y="2001011"/>
            <a:ext cx="2282190" cy="1870075"/>
          </a:xfrm>
          <a:custGeom>
            <a:avLst/>
            <a:gdLst/>
            <a:ahLst/>
            <a:cxnLst/>
            <a:rect l="l" t="t" r="r" b="b"/>
            <a:pathLst>
              <a:path w="2282190" h="1870075">
                <a:moveTo>
                  <a:pt x="1192149" y="1717548"/>
                </a:moveTo>
                <a:lnTo>
                  <a:pt x="228600" y="1717548"/>
                </a:lnTo>
                <a:lnTo>
                  <a:pt x="228600" y="1641348"/>
                </a:lnTo>
                <a:lnTo>
                  <a:pt x="0" y="1755648"/>
                </a:lnTo>
                <a:lnTo>
                  <a:pt x="228600" y="1869948"/>
                </a:lnTo>
                <a:lnTo>
                  <a:pt x="228600" y="1793748"/>
                </a:lnTo>
                <a:lnTo>
                  <a:pt x="1192149" y="1793748"/>
                </a:lnTo>
                <a:lnTo>
                  <a:pt x="1192149" y="1717548"/>
                </a:lnTo>
                <a:close/>
              </a:path>
              <a:path w="2282190" h="1870075">
                <a:moveTo>
                  <a:pt x="2281682" y="396494"/>
                </a:moveTo>
                <a:lnTo>
                  <a:pt x="1916455" y="110845"/>
                </a:lnTo>
                <a:lnTo>
                  <a:pt x="1934806" y="87376"/>
                </a:lnTo>
                <a:lnTo>
                  <a:pt x="1963420" y="50800"/>
                </a:lnTo>
                <a:lnTo>
                  <a:pt x="1712976" y="0"/>
                </a:lnTo>
                <a:lnTo>
                  <a:pt x="1822577" y="230886"/>
                </a:lnTo>
                <a:lnTo>
                  <a:pt x="1869579" y="170789"/>
                </a:lnTo>
                <a:lnTo>
                  <a:pt x="2234819" y="456438"/>
                </a:lnTo>
                <a:lnTo>
                  <a:pt x="2281682" y="396494"/>
                </a:lnTo>
                <a:close/>
              </a:path>
            </a:pathLst>
          </a:custGeom>
          <a:solidFill>
            <a:srgbClr val="EC7C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2947161" y="1715769"/>
            <a:ext cx="938530" cy="2381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00" b="1" spc="-20" dirty="0">
                <a:latin typeface="Calibri"/>
                <a:cs typeface="Calibri"/>
              </a:rPr>
              <a:t>КАРД.КРЕСТ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494914" y="2309622"/>
            <a:ext cx="984250" cy="2381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00" b="1" spc="-25" dirty="0">
                <a:latin typeface="Calibri"/>
                <a:cs typeface="Calibri"/>
              </a:rPr>
              <a:t>КАРД.</a:t>
            </a:r>
            <a:r>
              <a:rPr sz="1400" b="1" spc="-3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КРЕСТ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3012948" y="2533142"/>
            <a:ext cx="1491615" cy="332740"/>
          </a:xfrm>
          <a:custGeom>
            <a:avLst/>
            <a:gdLst/>
            <a:ahLst/>
            <a:cxnLst/>
            <a:rect l="l" t="t" r="r" b="b"/>
            <a:pathLst>
              <a:path w="1491614" h="332739">
                <a:moveTo>
                  <a:pt x="231692" y="75426"/>
                </a:moveTo>
                <a:lnTo>
                  <a:pt x="220814" y="150852"/>
                </a:lnTo>
                <a:lnTo>
                  <a:pt x="1480312" y="332613"/>
                </a:lnTo>
                <a:lnTo>
                  <a:pt x="1491234" y="257175"/>
                </a:lnTo>
                <a:lnTo>
                  <a:pt x="231692" y="75426"/>
                </a:lnTo>
                <a:close/>
              </a:path>
              <a:path w="1491614" h="332739">
                <a:moveTo>
                  <a:pt x="242569" y="0"/>
                </a:moveTo>
                <a:lnTo>
                  <a:pt x="0" y="80518"/>
                </a:lnTo>
                <a:lnTo>
                  <a:pt x="209931" y="226313"/>
                </a:lnTo>
                <a:lnTo>
                  <a:pt x="220814" y="150852"/>
                </a:lnTo>
                <a:lnTo>
                  <a:pt x="183133" y="145415"/>
                </a:lnTo>
                <a:lnTo>
                  <a:pt x="193928" y="69977"/>
                </a:lnTo>
                <a:lnTo>
                  <a:pt x="232477" y="69977"/>
                </a:lnTo>
                <a:lnTo>
                  <a:pt x="242569" y="0"/>
                </a:lnTo>
                <a:close/>
              </a:path>
              <a:path w="1491614" h="332739">
                <a:moveTo>
                  <a:pt x="193928" y="69977"/>
                </a:moveTo>
                <a:lnTo>
                  <a:pt x="183133" y="145415"/>
                </a:lnTo>
                <a:lnTo>
                  <a:pt x="220814" y="150852"/>
                </a:lnTo>
                <a:lnTo>
                  <a:pt x="231692" y="75426"/>
                </a:lnTo>
                <a:lnTo>
                  <a:pt x="193928" y="69977"/>
                </a:lnTo>
                <a:close/>
              </a:path>
              <a:path w="1491614" h="332739">
                <a:moveTo>
                  <a:pt x="232477" y="69977"/>
                </a:moveTo>
                <a:lnTo>
                  <a:pt x="193928" y="69977"/>
                </a:lnTo>
                <a:lnTo>
                  <a:pt x="231692" y="75426"/>
                </a:lnTo>
                <a:lnTo>
                  <a:pt x="232477" y="69977"/>
                </a:lnTo>
                <a:close/>
              </a:path>
            </a:pathLst>
          </a:custGeom>
          <a:solidFill>
            <a:srgbClr val="EC7C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9699117" y="4908626"/>
            <a:ext cx="2359660" cy="16725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alibri"/>
                <a:cs typeface="Calibri"/>
              </a:rPr>
              <a:t>Преобладает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spc="-10" dirty="0">
                <a:latin typeface="Calibri"/>
                <a:cs typeface="Calibri"/>
              </a:rPr>
              <a:t>ФИКСИРОВАННЫЙ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spc="-30" dirty="0">
                <a:latin typeface="Calibri"/>
                <a:cs typeface="Calibri"/>
              </a:rPr>
              <a:t>КРЕСТ.</a:t>
            </a:r>
            <a:endParaRPr sz="1800">
              <a:latin typeface="Calibri"/>
              <a:cs typeface="Calibri"/>
            </a:endParaRPr>
          </a:p>
          <a:p>
            <a:pPr marL="12700" marR="803910">
              <a:lnSpc>
                <a:spcPct val="100000"/>
              </a:lnSpc>
            </a:pPr>
            <a:r>
              <a:rPr sz="1800" spc="-10" dirty="0">
                <a:latin typeface="Calibri"/>
                <a:cs typeface="Calibri"/>
              </a:rPr>
              <a:t>Человек более 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п</a:t>
            </a:r>
            <a:r>
              <a:rPr sz="1800" spc="-10" dirty="0">
                <a:latin typeface="Calibri"/>
                <a:cs typeface="Calibri"/>
              </a:rPr>
              <a:t>р</a:t>
            </a:r>
            <a:r>
              <a:rPr sz="1800" spc="5" dirty="0">
                <a:latin typeface="Calibri"/>
                <a:cs typeface="Calibri"/>
              </a:rPr>
              <a:t>из</a:t>
            </a:r>
            <a:r>
              <a:rPr sz="1800" spc="-10" dirty="0">
                <a:latin typeface="Calibri"/>
                <a:cs typeface="Calibri"/>
              </a:rPr>
              <a:t>е</a:t>
            </a:r>
            <a:r>
              <a:rPr sz="1800" dirty="0">
                <a:latin typeface="Calibri"/>
                <a:cs typeface="Calibri"/>
              </a:rPr>
              <a:t>м</a:t>
            </a:r>
            <a:r>
              <a:rPr sz="1800" spc="-10" dirty="0">
                <a:latin typeface="Calibri"/>
                <a:cs typeface="Calibri"/>
              </a:rPr>
              <a:t>ле</a:t>
            </a:r>
            <a:r>
              <a:rPr sz="1800" dirty="0">
                <a:latin typeface="Calibri"/>
                <a:cs typeface="Calibri"/>
              </a:rPr>
              <a:t>н</a:t>
            </a:r>
            <a:r>
              <a:rPr sz="1800" spc="-5" dirty="0">
                <a:latin typeface="Calibri"/>
                <a:cs typeface="Calibri"/>
              </a:rPr>
              <a:t>н</a:t>
            </a:r>
            <a:r>
              <a:rPr sz="1800" dirty="0">
                <a:latin typeface="Calibri"/>
                <a:cs typeface="Calibri"/>
              </a:rPr>
              <a:t>ы</a:t>
            </a:r>
            <a:r>
              <a:rPr sz="1800" spc="5" dirty="0">
                <a:latin typeface="Calibri"/>
                <a:cs typeface="Calibri"/>
              </a:rPr>
              <a:t>й</a:t>
            </a:r>
            <a:r>
              <a:rPr sz="1800" dirty="0">
                <a:latin typeface="Calibri"/>
                <a:cs typeface="Calibri"/>
              </a:rPr>
              <a:t>,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спокойный</a:t>
            </a:r>
            <a:r>
              <a:rPr sz="1800" spc="-7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и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надежный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9846056" y="69595"/>
            <a:ext cx="17665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solidFill>
                  <a:srgbClr val="7E7E7E"/>
                </a:solidFill>
                <a:latin typeface="Calibri"/>
                <a:cs typeface="Calibri"/>
              </a:rPr>
              <a:t>АСТРОЛОГ</a:t>
            </a:r>
            <a:r>
              <a:rPr sz="1200" b="1" spc="-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00" b="1" spc="-15" dirty="0">
                <a:solidFill>
                  <a:srgbClr val="7E7E7E"/>
                </a:solidFill>
                <a:latin typeface="Calibri"/>
                <a:cs typeface="Calibri"/>
              </a:rPr>
              <a:t>НАСТЯ</a:t>
            </a:r>
            <a:r>
              <a:rPr sz="1200" b="1" spc="-5" dirty="0">
                <a:solidFill>
                  <a:srgbClr val="7E7E7E"/>
                </a:solidFill>
                <a:latin typeface="Calibri"/>
                <a:cs typeface="Calibri"/>
              </a:rPr>
              <a:t> ЛЁНИНА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</TotalTime>
  <Words>1972</Words>
  <Application>Microsoft Office PowerPoint</Application>
  <PresentationFormat>Широкоэкранный</PresentationFormat>
  <Paragraphs>144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7" baseType="lpstr">
      <vt:lpstr>Calibri</vt:lpstr>
      <vt:lpstr>Roboto Lt</vt:lpstr>
      <vt:lpstr>Office Theme</vt:lpstr>
      <vt:lpstr>Кресты</vt:lpstr>
      <vt:lpstr>Кресты качеств</vt:lpstr>
      <vt:lpstr>Кресты</vt:lpstr>
      <vt:lpstr>Презентация PowerPoint</vt:lpstr>
      <vt:lpstr>Кардинальный крест. Самый быстрый в рекциях</vt:lpstr>
      <vt:lpstr>КАРДИНАЛЬНЫЙ КРЕСТ</vt:lpstr>
      <vt:lpstr>Основа для креста</vt:lpstr>
      <vt:lpstr>Фиксированный крест. Зацикленность. Стабильность</vt:lpstr>
      <vt:lpstr>ФИКСИРОВАННЫЙ КРЕСТ</vt:lpstr>
      <vt:lpstr>Основа для креста</vt:lpstr>
      <vt:lpstr>Мутабельный крест. Двойственность. И тут и там. Многозадачность. Пластилин. </vt:lpstr>
      <vt:lpstr>МУТАБЕЛЬНЫЙ КРЕСТ</vt:lpstr>
      <vt:lpstr>Основа для креста</vt:lpstr>
      <vt:lpstr>ПРИМЕР: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dell</dc:creator>
  <cp:lastModifiedBy>User</cp:lastModifiedBy>
  <cp:revision>6</cp:revision>
  <dcterms:created xsi:type="dcterms:W3CDTF">2023-10-04T14:17:06Z</dcterms:created>
  <dcterms:modified xsi:type="dcterms:W3CDTF">2023-10-04T15:14:41Z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2023-07-09T00:00:00Z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2023-10-04T00:00:00Z</vt:filetime>
  </property>
</Properties>
</file>