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3" r:id="rId2"/>
    <p:sldId id="290" r:id="rId3"/>
    <p:sldId id="323" r:id="rId4"/>
    <p:sldId id="306" r:id="rId5"/>
    <p:sldId id="329" r:id="rId6"/>
    <p:sldId id="331" r:id="rId7"/>
    <p:sldId id="325" r:id="rId8"/>
    <p:sldId id="330" r:id="rId9"/>
    <p:sldId id="326" r:id="rId10"/>
    <p:sldId id="327" r:id="rId11"/>
    <p:sldId id="328" r:id="rId12"/>
    <p:sldId id="311" r:id="rId13"/>
    <p:sldId id="284" r:id="rId14"/>
    <p:sldId id="305" r:id="rId15"/>
    <p:sldId id="324" r:id="rId16"/>
    <p:sldId id="307" r:id="rId17"/>
    <p:sldId id="308" r:id="rId18"/>
    <p:sldId id="309" r:id="rId19"/>
    <p:sldId id="269" r:id="rId20"/>
    <p:sldId id="310" r:id="rId21"/>
    <p:sldId id="312" r:id="rId22"/>
    <p:sldId id="313" r:id="rId23"/>
    <p:sldId id="314" r:id="rId24"/>
    <p:sldId id="315" r:id="rId25"/>
    <p:sldId id="316" r:id="rId26"/>
    <p:sldId id="317" r:id="rId27"/>
    <p:sldId id="322" r:id="rId28"/>
    <p:sldId id="318" r:id="rId29"/>
    <p:sldId id="319" r:id="rId30"/>
    <p:sldId id="320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>
      <p:cViewPr>
        <p:scale>
          <a:sx n="75" d="100"/>
          <a:sy n="75" d="100"/>
        </p:scale>
        <p:origin x="2136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21A51-6180-41EE-B14F-3D06FFD13BFC}" type="datetimeFigureOut">
              <a:rPr lang="ru-RU" smtClean="0"/>
              <a:t>12.07.2023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FD783-DDE9-43CC-8670-907A4B0F3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6300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8DAED-3880-45E5-B6C3-94AE6BA59A6A}" type="datetimeFigureOut">
              <a:rPr lang="ru-RU" smtClean="0"/>
              <a:t>12.07.2023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ACAF6-A545-4CA9-B7D2-1283F523D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1625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445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712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028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730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445E-772A-4781-9A3D-784060DF4A61}" type="datetime1">
              <a:rPr lang="ru-RU" smtClean="0"/>
              <a:t>12.07.2023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1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85A8C-659D-424D-A67B-4F86F8032DC0}" type="datetime1">
              <a:rPr lang="ru-RU" smtClean="0"/>
              <a:t>12.07.2023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A2DA-73E8-4933-9000-63D1A8D15FBF}" type="datetime1">
              <a:rPr lang="ru-RU" smtClean="0"/>
              <a:t>12.07.2023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D4FD-59A2-4CE5-B7AC-55914987F6C4}" type="datetime1">
              <a:rPr lang="ru-RU" smtClean="0"/>
              <a:t>12.07.2023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1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8F84-5E9B-4EB2-B3AA-8FAFD423DA06}" type="datetime1">
              <a:rPr lang="ru-RU" smtClean="0"/>
              <a:t>12.07.2023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BC0-86C4-4D95-89EA-37B50E2437DD}" type="datetime1">
              <a:rPr lang="ru-RU" smtClean="0"/>
              <a:t>12.07.2023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2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841A-2649-478D-A1BC-A765987AE1B9}" type="datetime1">
              <a:rPr lang="ru-RU" smtClean="0"/>
              <a:t>12.07.2023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4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9D80-5B49-4649-9EE6-E0CAE9707FB3}" type="datetime1">
              <a:rPr lang="ru-RU" smtClean="0"/>
              <a:t>12.07.2023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66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1CD49-39C7-4051-AD6C-77F77B2594E6}" type="datetime1">
              <a:rPr lang="ru-RU" smtClean="0"/>
              <a:t>12.07.2023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18DF3-1AE1-4AF0-8B89-9BC6DF477355}" type="datetime1">
              <a:rPr lang="ru-RU" smtClean="0"/>
              <a:t>12.07.2023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525D-0A11-4217-812D-5EF72162E25D}" type="datetime1">
              <a:rPr lang="ru-RU" smtClean="0"/>
              <a:t>12.07.2023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7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1000"/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85527-1129-4F09-96C8-790AD9E3FF15}" type="datetime1">
              <a:rPr lang="ru-RU" smtClean="0"/>
              <a:t>12.07.2023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1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ti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microsoft.com/office/2007/relationships/hdphoto" Target="../media/hdphoto9.wdp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58750" y="775344"/>
            <a:ext cx="665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УРОК</a:t>
            </a:r>
            <a:endParaRPr lang="ru-RU" sz="9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42" y="3221586"/>
            <a:ext cx="7198138" cy="72728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7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381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ПЛАНЕТЫ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828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911" y="308284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83200" y="308284"/>
            <a:ext cx="6289040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КАКИЕ ПЛАНЕТЫ МЫ УЧИТЫВАЕМ</a:t>
            </a:r>
          </a:p>
          <a:p>
            <a:endParaRPr lang="ru-RU" sz="1900" dirty="0" smtClean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СОЛНЦЕ –</a:t>
            </a: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ЛУНА – </a:t>
            </a: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МЕРКУРИЙ – </a:t>
            </a: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ВЕНЕРА – </a:t>
            </a: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МАРС – </a:t>
            </a: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ЮПИТЕР – </a:t>
            </a: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УРАН –</a:t>
            </a: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САТУРН –</a:t>
            </a: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НЕПТУН- </a:t>
            </a: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ПЛУТОН –</a:t>
            </a:r>
          </a:p>
          <a:p>
            <a:endParaRPr lang="ru-RU" sz="25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  <a:p>
            <a:r>
              <a:rPr lang="ru-RU" sz="2500" dirty="0" err="1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ХИРОН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 –</a:t>
            </a:r>
          </a:p>
          <a:p>
            <a:r>
              <a:rPr lang="ru-RU" sz="2500" dirty="0" err="1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ЛИЛИТ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 – </a:t>
            </a:r>
          </a:p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УЗЛЫ - </a:t>
            </a:r>
          </a:p>
          <a:p>
            <a:endParaRPr lang="ru-RU" sz="3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720" y="1845310"/>
            <a:ext cx="413445" cy="4134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5653" y="1506220"/>
            <a:ext cx="400685" cy="4006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4436" y="1123951"/>
            <a:ext cx="382270" cy="3822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3917" y="2239010"/>
            <a:ext cx="413445" cy="4134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0067" y="2611467"/>
            <a:ext cx="414368" cy="4143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1284" y="3019583"/>
            <a:ext cx="378709" cy="3787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8947" y="3398292"/>
            <a:ext cx="394970" cy="3949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99207" y="3779352"/>
            <a:ext cx="364490" cy="36449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04430" y="4188498"/>
            <a:ext cx="354043" cy="35404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8180" y="4574042"/>
            <a:ext cx="350293" cy="35029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450042" y="6054573"/>
            <a:ext cx="390424" cy="39042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103" y="5274915"/>
            <a:ext cx="394714" cy="39471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508" y="6062760"/>
            <a:ext cx="390424" cy="39042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947" y="5703993"/>
            <a:ext cx="711027" cy="37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9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1047" y="814752"/>
            <a:ext cx="9359410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СОЛНЦЕ 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Самой характерной для Солнца чертой, которой не обладает больше ни одна планета, является потребность и способность к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самовыражению. Дает: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эго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сознание; инициатива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воля, энергия,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лидерство; процесс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творчества,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раскрытие потенциала; азарт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увлеченность; умение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радоваться,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сиять; умение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быть автором, создавать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уникальность. Роли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Солнца в гороскопе: Бог, отец, муж (в женской карте), идеал, кумир, знаменитость, царь, неформальный лидер, творческий человек, герой.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ЛУНА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рождённые рефлексы, подсознательные реакции и привычки, выработанные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детстве; выражение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чувств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эмоций; интуиция; особенности адаптации; личные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интересы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потребности; родовые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программы (способность к деторождению, умение заботиться, оберегать и защищать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); наша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каждодневная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жизнь, сон, питание. Роли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Луны в гороскопе: мать, жена (в мужской карте), дочь, сестра, сиделка, женщина, домохозяйка, няня, младенец, народ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МЕРКУРИЙ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познание окружающего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мира; способность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устанавливать взаимосвязи и взаимообмена, общение, выражение мыслей,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понимание; все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интеллектуальные процессы (систематизация информации, анализ, обобщение, синтез, классификация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); поездки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передвижения. Роли Меркурия в гороскопе: брат, сестра, подросток, знакомый, журналист, торговец, переводчик представитель службы сервиса, работник связи, ученик.</a:t>
            </a:r>
          </a:p>
          <a:p>
            <a:pPr algn="just"/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8206" y="4003456"/>
            <a:ext cx="2468880" cy="246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27728" y="2810727"/>
            <a:ext cx="2385458" cy="23854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3244" y="0"/>
            <a:ext cx="1820604" cy="18206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16511" y="337698"/>
            <a:ext cx="264848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</a:rPr>
              <a:t>ДОБРЫЕ ПЛАНЕТЫ: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24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1047" y="947202"/>
            <a:ext cx="935941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Девиз Венеры: «Мне так хочется», «Мне это нравится».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Отвечает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 наш выбор и наши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пристрастия; показывает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как мы выражаем свою любовь и привязанность, и в каком виде мы хотим получать ее от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окружающих; как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на что мы готовы потратить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деньги; отвечает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 женскую сексуальность и плодовитость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Говорит о том, где человек получает удовольствие от жизни. Роли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Венеры в гороскопе: женщина, красавица, жена, взрослая дочь, сестра, любовница, творческий человек.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ЮПИТЕР – И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меет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свойство расширять и масштабировать, ту сферу в которую он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попал; отвечает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 лидерские качества, стремление к элитарности, статусу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престижу; дарует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богатство, множество радостей,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процветание; формирует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мировоззрение, жизненную позицию, принципы и убеждения, вести за собой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людей; отвечает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 формирование собственного мнения, умение задавать вопросы и искать на них ответы, выносить оценки и суждения,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преподавание; умение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отделить важнейшее (суть, цель) от второстепенного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незначительного; высшее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образование, иностранные языки и дальние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путешествия. Роли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Юпитера в гороскопе: учитель, наставник, дядя, крестный, проповедник, священник, философ, уважаемый человек, меценат, покровитель, влиятельный человек, спонсор.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7988" y="4389120"/>
            <a:ext cx="2468880" cy="246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62628" y="2193507"/>
            <a:ext cx="2385458" cy="23854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5907" y="0"/>
            <a:ext cx="1820604" cy="18206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16511" y="337698"/>
            <a:ext cx="264848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</a:rPr>
              <a:t>ДОБРЫЕ ПЛАНЕТЫ: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5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1047" y="2532156"/>
            <a:ext cx="935941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УРАН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гениальность, озарения; новшества, революция/изобретательность и нестандартный подход; прогнозирование; будущее; независимость от чего-либо, свобода; неординарные творческие способности. Роли Уран в гороскопе: друг, единомышленник, астролог, астроном, экспериментатор, изобретатель, летчик, космонавт, грабитель, программист, электрик, бунтарь.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05311" y="337698"/>
            <a:ext cx="337624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</a:rPr>
              <a:t>НЕЙТРАЛЬНАЯ ПЛАНЕТА: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 SemiConde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856" y="4494316"/>
            <a:ext cx="2151153" cy="21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1047" y="1303948"/>
            <a:ext cx="935941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жизненная энергия, основные мотивы и побуждения,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воля; олицетворяет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инстинкт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самосохранения; стремление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испытать свои силы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смелость; сексуальные желания; активные действия. Роли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Марса в гороскопе: мужчина, муж, взрослый сын, любовник, конкурент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САТУРН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Девиз Сатурна: «Надо!». имеет свойства сужать и ограничивать, ту сферу в которую он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попал; формирует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внутренний стержень и личные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границы; отвечает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 рамки, структуру, иерархию, контроль,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время; символизирует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исполнительную власть, государственные структуры, закон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порядок; умеет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подчинять и подчиняться, организаторские способности, самодисциплина, соблюдение норм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правил; символ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задержки, торможения, ограничений, тяжёлого физического труда, самых различных жизненных испытаний, старости, одиночества, уединения,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замкнутости. Роли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Сатурна в гороскопе: отец (мать), муж, дедушка, бабушка, старший, учитель, официальное лицо, начальник, старик, судья, отшельник, одинокий, замкнутый человек, карьерист, диктатор.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16511" y="337698"/>
            <a:ext cx="228460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</a:rPr>
              <a:t>ЗЛЫЕ ПЛАНЕТЫ: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 SemiConde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4950" y="339549"/>
            <a:ext cx="1928797" cy="19287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250" y="3862487"/>
            <a:ext cx="1833593" cy="183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3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1047" y="1761907"/>
            <a:ext cx="935941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НЕПТУН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Символизирует мечты и фантазии, что нельзя постичь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разгадать. Сфера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в которой человек может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раствориться: художественное вдохновение; планета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творческой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интеллигенции; прошлое; идеалы поколения; гадания, медитация, музыка.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Роли Нептуна в гороскопе: верующий человек, святой, музыкант, поэт, обманщик, моряк, зависимый человек, психолог, психотерапевт, сектант, изгнанник, нищий, колдун.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ПЛУТОН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трансформация, перерождение,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смерть; тайные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знания, оккультизм,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мистика; подсознание, большие деньги.  Роли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Плутона в гороскопе: манипулятор, агент тайных служб, человек выступающий перед большой аудиторией, финансовые магнаты, прокурор, физик, политики мирового масштаба, маг, гипнотизер, криминальные авторитеты, политик,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патологоанат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врач, банкир, люди связанные с кладбищем.</a:t>
            </a:r>
            <a:endParaRPr lang="ru-RU" sz="25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16511" y="337698"/>
            <a:ext cx="228460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</a:rPr>
              <a:t>ЗЛЫЕ ПЛАНЕТЫ: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 SemiConde" panose="020B0502040204020203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64753" y="337698"/>
            <a:ext cx="1911408" cy="19114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7340" y="4906731"/>
            <a:ext cx="1805227" cy="180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55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1047" y="910302"/>
            <a:ext cx="935941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ЛИЛИТ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–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внешность, тело стиль действия, общая жизнеспособность человека; как человек себя представляет этому миру, манера поведения, персональная харизма; здоровье при рождении; то, как рождался человек.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ХИРОН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–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финансы, накопления, заработки, ценности, ресурсы, материальные удобства, благосостояние, питание для человека.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НИСХОДЯЩИЙ УЗЕЛ –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брат/сестра, школа, детский сад, приятели, знакомые, соседи, автомобиль, общение, учеба, лекции, курсы. пространство, которое вас окружает, короткие путешествия, письма, слухи, сообщения, переписка, системы коммуникаций, продажи, умение заявить о себе, способность человека представлять свои интересы.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ВОСХОДЯЩИЙ УЗЕЛ 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брат/сестра, школа, детский сад, приятели, знакомые, соседи, автомобиль, общение, учеба, лекции, курсы. пространство, которое вас окружает, короткие путешествия, письма, слухи, сообщения, переписка, системы коммуникаций, продажи, умение заявить о себе, способность человека представлять свои интересы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16511" y="337698"/>
            <a:ext cx="188705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</a:rPr>
              <a:t>НЕ ПЛАНЕТЫ: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 SemiConde" panose="020B0502040204020203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05" y="0"/>
            <a:ext cx="1558657" cy="155865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757" y="4602480"/>
            <a:ext cx="1383505" cy="138350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733" y="2865120"/>
            <a:ext cx="2596578" cy="136320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06024">
            <a:off x="9281557" y="5474495"/>
            <a:ext cx="1383505" cy="138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557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СИЛА И СЛАБОСТЬ ПЛАНЕТ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78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962" y="-2617633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09800"/>
            <a:ext cx="9081567" cy="4648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09359" y="1178793"/>
            <a:ext cx="501291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ТАБЛИЦА СИЛЫ И СЛАБОСТИ ПЛАНЕТ</a:t>
            </a:r>
            <a:endParaRPr lang="ru-RU" sz="25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40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8405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 В КАРТЕ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025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911" y="308284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2240" y="1149539"/>
            <a:ext cx="628904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anose="020B0502040204020203" pitchFamily="34" charset="0"/>
              </a:rPr>
              <a:t>ПРО ДОМА В НАТАЛЬНОЙ КАРТЕ:</a:t>
            </a:r>
          </a:p>
          <a:p>
            <a:endParaRPr lang="ru-RU" sz="1900" dirty="0" smtClean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-ИХ ВСЕГДА 12</a:t>
            </a: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-СЧЁТ НАЧИНАЕТ ПРОТИВ ЧАСОВОЙ СТРЕЛКИ И ОТ А</a:t>
            </a:r>
            <a:r>
              <a:rPr lang="en-US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SC</a:t>
            </a:r>
            <a:endParaRPr lang="ru-RU" sz="1900" dirty="0" smtClean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(ОН ЖЕ 1 ДОМ)</a:t>
            </a: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-ДОМА ОБОЗНАЧАЮТСЯ РИМСКИМИ ЦИФРАМИ, ЗА ПРЕДЕЛАМИ </a:t>
            </a:r>
            <a:endParaRPr lang="ru-RU" sz="19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НАТАЛЬНОГО КРУГА</a:t>
            </a: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-</a:t>
            </a:r>
            <a:r>
              <a:rPr lang="ru-RU" sz="1900" dirty="0" err="1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КУСПИД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 ДОМА – ЭТО И ЕСТЬ НАЧАЛО ДОМА. ВЫГЛЯДИТ, КАК ПРЯМАЯ</a:t>
            </a: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ЛИНИЯ</a:t>
            </a:r>
            <a:r>
              <a:rPr lang="ru-RU" sz="1900" dirty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 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НА ПЕРЕСЕЧЕНИИ ЗНАКА ЗОДИАКА. ВСЕГДА </a:t>
            </a: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НАХОДИТСЯ РЯДОМ С РИМСКОЙ ЦИФРОЙ</a:t>
            </a: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(ОБОЗНАЧЕНИЕ НОМЕР ДОМА). ИХ ТОЖЕ 12</a:t>
            </a: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-РАЗМЕР ДОМА МОЖЕТ БЫТЬ, КАК МАЛЕНЬКИЙ, ТАК </a:t>
            </a: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И БОЛЬШОЙ</a:t>
            </a:r>
          </a:p>
          <a:p>
            <a:endParaRPr lang="ru-RU" sz="3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33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560" y="600658"/>
            <a:ext cx="5902960" cy="5853296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3976778" y="1173192"/>
            <a:ext cx="974785" cy="1052423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3675244" y="2295305"/>
            <a:ext cx="189781" cy="1137789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675244" y="3674853"/>
            <a:ext cx="215660" cy="940279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890904" y="4753675"/>
            <a:ext cx="750498" cy="99871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735902" y="5891842"/>
            <a:ext cx="1509623" cy="562112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6435306" y="6098875"/>
            <a:ext cx="1742536" cy="431321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8350370" y="4899804"/>
            <a:ext cx="888521" cy="1095554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9272150" y="3674853"/>
            <a:ext cx="285918" cy="1052422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3" idx="3"/>
          </p:cNvCxnSpPr>
          <p:nvPr/>
        </p:nvCxnSpPr>
        <p:spPr>
          <a:xfrm flipH="1" flipV="1">
            <a:off x="9402792" y="2579298"/>
            <a:ext cx="218728" cy="948008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8687239" y="1406106"/>
            <a:ext cx="654361" cy="1069675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7039155" y="707366"/>
            <a:ext cx="1492370" cy="621261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5081534" y="600658"/>
            <a:ext cx="1793719" cy="417259"/>
          </a:xfrm>
          <a:prstGeom prst="straightConnector1">
            <a:avLst/>
          </a:prstGeom>
          <a:ln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56559" y="619194"/>
            <a:ext cx="15440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ПРИМЕР:</a:t>
            </a:r>
            <a:endParaRPr lang="ru-RU" sz="3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2" name="Стрелка вправо 31"/>
          <p:cNvSpPr/>
          <p:nvPr/>
        </p:nvSpPr>
        <p:spPr>
          <a:xfrm>
            <a:off x="1595888" y="3389283"/>
            <a:ext cx="2122672" cy="41496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1541331" y="3102675"/>
            <a:ext cx="20039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НАЧАЛО РАСЧЕТА</a:t>
            </a:r>
          </a:p>
          <a:p>
            <a:pPr algn="ctr"/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А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S/</a:t>
            </a:r>
            <a:r>
              <a:rPr lang="en-US" sz="2000" dirty="0" err="1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ASC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/1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ДОМ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331952" y="4105172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1 ДОМ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64809" y="5116110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2 ДОМ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119444" y="6217773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3 ДОМ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04403" y="6335864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4 ДОМ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ИЛИ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IC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225330" y="5427718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5 ДОМ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845675" y="4035682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6 ДОМ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402078" y="2778008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7 ДОМ ИЛИ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 DS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 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389231" y="1599293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8 ДОМ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34825" y="646074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9 ДОМ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34916" y="1197248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11 ДОМ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15690" y="304038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10 ДОМ ИЛИ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МС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06256" y="2464090"/>
            <a:ext cx="202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12 ДОМ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47" name="Блок-схема: знак завершения 46"/>
          <p:cNvSpPr/>
          <p:nvPr/>
        </p:nvSpPr>
        <p:spPr>
          <a:xfrm rot="18626865">
            <a:off x="7443020" y="1459530"/>
            <a:ext cx="1436954" cy="635594"/>
          </a:xfrm>
          <a:prstGeom prst="flowChartTerminator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9847345" y="575059"/>
            <a:ext cx="2255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КУСПИД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 ДОМА.</a:t>
            </a:r>
          </a:p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В НАШЕМ СЛУЧАЕ - 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КУСПИД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Condensed" panose="020B0502040204020203" pitchFamily="34" charset="0"/>
              </a:rPr>
              <a:t> 9 ДОМА. СМ. НА РИМСКУЮ ЦИФРУ ЧТОБЫ НЕ ОШИБИТЬСЯ 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Condensed" panose="020B0502040204020203" pitchFamily="34" charset="0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flipV="1">
            <a:off x="8727195" y="927552"/>
            <a:ext cx="760577" cy="401076"/>
          </a:xfrm>
          <a:prstGeom prst="line">
            <a:avLst/>
          </a:prstGeom>
          <a:ln w="3810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9466580" y="927552"/>
            <a:ext cx="2523036" cy="59"/>
          </a:xfrm>
          <a:prstGeom prst="line">
            <a:avLst/>
          </a:prstGeom>
          <a:ln w="3810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0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1047" y="788094"/>
            <a:ext cx="935941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 ДОМ – ВНЕШНОСТЬ, ТЕЛО СТИЛЬ ДЕЙСТВИЯ, ОБЩАЯ ЖИЗНЕСПОСОБНОСТЬ ЧЕЛОВЕКА; КАК ЧЕЛОВЕК СЕБЯ ПРЕДСТАВЛЯЕТ ЭТОМУ МИРУ, МАНЕРА ПОВЕДЕНИЯ, ПЕРСОНАЛЬНАЯ ХАРИЗМА; ЗДОРОВЬЕ ПРИ РОЖДЕНИИ; ТО, КАК РОЖДАЛСЯ ЧЕЛОВЕК.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2 ДОМ – ФИНАНСЫ, НАКОПЛЕНИЯ, ЗАРАБОТКИ, ЦЕННОСТИ, РЕСУРСЫ, МАТЕРИАЛЬНЫЕ УДОБСТВА, БЛАГОСОСТОЯНИЕ, ПИТАНИЕ ДЛЯ ЧЕЛОВЕКА.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3 ДОМ – БРАТ/СЕСТРА, ШКОЛА, ДЕТСКИЙ САД, ПРИЯТЕЛИ, ЗНАКОМЫЕ, СОСЕДИ, АВТОМОБИЛЬ, ОБЩЕНИЕ, УЧЕБА, ЛЕКЦИИ, КУРСЫ. ПРОСТРАНСТВО, КОТОРОЕ ВАС ОКРУЖАЕТ, КОРОТКИЕ ПУТЕШЕСТВИЯ, ПИСЬМА, СЛУХИ, СООБЩЕНИЯ, ПЕРЕПИСКА, СИСТЕМЫ КОММУНИКАЦИЙ, ПРОДАЖИ, УМЕНИЕ ЗАЯВИТЬ О СЕБЕ, СПОСОБНОСТЬ ЧЕЛОВЕКА ПРЕДСТАВЛЯТЬ СВОИ ИНТЕРЕСЫ.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1568267" y="3250307"/>
            <a:ext cx="43973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ДОМА В НАТАЛЬНОЙ КАРТЕ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84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1568267" y="3250307"/>
            <a:ext cx="43973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ДОМА В НАТАЛЬНОЙ КАРТЕ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49843" y="1172815"/>
            <a:ext cx="935941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4 ДОМ – ПРОИСХОЖДЕНИЕ, КОРНИ, РОД,   ЖИЛЬЕ, НЕДВИЖИМОСТЬ, УЛИЦА, НА КОТОРОЙ ЖИВЕТЕ, ФАМИЛИЯ ДО БРАКА. РОДИТЕЛИ, ЛЮБОВЬ К ТРАДИЦИЯМ И РОДИНЕ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5 ДОМ – ИГРА, СЦЕНА, ПУБЛИЧНЫЕ ВЫСТУПЛЕНИЯ, ТВОРЧЕСТВО, ИНВЕСТИЦИИ, УВЛЕЧЕНИЯ, ХОББИ, ПРАЗДНИКИ, БИЗНЕС, СОРЕВНОВАНИЯ, АЗАРТ. ДЕТИ, БЕРЕМЕННОСТЬ, ЛЮБОВНИКИ, ПОДАРКИ, БАНКЕТЫ, СПЕКТАКЛИ, СПОРТ. СКАЧКИ, СТАВКИ, ЛОТЕРЕИ. В ЭТОМ ДОМЕ ТО, ЧТО Я ЛЮБЛЮ, ЧЕМ Я УВЛЕКАЮСЬ.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6 ДОМ – СЛУЖБА (АРМИЯ), ЕЖЕДНЕВНЫЕ РУТИННЫЕ ДЕЛА, КОЛЛЕГИ, ПОДЧИНЕННЫЕ, УСЛОВИЯ ТРУДА, 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ОФИСНАЯ РАБОТА, ДОМАШНИЕ ЖИВОТНЫЕ, 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ЗДОРОВЬЕ, БОЛЕЗНИ ФИЗИЧЕСКОГО ТЕЛА, ЕЖЕДНЕВНЫЙ УХОД ЗА СОБОЙ, БОЛЬНИЦЫ.</a:t>
            </a:r>
          </a:p>
        </p:txBody>
      </p:sp>
    </p:spTree>
    <p:extLst>
      <p:ext uri="{BB962C8B-B14F-4D97-AF65-F5344CB8AC3E}">
        <p14:creationId xmlns:p14="http://schemas.microsoft.com/office/powerpoint/2010/main" val="382914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1568267" y="3250307"/>
            <a:ext cx="43973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ДОМА В НАТАЛЬНОЙ КАРТЕ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6399" y="595734"/>
            <a:ext cx="935941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7 ДОМ – БРАК, ПУБЛИКА, ВРАГИ, ОППОНЕНТЫ В СУДЕ, КЛИЕНТЫ И ЛЮДИ, У КОТОРЫХ ВЫ ПОЛУЧАЕТЕ КОНСУЛЬТАЦИИ, БИЗНЕС-СОТРУДНИЧЕСТВО. ВЗАИМООТНОШЕНИЯ В БИЗНЕСЕ, КОНТРАКТЫ, </a:t>
            </a:r>
            <a:r>
              <a:rPr lang="ru-RU" sz="25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КОУЧИ</a:t>
            </a:r>
            <a:endParaRPr lang="ru-RU" sz="25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8 ДОМ – БАНК, ДЕНЕЖНЫЕ ДОЛГИ, ЧУЖИЕ ДЕНЬГИ, СЕКС, НАСЛЕДСТВО, МЕТАФИЗИЧЕСКОЕ ИССЛЕДОВАНИЕ МИРА. ДОМ ТРАНСФОРМАЦИИ, ПОТЕРЯННЫЕ ВЕЩИ, СТРАХИ, ДЕНЬГИ БИЗНЕС ПАРТНЕРОВ ИЛИ МУЖА, КРИТИЧЕСКИЕ СИТУАЦИИ, ОПАСНОСТЬ. НАЛОГИ, КРЕДИТЫ. УЧАСТВУЕТ ПРИ</a:t>
            </a:r>
            <a:r>
              <a:rPr lang="en-US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ЗАЧАТИИ И РОЖДЕНИИ. РИСКИ, ФИНАНСОВЫЕ ОПЕРАЦИИ. ДОМ МАГИИ И НЕИЗВЕДАННОГО.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9 ДОМ – ВЫСШЕЕ ОБРАЗОВАНИЕ, ЗАГРАНИЦА, ПЕРЕЕЗД, ЗАКОН, ВНЕШНИЕ СВЯЗИ, ИЗДАТЕЛЬСТВО. ПО ЭТОМУ ДОМУ МОЖЕМ ПОСМОТРЕТЬ БРАТ/СЕСТРА МУЖА/ЖЕНЫ, ПОКРОВИТЕЛИ. СВЯТЫЕ МЕСТА, НАУЧНЫЕ ТЕОРИИ. ВОПРОСЫ РЕЛИГИИ И ЗАКОНОДАТЕЛЬНЫХ НОРМ</a:t>
            </a:r>
          </a:p>
        </p:txBody>
      </p:sp>
    </p:spTree>
    <p:extLst>
      <p:ext uri="{BB962C8B-B14F-4D97-AF65-F5344CB8AC3E}">
        <p14:creationId xmlns:p14="http://schemas.microsoft.com/office/powerpoint/2010/main" val="179440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1568267" y="3250307"/>
            <a:ext cx="43973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ДОМА В НАТАЛЬНОЙ КАРТЕ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3568" y="472623"/>
            <a:ext cx="9359410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10 ДОМ – РОДИТЕЛИ(ЧАЩЕ ПАПА), ПРОФЕССИЯ, РЕЗУЛЬТАТЫ, ДОСТИЖЕНИЯ, РОЛЬ В ОБЩЕСТВЕ /СТАТУС, ПРЕСТИЖ, РЕПУТАЦИЯ, ДОМ РОСТА И РАЗВИТИЯ, АМБИЦИИ, К ЧЕМУ МЫ СТРЕМИМСЯ, МОЙ НАЧАЛЬНИК И КАКОЙ НАЧАЛЬНИК Я.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11 ДОМ – ДРУЗЬЯ, ЛЮДИ, ДАЮЩИЕ ХАЛЯВУ, НЕЧТО БЕСПЛАТНОЕ, ДЕТИ СУПРУГА, ВТОРОЙ</a:t>
            </a:r>
            <a:r>
              <a:rPr lang="en-US" sz="23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РЕБЁНОК (ИНОГДА ТОЖЕ ХОРОШО РАБОТАЕТ), ГРУППЫ ПО ИНТЕРЕСАМ НА ВЫСОКОМ УРОВНЕ, КОЛЛЕКТИВЫ. ПЛАНЫ НА БУДУЩЕЕ, АНАЛИТИКА</a:t>
            </a:r>
            <a:r>
              <a:rPr lang="en-US" sz="23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ПРОГНОЗИРОВАНИЕ, АСТРОЛОГИЯ, ИНТЕРНЕТ, СОЦ. СЕТИ, ПОЛИТИКА, БУХГАЛТЕРИЯ. РЕСУРСЫ, КОТОРЫМИ ПОДДЕРЖИВАЕТ ГОСУДАРСТВО ИЛИ ПРАВИТЕЛЬСТВО, ТОП-МЕНЕДЖЕРЫ. АССОЦИАЦИИ И КЛУБЫ. ГРАНТЫ, ВЫПЛАТЫ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12 ДОМ – ИЗОЛЯЦИЯ, ЭЗОТЕРИКА, МЕДИЦИНА, ПСИХОЛОГИЯ, ЭМИГРАЦИЯ, ТАЙНЫ, БОЛЕЗНИ</a:t>
            </a:r>
            <a:r>
              <a:rPr lang="en-US" sz="23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ПСИХИЧЕСКИЕ И НАСЛЕДСТВЕННЫЕ. ОГРАНИЧЕНИЯ, СЕКРЕТЫ. УХОД ОТ СОЦИАЛЬНОЙ ЖИЗНИ, ЧТОБЫ ЖИТЬ ДЛЯ СЕБЯ. ИЗМЕНЕННЫЕ СОСТОЯНИЯ СОЗНАНИЯ, ДЕФЕКТЫ, ПОТЕРИ. БОЛЕЗНИ, ТЮРЬМЫ, ПАНСИОНАТЫ, МЕДИТАЦИЯ И ЙОГА, ПРИРОДА, ДИКИЕ ЖИВОТНЫЕ</a:t>
            </a:r>
          </a:p>
        </p:txBody>
      </p:sp>
    </p:spTree>
    <p:extLst>
      <p:ext uri="{BB962C8B-B14F-4D97-AF65-F5344CB8AC3E}">
        <p14:creationId xmlns:p14="http://schemas.microsoft.com/office/powerpoint/2010/main" val="99717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5572" y="3190356"/>
            <a:ext cx="9414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АСЦЕНДЕНТ</a:t>
            </a: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ПЛАНЕТА ГОРОСКОПА</a:t>
            </a:r>
          </a:p>
        </p:txBody>
      </p:sp>
    </p:spTree>
    <p:extLst>
      <p:ext uri="{BB962C8B-B14F-4D97-AF65-F5344CB8AC3E}">
        <p14:creationId xmlns:p14="http://schemas.microsoft.com/office/powerpoint/2010/main" val="220534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6200000">
            <a:off x="-1874429" y="3019475"/>
            <a:ext cx="50097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dirty="0" err="1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АСЦЕНДЕНТ</a:t>
            </a:r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ctr"/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ГЛАВНАЯ ПЛАНЕТА ГОРОСКОПА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46960" y="1172815"/>
            <a:ext cx="90830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ПЕРВЫЙ ДОМ (</a:t>
            </a:r>
            <a:r>
              <a:rPr lang="ru-RU" sz="2500" dirty="0" err="1" smtClean="0">
                <a:latin typeface="Bahnschrift SemiLight SemiConde" panose="020B0502040204020203" pitchFamily="34" charset="0"/>
              </a:rPr>
              <a:t>АСЦЕНДЕНТ</a:t>
            </a:r>
            <a:r>
              <a:rPr lang="ru-RU" sz="2500" dirty="0" smtClean="0">
                <a:latin typeface="Bahnschrift SemiLight SemiConde" panose="020B0502040204020203" pitchFamily="34" charset="0"/>
              </a:rPr>
              <a:t>) 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ПЕРВЫЙ ДОМ (</a:t>
            </a:r>
            <a:r>
              <a:rPr lang="ru-RU" sz="2500" dirty="0" err="1" smtClean="0">
                <a:latin typeface="Bahnschrift SemiLight SemiConde" panose="020B0502040204020203" pitchFamily="34" charset="0"/>
              </a:rPr>
              <a:t>АСЦЕНДЕНТ</a:t>
            </a:r>
            <a:r>
              <a:rPr lang="ru-RU" sz="2500" dirty="0" smtClean="0">
                <a:latin typeface="Bahnschrift SemiLight SemiConde" panose="020B0502040204020203" pitchFamily="34" charset="0"/>
              </a:rPr>
              <a:t>) НАТАЛЬНОЙ КАРТЫ ПОКАЗЫВАЕТ, ЧТО НУЖНО СДЕЛАТЬ, ЧТОБЫ МИР ВАС ЗАМЕТИЛ. 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  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ЭТО РЕКОМЕНДАЦИЯ СУДЬБЫ: ВО ВСЕХ ВОПРОСАХ, ГДЕ НАДО СЕБЯ ПОКАЗАТЬ, ГДЕ ВАЖНО ВАШЕ ЛИЧНОЕ УЧАСТИЕ, ВАМ НУЖНО ПРОЯВИТЬ КАЧЕСТВА ПЛАНЕТЫ, УПРАВИТЕЛЯ </a:t>
            </a:r>
            <a:r>
              <a:rPr lang="ru-RU" sz="2500" dirty="0" err="1" smtClean="0">
                <a:latin typeface="Bahnschrift SemiLight SemiConde" panose="020B0502040204020203" pitchFamily="34" charset="0"/>
              </a:rPr>
              <a:t>АСЦЕНДЕНТА</a:t>
            </a:r>
            <a:r>
              <a:rPr lang="ru-RU" sz="2500" dirty="0" smtClean="0">
                <a:latin typeface="Bahnschrift SemiLight SemiConde" panose="020B0502040204020203" pitchFamily="34" charset="0"/>
              </a:rPr>
              <a:t>.  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УПРАВИТЕЛЬ </a:t>
            </a:r>
            <a:r>
              <a:rPr lang="ru-RU" sz="2500" dirty="0" err="1" smtClean="0">
                <a:latin typeface="Bahnschrift SemiLight SemiConde" panose="020B0502040204020203" pitchFamily="34" charset="0"/>
              </a:rPr>
              <a:t>АСЦЕНДЕНТА</a:t>
            </a:r>
            <a:r>
              <a:rPr lang="ru-RU" sz="2500" dirty="0" smtClean="0">
                <a:latin typeface="Bahnschrift SemiLight SemiConde" panose="020B0502040204020203" pitchFamily="34" charset="0"/>
              </a:rPr>
              <a:t> ПОКАЗЫВАЕТ КАК ПРОЯВЛЯТЬ ИНИЦИАТИВУ.</a:t>
            </a:r>
          </a:p>
          <a:p>
            <a:r>
              <a:rPr lang="ru-RU" sz="2500" dirty="0" smtClean="0">
                <a:latin typeface="Bahnschrift SemiLight SemiConde" panose="020B0502040204020203" pitchFamily="34" charset="0"/>
              </a:rPr>
              <a:t> </a:t>
            </a:r>
            <a:endParaRPr lang="ru-RU" sz="2500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12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6200000">
            <a:off x="-1874429" y="3019475"/>
            <a:ext cx="50097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dirty="0" err="1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АСЦЕНДЕНТ</a:t>
            </a:r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ctr"/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ГЛАВНАЯ ПЛАНЕТА ГОРОСКОПА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562" y="435807"/>
            <a:ext cx="5578158" cy="596620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7250" y="1123760"/>
            <a:ext cx="632269" cy="272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0800" y="1123760"/>
            <a:ext cx="347329" cy="29965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80362" y="1734507"/>
            <a:ext cx="3493534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</a:rPr>
              <a:t>ТАБЛИЦА УПРАВИТЕЛЕЙ ЗНАКОВ ЗОДИАКА</a:t>
            </a:r>
          </a:p>
          <a:p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 SemiConde" panose="020B0502040204020203" pitchFamily="34" charset="0"/>
            </a:endParaRPr>
          </a:p>
          <a:p>
            <a:r>
              <a:rPr lang="ru-RU" sz="1900" dirty="0" smtClean="0">
                <a:latin typeface="Bahnschrift SemiLight SemiConde" panose="020B0502040204020203" pitchFamily="34" charset="0"/>
              </a:rPr>
              <a:t>Обратите внимание, что некоторые </a:t>
            </a:r>
            <a:r>
              <a:rPr lang="ru-RU" sz="1900" dirty="0" err="1" smtClean="0">
                <a:latin typeface="Bahnschrift SemiLight SemiConde" panose="020B0502040204020203" pitchFamily="34" charset="0"/>
              </a:rPr>
              <a:t>ЗЗ</a:t>
            </a:r>
            <a:r>
              <a:rPr lang="ru-RU" sz="1900" dirty="0" smtClean="0">
                <a:latin typeface="Bahnschrift SemiLight SemiConde" panose="020B0502040204020203" pitchFamily="34" charset="0"/>
              </a:rPr>
              <a:t> имеют по 2 планеты управитель</a:t>
            </a:r>
          </a:p>
          <a:p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 SemiConde" panose="020B0502040204020203" pitchFamily="34" charset="0"/>
            </a:endParaRPr>
          </a:p>
          <a:p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</a:rPr>
              <a:t> 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42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7920" y="518790"/>
            <a:ext cx="908304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Bahnschrift SemiLight SemiConde" panose="020B0502040204020203" pitchFamily="34" charset="0"/>
              </a:rPr>
              <a:t>❖ СОЛНЦЕ - ТАЛАНТ ЗАЖЕЧЬ, МОТИВИРОВАТЬ, ВДОХНОВИТЬ, БЫТЬ ЛИДЕРОМ. ПРОЯВЛЯТЬ ИНИЦИАТИВУ НУЖНО ЧЕРЕЗ ЛИДЕРСТВО, САМОСТОЯТЕЛЬНОСТЬ, АКТИВНОСТЬ, МОЁ “ХОЧУ”. </a:t>
            </a:r>
            <a:r>
              <a:rPr lang="ru-RU" sz="2400" u="sng" dirty="0" smtClean="0">
                <a:latin typeface="Bahnschrift SemiLight SemiConde" panose="020B0502040204020203" pitchFamily="34" charset="0"/>
              </a:rPr>
              <a:t>ЧЕМ БОЛЬШЕ В ВАС УНИКАЛЬНОСТИ, ОГНЯ, ИНДИВИДУАЛЬНОСТИ, ЧЕМ БОЛЬШЕ СЕБЯ                    </a:t>
            </a:r>
          </a:p>
          <a:p>
            <a:pPr algn="just"/>
            <a:r>
              <a:rPr lang="ru-RU" sz="2400" u="sng" dirty="0" smtClean="0">
                <a:latin typeface="Bahnschrift SemiLight SemiConde" panose="020B0502040204020203" pitchFamily="34" charset="0"/>
              </a:rPr>
              <a:t>ДЕМОНСТРИРУЙТЕ - ТЕМ БОЛЬШЕ ШАНСОВ ДОСТИЧЬ ЖЕЛАЕМОГО. </a:t>
            </a:r>
          </a:p>
          <a:p>
            <a:pPr algn="just"/>
            <a:r>
              <a:rPr lang="ru-RU" sz="2400" dirty="0" smtClean="0"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2400" dirty="0" smtClean="0">
                <a:latin typeface="Bahnschrift SemiLight SemiConde" panose="020B0502040204020203" pitchFamily="34" charset="0"/>
              </a:rPr>
              <a:t>❖ ЛУНА - ПОДСТРАИВАТЬСЯ, ПРИНИМАТЬ, ДОВЕРЯТЬ, ДАВИТЬ НА ЖАЛОСТЬ, ПРОЯВЛЯТЬ ГИБКОСТЬ, АДАПТИРОВАТЬСЯ. УМЕНИЕ РАСПОЛОЖИТЬ К СЕБЕ. </a:t>
            </a:r>
            <a:r>
              <a:rPr lang="ru-RU" sz="2400" u="sng" dirty="0" smtClean="0">
                <a:latin typeface="Bahnschrift SemiLight SemiConde" panose="020B0502040204020203" pitchFamily="34" charset="0"/>
              </a:rPr>
              <a:t>ТАЛАНТ ЗАБОТИТЬСЯ, ОПЕКАТЬ, ПОМОГАТЬ</a:t>
            </a:r>
            <a:r>
              <a:rPr lang="ru-RU" sz="2400" dirty="0" smtClean="0">
                <a:latin typeface="Bahnschrift SemiLight SemiConde" panose="020B0502040204020203" pitchFamily="34" charset="0"/>
              </a:rPr>
              <a:t>. </a:t>
            </a:r>
          </a:p>
          <a:p>
            <a:pPr algn="just"/>
            <a:r>
              <a:rPr lang="ru-RU" sz="2400" dirty="0" smtClean="0"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2400" dirty="0" smtClean="0">
                <a:latin typeface="Bahnschrift SemiLight SemiConde" panose="020B0502040204020203" pitchFamily="34" charset="0"/>
              </a:rPr>
              <a:t>❖ МЕРКУРИЙ - </a:t>
            </a:r>
            <a:r>
              <a:rPr lang="ru-RU" sz="2400" u="sng" dirty="0" smtClean="0">
                <a:latin typeface="Bahnschrift SemiLight SemiConde" panose="020B0502040204020203" pitchFamily="34" charset="0"/>
              </a:rPr>
              <a:t>ТАЛАНТ ПИСАТЕЛЯ, ОРАТОРА. ПРОЯВЛЯЮ ИНИЦИАТИВУ ЧЕРЕЗ СЛОВА, ПИСЬМА ИЛИ ЧЕРЕЗ КОГО-ТО ДРУГОГО</a:t>
            </a:r>
            <a:r>
              <a:rPr lang="ru-RU" sz="2400" dirty="0" smtClean="0">
                <a:latin typeface="Bahnschrift SemiLight SemiConde" panose="020B0502040204020203" pitchFamily="34" charset="0"/>
              </a:rPr>
              <a:t>. РАЦИОНАЛЬНОСТЬ, ПРАКТИЧНОСТЬ, КОНКРЕТНОСТЬ,                УМЕНИЕ РАЗЛОЖИТЬ ВСЁ ПО ПОЛОЧКАМ, ВИДЕТЬ ДЕТАЛИ- ВОТ ВАШЕ ОРУЖИЕ. ЧЕМ БОЛЬШЕ ГОВОРЮ, ПИШУ- ТЕМ БОЛЬШЕ МИР МЕНЯ ЗАМЕЧАЕТ. 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 </a:t>
            </a:r>
            <a:endParaRPr lang="ru-RU" sz="2500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-1516964" y="3250307"/>
            <a:ext cx="42947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КАК МНЕ СЕБЯ ПРОЯВИТЬ?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79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5520" y="280263"/>
            <a:ext cx="908304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dirty="0" smtClean="0">
                <a:latin typeface="Bahnschrift SemiLight SemiConde" panose="020B0502040204020203" pitchFamily="34" charset="0"/>
              </a:rPr>
              <a:t>❖ ВЕНЕРА ​- </a:t>
            </a:r>
            <a:r>
              <a:rPr lang="ru-RU" sz="2300" u="sng" dirty="0" smtClean="0">
                <a:latin typeface="Bahnschrift SemiLight SemiConde" panose="020B0502040204020203" pitchFamily="34" charset="0"/>
              </a:rPr>
              <a:t>ТАЛАНТ ПРЕПОДНЕСТИ СЕБЯ, ХАРИЗМА, ОБАЯНИЕ, СПОСОБНОСТЬ  РАСПОЛОЖИТЬ К СЕБЕ. </a:t>
            </a:r>
            <a:r>
              <a:rPr lang="ru-RU" sz="2300" dirty="0" smtClean="0">
                <a:latin typeface="Bahnschrift SemiLight SemiConde" panose="020B0502040204020203" pitchFamily="34" charset="0"/>
              </a:rPr>
              <a:t>ПРОЯВЛЯТЬ ИНИЦИАТИВУ ЧЕРЕЗ ДРУГИХ ЛЮДЕЙ, ПАРТНЕРСТВО,  ВЗАИМНЫЕ УСТУПКИ ( ТЫ СДЕЛАЙ ВОТ ЭТО, А Я ВОТ ТО). НЕВОЗМОЖНО РЕШИТЬ                       ПРОБЛЕМЫ “В ЛОБ”. ЧЕМ БОЛЬШЕ СВЯЗЕЙ, ПАРТНЕРОВ, ЧЕМ БОЛЬШЕ ДЕЛАЮ АКЦЕНТ НА СВОЕЙ ВНЕШНОСТИ, ТЕМ БОЛЬШЕ ВОЗМОЖНОСТЕЙ ДАЕТ МНЕ ВСЕЛЕННАЯ ДЛЯ ДОСТИЖЕНИЯ СВОИХ ЦЕЛЕЙ. </a:t>
            </a:r>
            <a:r>
              <a:rPr lang="ru-RU" sz="2300" u="sng" dirty="0" smtClean="0">
                <a:latin typeface="Bahnschrift SemiLight SemiConde" panose="020B0502040204020203" pitchFamily="34" charset="0"/>
              </a:rPr>
              <a:t>УМЕНИЕ ПОДСТРАИВАТЬСЯ, УСТУПАТЬ ДАЕТ РЕЗУЛЬТАТЫ. </a:t>
            </a:r>
          </a:p>
          <a:p>
            <a:pPr algn="just"/>
            <a:r>
              <a:rPr lang="ru-RU" sz="2300" u="sng" dirty="0" smtClean="0"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2300" dirty="0" smtClean="0">
                <a:latin typeface="Bahnschrift SemiLight SemiConde" panose="020B0502040204020203" pitchFamily="34" charset="0"/>
              </a:rPr>
              <a:t>❖ МАРС - </a:t>
            </a:r>
            <a:r>
              <a:rPr lang="ru-RU" sz="2300" u="sng" dirty="0" smtClean="0">
                <a:latin typeface="Bahnschrift SemiLight SemiConde" panose="020B0502040204020203" pitchFamily="34" charset="0"/>
              </a:rPr>
              <a:t>ТАЛАНТ ПРОБИВАТЬ СТЕНЫ ЛБОМ, ДОБИВАТЬСЯ СВОЕГО, ЗДОРОВОЕ УПОРСТВО</a:t>
            </a:r>
            <a:r>
              <a:rPr lang="ru-RU" sz="2300" dirty="0" smtClean="0">
                <a:latin typeface="Bahnschrift SemiLight SemiConde" panose="020B0502040204020203" pitchFamily="34" charset="0"/>
              </a:rPr>
              <a:t>. СУДЬБА ЗАПРЕЩАЕТ ЖДАТЬ, УСТУПАТЬ. ТРЕБУЕТСЯ “ПАХАТЬ”, БЫТЬ АКТИВНЫМ ИНИЦИАТОРОМ, СПОРИТЬ, ОТСТАИВАТЬ СВОИ ПОЗИЦИИ, ЧТОБЫ ПОЛУЧИТЬ ЖЕЛАЕМОЕ. </a:t>
            </a:r>
          </a:p>
          <a:p>
            <a:pPr algn="just"/>
            <a:endParaRPr lang="ru-RU" sz="2300" dirty="0" smtClean="0">
              <a:latin typeface="Bahnschrift SemiLight SemiConde" panose="020B0502040204020203" pitchFamily="34" charset="0"/>
            </a:endParaRPr>
          </a:p>
          <a:p>
            <a:pPr algn="just"/>
            <a:r>
              <a:rPr lang="ru-RU" sz="2300" dirty="0" smtClean="0">
                <a:latin typeface="Bahnschrift SemiLight SemiConde" panose="020B0502040204020203" pitchFamily="34" charset="0"/>
              </a:rPr>
              <a:t>❖ ЮПИТЕР </a:t>
            </a:r>
            <a:r>
              <a:rPr lang="ru-RU" sz="2300" u="sng" dirty="0" smtClean="0">
                <a:latin typeface="Bahnschrift SemiLight SemiConde" panose="020B0502040204020203" pitchFamily="34" charset="0"/>
              </a:rPr>
              <a:t>- ТАЛАНТ ПРЕПОДАВАТЕЛЯ, РУКОВОДИТЕЛЯ</a:t>
            </a:r>
            <a:r>
              <a:rPr lang="ru-RU" sz="2300" dirty="0" smtClean="0">
                <a:latin typeface="Bahnschrift SemiLight SemiConde" panose="020B0502040204020203" pitchFamily="34" charset="0"/>
              </a:rPr>
              <a:t>. ЧЕМ БОЛЬШЕ Я В РОЛИ ЭКСПЕРТА, НАСТАВНИКА, ФИЛОСОФА, СОЦИАЛЬНОГО ДЕЯТЕЛЯ, ЧЕМ БОЛЬШЕ ПОКАЗЫВАЮ СВОИ ЗАСЛУГИ - ТЕМ БОЛЬШЕ ВОЗМОЖНОСТЕЙ. </a:t>
            </a:r>
          </a:p>
          <a:p>
            <a:r>
              <a:rPr lang="ru-RU" sz="2500" dirty="0" smtClean="0">
                <a:latin typeface="Bahnschrift SemiLight SemiConde" panose="020B0502040204020203" pitchFamily="34" charset="0"/>
              </a:rPr>
              <a:t>  </a:t>
            </a:r>
            <a:endParaRPr lang="ru-RU" sz="2500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-1516964" y="3250307"/>
            <a:ext cx="42947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КАК МНЕ СЕБЯ ПРОЯВИТЬ?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87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6480" y="88200"/>
            <a:ext cx="9083040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dirty="0" smtClean="0">
                <a:latin typeface="Bahnschrift SemiLight SemiConde" panose="020B0502040204020203" pitchFamily="34" charset="0"/>
              </a:rPr>
              <a:t> ❖ САТУРН - СТРАТЕГ, ОРГАНИЗАТОР, УМЕНИЕ ВСЁ РАССТАВИТЬ ПО ПОЛОЧКАМ. </a:t>
            </a:r>
            <a:r>
              <a:rPr lang="ru-RU" sz="2300" u="sng" dirty="0" smtClean="0">
                <a:latin typeface="Bahnschrift SemiLight SemiConde" panose="020B0502040204020203" pitchFamily="34" charset="0"/>
              </a:rPr>
              <a:t>СУДЬБА МЕНЯ СЛЫШИТ, ЕСЛИ Я В РОЛИ НАЧАЛЬНИКА В ЖИЗНИ, ХОЛОДНОЙ ЛИЧНОСТИ, ЕСЛИ Я СТАВЛЮ ЦЕЛИ, ЧЁТКО ОЧЕРЧИВАЮ МОИ ИНТЕРЕСЫ.</a:t>
            </a:r>
            <a:r>
              <a:rPr lang="ru-RU" sz="2300" dirty="0" smtClean="0">
                <a:latin typeface="Bahnschrift SemiLight SemiConde" panose="020B0502040204020203" pitchFamily="34" charset="0"/>
              </a:rPr>
              <a:t> УМЕНИЕ ТРЕБОВАТЬ, СПОСОБНОСТЬ                  ОТКЛЮЧИТЬ ЭМОЦИИ, БОЛЬШАЯ ВЫДЕРЖКА, НАВЫК ОРГАНИЗАТОРА УВЕЛИЧИВАЕТ МОИ ШАНСЫ РЕАЛИЗОВАТЬСЯ. </a:t>
            </a:r>
          </a:p>
          <a:p>
            <a:pPr algn="just"/>
            <a:r>
              <a:rPr lang="ru-RU" sz="2300" dirty="0" smtClean="0"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2300" dirty="0" smtClean="0">
                <a:latin typeface="Bahnschrift SemiLight SemiConde" panose="020B0502040204020203" pitchFamily="34" charset="0"/>
              </a:rPr>
              <a:t>❖ УРАН ​</a:t>
            </a:r>
            <a:r>
              <a:rPr lang="ru-RU" sz="2300" u="sng" dirty="0" smtClean="0">
                <a:latin typeface="Bahnschrift SemiLight SemiConde" panose="020B0502040204020203" pitchFamily="34" charset="0"/>
              </a:rPr>
              <a:t>- В ВОПРОСАХ ИНИЦИАТИВЫ Я РУКОВОДСТВУЮСЬ ХОЛОДНЫМ АНАЛИЗОМ, РАСЧЕТОМ</a:t>
            </a:r>
            <a:r>
              <a:rPr lang="ru-RU" sz="2300" dirty="0" smtClean="0">
                <a:latin typeface="Bahnschrift SemiLight SemiConde" panose="020B0502040204020203" pitchFamily="34" charset="0"/>
              </a:rPr>
              <a:t>. ПРЕЖДЕ, ЧЕМ ЧТО-ТО СДЕЛАТЬ, ПРОСЧИТЫВАЮ РАЗНЫЕ ВАРИАНТЫ РАЗВИТИЯ СИТУАЦИИ.</a:t>
            </a:r>
            <a:r>
              <a:rPr lang="en-US" sz="2300" dirty="0" smtClean="0">
                <a:latin typeface="Bahnschrift SemiLight SemiConde" panose="020B0502040204020203" pitchFamily="34" charset="0"/>
              </a:rPr>
              <a:t> </a:t>
            </a:r>
            <a:r>
              <a:rPr lang="ru-RU" sz="2300" dirty="0" smtClean="0">
                <a:latin typeface="Bahnschrift SemiLight SemiConde" panose="020B0502040204020203" pitchFamily="34" charset="0"/>
              </a:rPr>
              <a:t>СТРОЮ </a:t>
            </a:r>
            <a:r>
              <a:rPr lang="ru-RU" sz="2300" dirty="0" err="1" smtClean="0">
                <a:latin typeface="Bahnschrift SemiLight SemiConde" panose="020B0502040204020203" pitchFamily="34" charset="0"/>
              </a:rPr>
              <a:t>МНОГОХОДОВКИ</a:t>
            </a:r>
            <a:r>
              <a:rPr lang="ru-RU" sz="2300" dirty="0" smtClean="0">
                <a:latin typeface="Bahnschrift SemiLight SemiConde" panose="020B0502040204020203" pitchFamily="34" charset="0"/>
              </a:rPr>
              <a:t>. НЕЛЬЗЯ ДЕЙСТВОВАТЬ БЫСТРО И НАДЕЯТЬСЯ НА УДАЧУ. </a:t>
            </a:r>
          </a:p>
          <a:p>
            <a:pPr algn="just"/>
            <a:r>
              <a:rPr lang="ru-RU" sz="2300" dirty="0" smtClean="0"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2300" dirty="0" smtClean="0">
                <a:latin typeface="Bahnschrift SemiLight SemiConde" panose="020B0502040204020203" pitchFamily="34" charset="0"/>
              </a:rPr>
              <a:t>❖ НЕПТУН - </a:t>
            </a:r>
            <a:r>
              <a:rPr lang="ru-RU" sz="2300" u="sng" dirty="0" smtClean="0">
                <a:latin typeface="Bahnschrift SemiLight SemiConde" panose="020B0502040204020203" pitchFamily="34" charset="0"/>
              </a:rPr>
              <a:t>ТВОРЧЕСКИЕ СПОСОБНОСТИ, ХОРОШЕЕ ВООБРАЖЕНИЕ. РЕКОМЕНДАЦИЯ ДЕЙСТВОВАТЬ ТАЙНО (НАПРИМЕР, ПОД ПСЕВДОНИМОМ). </a:t>
            </a:r>
            <a:r>
              <a:rPr lang="ru-RU" sz="2300" dirty="0" smtClean="0">
                <a:latin typeface="Bahnschrift SemiLight SemiConde" panose="020B0502040204020203" pitchFamily="34" charset="0"/>
              </a:rPr>
              <a:t>КОГДА НУЖНО ЧЕГО-ТО ДОБИТЬСЯ- ПРОЯВЛЯЮ ГИБКОСТЬ, НИКОМУ НЕ РАССКАЗЫВАЮ О СВОИХ НАМЕРЕНИЯХ. НЕВОЗМОЖНО РЕШИТЬ СИТУАЦИЮ ПРЯМО, ТРЕБУЮТСЯ ОБХОДНЫЕ ПУТИ. НАПРИМЕР, ЕСЛИ Я ХОЧУ ПОВЫШЕНИЕ ПО РАБОТЕ, ПРИ РАЗГОВОРЕ С НАЧАЛЬНИКОМ ЗАХОЖУ ИЗДАЛЕКА.  </a:t>
            </a:r>
            <a:endParaRPr lang="ru-RU" sz="2300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-1516964" y="3250307"/>
            <a:ext cx="42947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КАК МНЕ СЕБЯ ПРОЯВИТЬ?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92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77440" y="187930"/>
            <a:ext cx="908304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Bahnschrift SemiLight SemiConde" panose="020B0502040204020203" pitchFamily="34" charset="0"/>
              </a:rPr>
              <a:t>❖ </a:t>
            </a:r>
            <a:r>
              <a:rPr lang="ru-RU" sz="2500" dirty="0" smtClean="0">
                <a:latin typeface="Bahnschrift SemiLight SemiConde" panose="020B0502040204020203" pitchFamily="34" charset="0"/>
              </a:rPr>
              <a:t>ПЛУТОН - УМЕНИЕ “НАДАВИТЬ”, ЛИДЕРСТВО, НАВЫК ПРОНИКАТЬ В СУТЬ </a:t>
            </a:r>
            <a:r>
              <a:rPr lang="ru-RU" sz="2500" dirty="0" err="1" smtClean="0">
                <a:latin typeface="Bahnschrift SemiLight SemiConde" panose="020B0502040204020203" pitchFamily="34" charset="0"/>
              </a:rPr>
              <a:t>ВЕЩЕЙ,МАГИЧЕСКИЕ</a:t>
            </a:r>
            <a:r>
              <a:rPr lang="ru-RU" sz="2500" dirty="0" smtClean="0">
                <a:latin typeface="Bahnschrift SemiLight SemiConde" panose="020B0502040204020203" pitchFamily="34" charset="0"/>
              </a:rPr>
              <a:t> СПОСОБНОСТИ. </a:t>
            </a:r>
            <a:r>
              <a:rPr lang="ru-RU" sz="2500" u="sng" dirty="0" smtClean="0">
                <a:latin typeface="Bahnschrift SemiLight SemiConde" panose="020B0502040204020203" pitchFamily="34" charset="0"/>
              </a:rPr>
              <a:t>СУДЬБА ТРЕБУЕТ ПРОЯВЛЯТЬ ВОЛЮ, НАПОР, РЕШИТЕЛЬНОСТЬ, ДОЛЮ НАГЛОСТИ, ОТКРЫВАТЬ ВТОРОЕ ДЫХАНИЕ, ЧТОБЫ ПОКАЗАТЬ СЕБЯ</a:t>
            </a:r>
            <a:r>
              <a:rPr lang="ru-RU" sz="2500" dirty="0" smtClean="0">
                <a:latin typeface="Bahnschrift SemiLight SemiConde" panose="020B0502040204020203" pitchFamily="34" charset="0"/>
              </a:rPr>
              <a:t>. ЛЮБАЯ СИТУАЦИЯ ИНИЦИАТИВЫ ПРОВЕРЯЕТ ВАС НА ПРОЧНОСТЬ. ЕСЛИ                  ВЫДЕРЖИТЕ - ПОЛУЧАЙТЕ БОЛЬШЕ, ЧЕМ ОЖИДАЛИ. 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НАПРИМЕР​, ВАМ НУЖНО КОНСУЛЬТИРОВАТЬ, НО ВЫ НЕ ЗНАЕТЕ КАК СЕБЯ ПРЕПОДНЕСТИ. ПРЕДПОЛОЖИМ, ВАШИМ​ ПЕРВЫМ ДОМОМ ​НАТАЛЬНОЙ КАРТЫ УПРАВЛЯЕТ ​СОЛНЦЕ. ДЕЛАЙТЕ АКЦЕНТ НА СВОИХ АВТОРСКИХ МЕТОДАХ, СПОСОБАХ РАБОТЫ, ДОБАВЛЯЙТЕ ТВОРЧЕСКУЮ НОТКУ, ПО МАКСИМУМУ СНИЖАЙТЕ ВАЖНОСТЬ И ОФИЦИАЛЬНОСТЬ. ОФОРМЛЯЙТЕ БЛОК В  ЗОЛОТЫЕ\ЖЕЛТЫЕ ЦВЕТА.  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ЕСЛИ ​САТУРН - ЧЁТКО РАСПИСЫВАЕТЕ СВОИ ДОСТИЖЕНИЯ, ОПЫТ, СТАВЬТЕ ЖЕСТКИЕ РАМКИ И ПРАВИЛА. ДОБАВЬТЕ В СВОЙ СТИЛЬ СТРОГОСТИ И МИНИМАЛИЗМА.</a:t>
            </a:r>
          </a:p>
          <a:p>
            <a:pPr algn="just"/>
            <a:r>
              <a:rPr lang="ru-RU" sz="2500" dirty="0" smtClean="0">
                <a:latin typeface="Bahnschrift SemiLight SemiConde" panose="020B0502040204020203" pitchFamily="34" charset="0"/>
              </a:rPr>
              <a:t> </a:t>
            </a:r>
            <a:endParaRPr lang="ru-RU" sz="2500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-1516964" y="3250307"/>
            <a:ext cx="42947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КАК МНЕ СЕБЯ ПРОЯВИТЬ?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03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5572" y="3190356"/>
            <a:ext cx="9414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АСЦЕНДЕНТ</a:t>
            </a: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ТЕМА ЖИЗНИ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302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5572" y="2702676"/>
            <a:ext cx="94148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Управитель  </a:t>
            </a:r>
            <a:r>
              <a:rPr lang="ru-RU" sz="2000" dirty="0" err="1" smtClean="0"/>
              <a:t>Асцендента</a:t>
            </a:r>
            <a:r>
              <a:rPr lang="ru-RU" sz="2000" dirty="0" smtClean="0"/>
              <a:t> В ДОМЕ </a:t>
            </a:r>
            <a:r>
              <a:rPr lang="ru-RU" sz="2000" dirty="0"/>
              <a:t>показывает  где,  в  каких  обстоятельствах  вы  </a:t>
            </a:r>
            <a:r>
              <a:rPr lang="ru-RU" sz="2000" dirty="0" smtClean="0"/>
              <a:t>можете действовать  </a:t>
            </a:r>
            <a:r>
              <a:rPr lang="ru-RU" sz="2000" dirty="0"/>
              <a:t>свободно,  где  ваша  личность  будет  востребована,  где  требуется  </a:t>
            </a:r>
            <a:r>
              <a:rPr lang="ru-RU" sz="2000" dirty="0" smtClean="0"/>
              <a:t>ваша инициатива  </a:t>
            </a:r>
            <a:r>
              <a:rPr lang="ru-RU" sz="2000" dirty="0"/>
              <a:t>и  личное  участие.  Действуя  в  сферах  дома,  в  котором  стоит  </a:t>
            </a:r>
            <a:r>
              <a:rPr lang="ru-RU" sz="2000" dirty="0" smtClean="0"/>
              <a:t>управитель </a:t>
            </a:r>
            <a:r>
              <a:rPr lang="ru-RU" sz="2000" dirty="0" err="1" smtClean="0"/>
              <a:t>Асцендента</a:t>
            </a:r>
            <a:r>
              <a:rPr lang="ru-RU" sz="2000" dirty="0"/>
              <a:t>, вы будете чувствовать заряд бодрости и </a:t>
            </a:r>
            <a:r>
              <a:rPr lang="ru-RU" sz="2000" dirty="0" smtClean="0"/>
              <a:t>уверенности.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4012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385601"/>
            <a:ext cx="935941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 ДОМ –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Сильное 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указание,  что  вы  можете  сделать  из  своего  имени  бренд.  Чем 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больше личность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демонстрирует себя, показывает свои таланты, тем больше успех. Планета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роли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управителя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Асцендента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играет архиважную роль. Работает закономерность: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как только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начинаете проявлять инициативу — мир её тут же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подхватывает. 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</a:t>
            </a:r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 проявить себя в 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2 ДОМ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Миссия  идёт  в  сфере  финансов  и  имущества.  Нужно  учиться  самому  зарабатывать 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обеспечивать 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себя.  Нельзя  отрываться  от  материального.  Чем  больше  мой  доход 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-тем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больше возможностей. Судьба особенно сильно требует внимания к своему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телу, здоровью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внешнему виду.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</a:t>
            </a:r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 обеспечить себе прочное материальное положение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  <a:endParaRPr lang="ru-RU" sz="2000" u="sng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3 ДОМ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Человек  реализуется  через  общение,  знакомства,  связи,  поездки.  Чем 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шире окружение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 тем  больше  возможностей.  Хорошее  указание  на  создание 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блога, писательство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Вселенная Вас узнает через слово, обучение.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 </a:t>
            </a:r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  научиться  знакомиться,  стать  посредником,  организатором.  Показать  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себя через </a:t>
            </a:r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слово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4 ДОМ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–Для  реализации  личности  и денежных благ важна  семья,  дом,  безопасный  тыл.  А также  все  сферы, связанные с недвижимостью, домашним интерьером. Обращение к истории, изучение традиций, своих корней. </a:t>
            </a:r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- создать семью.</a:t>
            </a:r>
          </a:p>
          <a:p>
            <a:pPr algn="just"/>
            <a:endParaRPr lang="ru-RU" sz="2800" u="sng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568267" y="3140201"/>
            <a:ext cx="43973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ДОМА В НАТАЛЬНОЙ КАРТЕ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34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1568267" y="3140201"/>
            <a:ext cx="43973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ДОМА В НАТАЛЬНОЙ КАРТЕ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1047" y="934288"/>
            <a:ext cx="9359410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5 ДОМ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Рост через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творчество,бизнес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Создание собственных проектов, бизнеса,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выступлений, написание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книги или картины, демонстрация себя, рождение детей. </a:t>
            </a:r>
          </a:p>
          <a:p>
            <a:pPr algn="just"/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- творить, родить ребёнка, выступать на публике, быть заметным.</a:t>
            </a:r>
          </a:p>
          <a:p>
            <a:pPr algn="just"/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6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Миссия через служение, помощь другим людям, забота о домашних животных.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Чтобы личность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раскрылась, нужен коллектив, нужно заботиться о ком-то. </a:t>
            </a:r>
          </a:p>
          <a:p>
            <a:pPr algn="just"/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- быть полезным, помогать окружающим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7 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Реализация  через  партнёрство,  создание  связей,  клиентов,  аудиторий, 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умение договариваться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контактировать с людьми. </a:t>
            </a:r>
          </a:p>
          <a:p>
            <a:pPr algn="just"/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- научиться взаимодействовать с людьми, начиная партнерства и заканчивая</a:t>
            </a:r>
          </a:p>
          <a:p>
            <a:pPr algn="just"/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решением спорных вопросов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8 ДОМ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–Человек  будет  раскрываться  через  кризисы,  радикальные  изменения  и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трансформации.  Реализация  возможна  через  предпринимательство,  везде,  где  есть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риски и опасности. Мир как будто постоянно хочет проверить вас на прочность. </a:t>
            </a:r>
          </a:p>
          <a:p>
            <a:pPr algn="just"/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- изменить себя, закалить свою личность, пройти тест на выносливость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endParaRPr lang="ru-RU" sz="2800" u="sng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83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1568267" y="3140201"/>
            <a:ext cx="43973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ДОМА В НАТАЛЬНОЙ КАРТЕ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61047" y="206684"/>
            <a:ext cx="9359410" cy="629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9 ДОМ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Самореализация  через  все  иностранное,  заграницу,  изучение  чужого 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менталитета,культуры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Для личности важны высокие знания, погружение в философские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вопросы. На 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земном  уровне  -  рост  через  элитарность,  приобщение  к  чему-то 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уникальному,высшим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слоям общества. 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</a:t>
            </a:r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расширить своё мировоззрение, обрести социальный статус, уважение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10 ДОМ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Реализация через статус, власть и карьеру. Нужно учиться ставить цели и достигать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их.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Нативу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нужно брать на себя ответственность, учиться управлять и руководить. 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u="sng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</a:t>
            </a:r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обрести власть, влияние, учиться руководить и управлять.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11 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Человек найдет себя через коллективы, массовые общественные идеи,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подписчиков, известность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 Хорошее  указание  на  создание  блога,  интернет-сферу, 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выступать,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пиариться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Возможности приходят через славу и известность.       </a:t>
            </a:r>
          </a:p>
          <a:p>
            <a:pPr algn="just"/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- создать своё сообщество, стать лидером мнения, быть  на  виду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12 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–Рост  через  эмиграцию,  погружение  в  чужую  культуру,  психологию,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благотворительность. Нельзя себя открыто показывать, создать иллюзию (например,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взять  псевдоним).  Не  рассказывать  о  своих  планах.  Судьба  как  бы  вас  не 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замечает, если 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  действуете  открыто.  Сильно  работает  визуализация,  подход:  высшие 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силы позаботятся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обо мне. </a:t>
            </a:r>
          </a:p>
          <a:p>
            <a:pPr algn="just"/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 - скрыть себя от мира, погрузиться в тонкий мир, действовать из-за кулис.</a:t>
            </a:r>
          </a:p>
        </p:txBody>
      </p:sp>
    </p:spTree>
    <p:extLst>
      <p:ext uri="{BB962C8B-B14F-4D97-AF65-F5344CB8AC3E}">
        <p14:creationId xmlns:p14="http://schemas.microsoft.com/office/powerpoint/2010/main" val="412823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49713</TotalTime>
  <Words>2628</Words>
  <Application>Microsoft Office PowerPoint</Application>
  <PresentationFormat>Широкоэкранный</PresentationFormat>
  <Paragraphs>172</Paragraphs>
  <Slides>30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Bahnschrift SemiCondensed</vt:lpstr>
      <vt:lpstr>Bahnschrift SemiLight SemiConde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User</cp:lastModifiedBy>
  <cp:revision>51</cp:revision>
  <dcterms:created xsi:type="dcterms:W3CDTF">2021-09-16T18:03:56Z</dcterms:created>
  <dcterms:modified xsi:type="dcterms:W3CDTF">2023-07-12T13:02:22Z</dcterms:modified>
</cp:coreProperties>
</file>