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77"/>
  </p:notesMasterIdLst>
  <p:handoutMasterIdLst>
    <p:handoutMasterId r:id="rId78"/>
  </p:handoutMasterIdLst>
  <p:sldIdLst>
    <p:sldId id="263" r:id="rId2"/>
    <p:sldId id="290" r:id="rId3"/>
    <p:sldId id="406" r:id="rId4"/>
    <p:sldId id="384" r:id="rId5"/>
    <p:sldId id="385" r:id="rId6"/>
    <p:sldId id="386" r:id="rId7"/>
    <p:sldId id="387" r:id="rId8"/>
    <p:sldId id="388" r:id="rId9"/>
    <p:sldId id="389" r:id="rId10"/>
    <p:sldId id="332" r:id="rId11"/>
    <p:sldId id="346" r:id="rId12"/>
    <p:sldId id="371" r:id="rId13"/>
    <p:sldId id="372" r:id="rId14"/>
    <p:sldId id="373" r:id="rId15"/>
    <p:sldId id="374" r:id="rId16"/>
    <p:sldId id="375" r:id="rId17"/>
    <p:sldId id="333" r:id="rId18"/>
    <p:sldId id="376" r:id="rId19"/>
    <p:sldId id="382" r:id="rId20"/>
    <p:sldId id="377" r:id="rId21"/>
    <p:sldId id="378" r:id="rId22"/>
    <p:sldId id="379" r:id="rId23"/>
    <p:sldId id="380" r:id="rId24"/>
    <p:sldId id="381" r:id="rId25"/>
    <p:sldId id="383" r:id="rId26"/>
    <p:sldId id="390" r:id="rId27"/>
    <p:sldId id="391" r:id="rId28"/>
    <p:sldId id="392" r:id="rId29"/>
    <p:sldId id="393" r:id="rId30"/>
    <p:sldId id="334" r:id="rId31"/>
    <p:sldId id="318" r:id="rId32"/>
    <p:sldId id="394" r:id="rId33"/>
    <p:sldId id="395" r:id="rId34"/>
    <p:sldId id="396" r:id="rId35"/>
    <p:sldId id="397" r:id="rId36"/>
    <p:sldId id="398" r:id="rId37"/>
    <p:sldId id="335" r:id="rId38"/>
    <p:sldId id="399" r:id="rId39"/>
    <p:sldId id="401" r:id="rId40"/>
    <p:sldId id="402" r:id="rId41"/>
    <p:sldId id="403" r:id="rId42"/>
    <p:sldId id="404" r:id="rId43"/>
    <p:sldId id="405" r:id="rId44"/>
    <p:sldId id="337" r:id="rId45"/>
    <p:sldId id="370" r:id="rId46"/>
    <p:sldId id="347" r:id="rId47"/>
    <p:sldId id="348" r:id="rId48"/>
    <p:sldId id="349" r:id="rId49"/>
    <p:sldId id="350" r:id="rId50"/>
    <p:sldId id="351" r:id="rId51"/>
    <p:sldId id="352" r:id="rId52"/>
    <p:sldId id="353" r:id="rId53"/>
    <p:sldId id="354" r:id="rId54"/>
    <p:sldId id="355" r:id="rId55"/>
    <p:sldId id="356" r:id="rId56"/>
    <p:sldId id="357" r:id="rId57"/>
    <p:sldId id="340" r:id="rId58"/>
    <p:sldId id="358" r:id="rId59"/>
    <p:sldId id="359" r:id="rId60"/>
    <p:sldId id="360" r:id="rId61"/>
    <p:sldId id="361" r:id="rId62"/>
    <p:sldId id="362" r:id="rId63"/>
    <p:sldId id="363" r:id="rId64"/>
    <p:sldId id="364" r:id="rId65"/>
    <p:sldId id="365" r:id="rId66"/>
    <p:sldId id="366" r:id="rId67"/>
    <p:sldId id="367" r:id="rId68"/>
    <p:sldId id="368" r:id="rId69"/>
    <p:sldId id="369" r:id="rId70"/>
    <p:sldId id="407" r:id="rId71"/>
    <p:sldId id="408" r:id="rId72"/>
    <p:sldId id="409" r:id="rId73"/>
    <p:sldId id="410" r:id="rId74"/>
    <p:sldId id="411" r:id="rId75"/>
    <p:sldId id="412" r:id="rId7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08" autoAdjust="0"/>
    <p:restoredTop sz="94660"/>
  </p:normalViewPr>
  <p:slideViewPr>
    <p:cSldViewPr snapToGrid="0">
      <p:cViewPr>
        <p:scale>
          <a:sx n="75" d="100"/>
          <a:sy n="75" d="100"/>
        </p:scale>
        <p:origin x="1046"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handoutMaster" Target="handoutMasters/handout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6821A51-6180-41EE-B14F-3D06FFD13BFC}" type="datetimeFigureOut">
              <a:rPr lang="ru-RU" smtClean="0"/>
              <a:t>21.07.2023</a:t>
            </a:fld>
            <a:endParaRPr lang="ru-RU"/>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ru-RU" smtClean="0"/>
              <a:t>АСТРОЛОГ НАСТЯ ЛЁНИНА</a:t>
            </a:r>
            <a:endParaRPr lang="ru-RU"/>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B3FD783-DDE9-43CC-8670-907A4B0F3DDF}" type="slidenum">
              <a:rPr lang="ru-RU" smtClean="0"/>
              <a:t>‹#›</a:t>
            </a:fld>
            <a:endParaRPr lang="ru-RU"/>
          </a:p>
        </p:txBody>
      </p:sp>
    </p:spTree>
    <p:extLst>
      <p:ext uri="{BB962C8B-B14F-4D97-AF65-F5344CB8AC3E}">
        <p14:creationId xmlns:p14="http://schemas.microsoft.com/office/powerpoint/2010/main" val="4125563008"/>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08DAED-3880-45E5-B6C3-94AE6BA59A6A}" type="datetimeFigureOut">
              <a:rPr lang="ru-RU" smtClean="0"/>
              <a:t>21.07.2023</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ru-RU" smtClean="0"/>
              <a:t>АСТРОЛОГ НАСТЯ ЛЁНИНА</a:t>
            </a:r>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7ACAF6-A545-4CA9-B7D2-1283F523D3A8}" type="slidenum">
              <a:rPr lang="ru-RU" smtClean="0"/>
              <a:t>‹#›</a:t>
            </a:fld>
            <a:endParaRPr lang="ru-RU"/>
          </a:p>
        </p:txBody>
      </p:sp>
    </p:spTree>
    <p:extLst>
      <p:ext uri="{BB962C8B-B14F-4D97-AF65-F5344CB8AC3E}">
        <p14:creationId xmlns:p14="http://schemas.microsoft.com/office/powerpoint/2010/main" val="1529416254"/>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5" name="Нижний колонтитул 4"/>
          <p:cNvSpPr>
            <a:spLocks noGrp="1"/>
          </p:cNvSpPr>
          <p:nvPr>
            <p:ph type="ftr" sz="quarter" idx="11"/>
          </p:nvPr>
        </p:nvSpPr>
        <p:spPr/>
        <p:txBody>
          <a:bodyPr/>
          <a:lstStyle/>
          <a:p>
            <a:r>
              <a:rPr lang="ru-RU" smtClean="0"/>
              <a:t>АСТРОЛОГ НАСТЯ ЛЁНИНА</a:t>
            </a:r>
            <a:endParaRPr lang="ru-RU"/>
          </a:p>
        </p:txBody>
      </p:sp>
    </p:spTree>
    <p:extLst>
      <p:ext uri="{BB962C8B-B14F-4D97-AF65-F5344CB8AC3E}">
        <p14:creationId xmlns:p14="http://schemas.microsoft.com/office/powerpoint/2010/main" val="31914456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F97445E-772A-4781-9A3D-784060DF4A61}" type="datetime1">
              <a:rPr lang="ru-RU" smtClean="0"/>
              <a:t>21.07.2023</a:t>
            </a:fld>
            <a:endParaRPr lang="ru-RU"/>
          </a:p>
        </p:txBody>
      </p:sp>
      <p:sp>
        <p:nvSpPr>
          <p:cNvPr id="5" name="Нижний колонтитул 4"/>
          <p:cNvSpPr>
            <a:spLocks noGrp="1"/>
          </p:cNvSpPr>
          <p:nvPr>
            <p:ph type="ftr" sz="quarter" idx="11"/>
          </p:nvPr>
        </p:nvSpPr>
        <p:spPr/>
        <p:txBody>
          <a:bodyPr/>
          <a:lstStyle/>
          <a:p>
            <a:r>
              <a:rPr lang="ru-RU" smtClean="0"/>
              <a:t>АСТРОЛОГ НАСТЯ ЛЁНИНА</a:t>
            </a:r>
            <a:endParaRPr lang="ru-RU"/>
          </a:p>
        </p:txBody>
      </p:sp>
      <p:sp>
        <p:nvSpPr>
          <p:cNvPr id="6" name="Номер слайда 5"/>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595413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1D85A8C-659D-424D-A67B-4F86F8032DC0}" type="datetime1">
              <a:rPr lang="ru-RU" smtClean="0"/>
              <a:t>21.07.2023</a:t>
            </a:fld>
            <a:endParaRPr lang="ru-RU"/>
          </a:p>
        </p:txBody>
      </p:sp>
      <p:sp>
        <p:nvSpPr>
          <p:cNvPr id="5" name="Нижний колонтитул 4"/>
          <p:cNvSpPr>
            <a:spLocks noGrp="1"/>
          </p:cNvSpPr>
          <p:nvPr>
            <p:ph type="ftr" sz="quarter" idx="11"/>
          </p:nvPr>
        </p:nvSpPr>
        <p:spPr/>
        <p:txBody>
          <a:bodyPr/>
          <a:lstStyle/>
          <a:p>
            <a:r>
              <a:rPr lang="ru-RU" smtClean="0"/>
              <a:t>АСТРОЛОГ НАСТЯ ЛЁНИНА</a:t>
            </a:r>
            <a:endParaRPr lang="ru-RU"/>
          </a:p>
        </p:txBody>
      </p:sp>
      <p:sp>
        <p:nvSpPr>
          <p:cNvPr id="6" name="Номер слайда 5"/>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1698907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6A87A2DA-73E8-4933-9000-63D1A8D15FBF}" type="datetime1">
              <a:rPr lang="ru-RU" smtClean="0"/>
              <a:t>21.07.2023</a:t>
            </a:fld>
            <a:endParaRPr lang="ru-RU"/>
          </a:p>
        </p:txBody>
      </p:sp>
      <p:sp>
        <p:nvSpPr>
          <p:cNvPr id="5" name="Нижний колонтитул 4"/>
          <p:cNvSpPr>
            <a:spLocks noGrp="1"/>
          </p:cNvSpPr>
          <p:nvPr>
            <p:ph type="ftr" sz="quarter" idx="11"/>
          </p:nvPr>
        </p:nvSpPr>
        <p:spPr/>
        <p:txBody>
          <a:bodyPr/>
          <a:lstStyle/>
          <a:p>
            <a:r>
              <a:rPr lang="ru-RU" smtClean="0"/>
              <a:t>АСТРОЛОГ НАСТЯ ЛЁНИНА</a:t>
            </a:r>
            <a:endParaRPr lang="ru-RU"/>
          </a:p>
        </p:txBody>
      </p:sp>
      <p:sp>
        <p:nvSpPr>
          <p:cNvPr id="6" name="Номер слайда 5"/>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418660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D8ED4FD-59A2-4CE5-B7AC-55914987F6C4}" type="datetime1">
              <a:rPr lang="ru-RU" smtClean="0"/>
              <a:t>21.07.2023</a:t>
            </a:fld>
            <a:endParaRPr lang="ru-RU"/>
          </a:p>
        </p:txBody>
      </p:sp>
      <p:sp>
        <p:nvSpPr>
          <p:cNvPr id="6" name="Нижний колонтитул 5"/>
          <p:cNvSpPr>
            <a:spLocks noGrp="1"/>
          </p:cNvSpPr>
          <p:nvPr>
            <p:ph type="ftr" sz="quarter" idx="11"/>
          </p:nvPr>
        </p:nvSpPr>
        <p:spPr/>
        <p:txBody>
          <a:bodyPr/>
          <a:lstStyle/>
          <a:p>
            <a:r>
              <a:rPr lang="ru-RU" smtClean="0"/>
              <a:t>АСТРОЛОГ НАСТЯ ЛЁНИНА</a:t>
            </a:r>
            <a:endParaRPr lang="ru-RU"/>
          </a:p>
        </p:txBody>
      </p:sp>
      <p:sp>
        <p:nvSpPr>
          <p:cNvPr id="7" name="Номер слайда 6"/>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2244210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8F08F84-5E9B-4EB2-B3AA-8FAFD423DA06}" type="datetime1">
              <a:rPr lang="ru-RU" smtClean="0"/>
              <a:t>21.07.2023</a:t>
            </a:fld>
            <a:endParaRPr lang="ru-RU"/>
          </a:p>
        </p:txBody>
      </p:sp>
      <p:sp>
        <p:nvSpPr>
          <p:cNvPr id="8" name="Нижний колонтитул 7"/>
          <p:cNvSpPr>
            <a:spLocks noGrp="1"/>
          </p:cNvSpPr>
          <p:nvPr>
            <p:ph type="ftr" sz="quarter" idx="11"/>
          </p:nvPr>
        </p:nvSpPr>
        <p:spPr/>
        <p:txBody>
          <a:bodyPr/>
          <a:lstStyle/>
          <a:p>
            <a:r>
              <a:rPr lang="ru-RU" smtClean="0"/>
              <a:t>АСТРОЛОГ НАСТЯ ЛЁНИНА</a:t>
            </a:r>
            <a:endParaRPr lang="ru-RU"/>
          </a:p>
        </p:txBody>
      </p:sp>
      <p:sp>
        <p:nvSpPr>
          <p:cNvPr id="9" name="Номер слайда 8"/>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651269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1DB5BC0-86C4-4D95-89EA-37B50E2437DD}" type="datetime1">
              <a:rPr lang="ru-RU" smtClean="0"/>
              <a:t>21.07.2023</a:t>
            </a:fld>
            <a:endParaRPr lang="ru-RU"/>
          </a:p>
        </p:txBody>
      </p:sp>
      <p:sp>
        <p:nvSpPr>
          <p:cNvPr id="4" name="Нижний колонтитул 3"/>
          <p:cNvSpPr>
            <a:spLocks noGrp="1"/>
          </p:cNvSpPr>
          <p:nvPr>
            <p:ph type="ftr" sz="quarter" idx="11"/>
          </p:nvPr>
        </p:nvSpPr>
        <p:spPr/>
        <p:txBody>
          <a:bodyPr/>
          <a:lstStyle/>
          <a:p>
            <a:r>
              <a:rPr lang="ru-RU" smtClean="0"/>
              <a:t>АСТРОЛОГ НАСТЯ ЛЁНИНА</a:t>
            </a:r>
            <a:endParaRPr lang="ru-RU"/>
          </a:p>
        </p:txBody>
      </p:sp>
      <p:sp>
        <p:nvSpPr>
          <p:cNvPr id="5" name="Номер слайда 4"/>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26052236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8E6841A-2649-478D-A1BC-A765987AE1B9}" type="datetime1">
              <a:rPr lang="ru-RU" smtClean="0"/>
              <a:t>21.07.2023</a:t>
            </a:fld>
            <a:endParaRPr lang="ru-RU"/>
          </a:p>
        </p:txBody>
      </p:sp>
      <p:sp>
        <p:nvSpPr>
          <p:cNvPr id="3" name="Нижний колонтитул 2"/>
          <p:cNvSpPr>
            <a:spLocks noGrp="1"/>
          </p:cNvSpPr>
          <p:nvPr>
            <p:ph type="ftr" sz="quarter" idx="11"/>
          </p:nvPr>
        </p:nvSpPr>
        <p:spPr/>
        <p:txBody>
          <a:bodyPr/>
          <a:lstStyle/>
          <a:p>
            <a:r>
              <a:rPr lang="ru-RU" smtClean="0"/>
              <a:t>АСТРОЛОГ НАСТЯ ЛЁНИНА</a:t>
            </a:r>
            <a:endParaRPr lang="ru-RU"/>
          </a:p>
        </p:txBody>
      </p:sp>
      <p:sp>
        <p:nvSpPr>
          <p:cNvPr id="4" name="Номер слайда 3"/>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156254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BA2D9D80-5B49-4649-9EE6-E0CAE9707FB3}" type="datetime1">
              <a:rPr lang="ru-RU" smtClean="0"/>
              <a:t>21.07.2023</a:t>
            </a:fld>
            <a:endParaRPr lang="ru-RU"/>
          </a:p>
        </p:txBody>
      </p:sp>
      <p:sp>
        <p:nvSpPr>
          <p:cNvPr id="6" name="Нижний колонтитул 5"/>
          <p:cNvSpPr>
            <a:spLocks noGrp="1"/>
          </p:cNvSpPr>
          <p:nvPr>
            <p:ph type="ftr" sz="quarter" idx="11"/>
          </p:nvPr>
        </p:nvSpPr>
        <p:spPr/>
        <p:txBody>
          <a:bodyPr/>
          <a:lstStyle/>
          <a:p>
            <a:r>
              <a:rPr lang="ru-RU" smtClean="0"/>
              <a:t>АСТРОЛОГ НАСТЯ ЛЁНИНА</a:t>
            </a:r>
            <a:endParaRPr lang="ru-RU"/>
          </a:p>
        </p:txBody>
      </p:sp>
      <p:sp>
        <p:nvSpPr>
          <p:cNvPr id="7" name="Номер слайда 6"/>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1572668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6AD1CD49-39C7-4051-AD6C-77F77B2594E6}" type="datetime1">
              <a:rPr lang="ru-RU" smtClean="0"/>
              <a:t>21.07.2023</a:t>
            </a:fld>
            <a:endParaRPr lang="ru-RU"/>
          </a:p>
        </p:txBody>
      </p:sp>
      <p:sp>
        <p:nvSpPr>
          <p:cNvPr id="6" name="Нижний колонтитул 5"/>
          <p:cNvSpPr>
            <a:spLocks noGrp="1"/>
          </p:cNvSpPr>
          <p:nvPr>
            <p:ph type="ftr" sz="quarter" idx="11"/>
          </p:nvPr>
        </p:nvSpPr>
        <p:spPr/>
        <p:txBody>
          <a:bodyPr/>
          <a:lstStyle/>
          <a:p>
            <a:r>
              <a:rPr lang="ru-RU" smtClean="0"/>
              <a:t>АСТРОЛОГ НАСТЯ ЛЁНИНА</a:t>
            </a:r>
            <a:endParaRPr lang="ru-RU"/>
          </a:p>
        </p:txBody>
      </p:sp>
      <p:sp>
        <p:nvSpPr>
          <p:cNvPr id="7" name="Номер слайда 6"/>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3248371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DA18DF3-1AE1-4AF0-8B89-9BC6DF477355}" type="datetime1">
              <a:rPr lang="ru-RU" smtClean="0"/>
              <a:t>21.07.2023</a:t>
            </a:fld>
            <a:endParaRPr lang="ru-RU"/>
          </a:p>
        </p:txBody>
      </p:sp>
      <p:sp>
        <p:nvSpPr>
          <p:cNvPr id="5" name="Нижний колонтитул 4"/>
          <p:cNvSpPr>
            <a:spLocks noGrp="1"/>
          </p:cNvSpPr>
          <p:nvPr>
            <p:ph type="ftr" sz="quarter" idx="11"/>
          </p:nvPr>
        </p:nvSpPr>
        <p:spPr/>
        <p:txBody>
          <a:bodyPr/>
          <a:lstStyle/>
          <a:p>
            <a:r>
              <a:rPr lang="ru-RU" smtClean="0"/>
              <a:t>АСТРОЛОГ НАСТЯ ЛЁНИНА</a:t>
            </a:r>
            <a:endParaRPr lang="ru-RU"/>
          </a:p>
        </p:txBody>
      </p:sp>
      <p:sp>
        <p:nvSpPr>
          <p:cNvPr id="6" name="Номер слайда 5"/>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29654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930525D-0A11-4217-812D-5EF72162E25D}" type="datetime1">
              <a:rPr lang="ru-RU" smtClean="0"/>
              <a:t>21.07.2023</a:t>
            </a:fld>
            <a:endParaRPr lang="ru-RU"/>
          </a:p>
        </p:txBody>
      </p:sp>
      <p:sp>
        <p:nvSpPr>
          <p:cNvPr id="5" name="Нижний колонтитул 4"/>
          <p:cNvSpPr>
            <a:spLocks noGrp="1"/>
          </p:cNvSpPr>
          <p:nvPr>
            <p:ph type="ftr" sz="quarter" idx="11"/>
          </p:nvPr>
        </p:nvSpPr>
        <p:spPr/>
        <p:txBody>
          <a:bodyPr/>
          <a:lstStyle/>
          <a:p>
            <a:r>
              <a:rPr lang="ru-RU" smtClean="0"/>
              <a:t>АСТРОЛОГ НАСТЯ ЛЁНИНА</a:t>
            </a:r>
            <a:endParaRPr lang="ru-RU"/>
          </a:p>
        </p:txBody>
      </p:sp>
      <p:sp>
        <p:nvSpPr>
          <p:cNvPr id="6" name="Номер слайда 5"/>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3586171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1000"/>
            <a:lum/>
          </a:blip>
          <a:srcRect/>
          <a:stretch>
            <a:fillRect t="-76000" b="-76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285527-1129-4F09-96C8-790AD9E3FF15}" type="datetime1">
              <a:rPr lang="ru-RU" smtClean="0"/>
              <a:t>21.07.2023</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ru-RU" smtClean="0"/>
              <a:t>АСТРОЛОГ НАСТЯ ЛЁНИНА</a:t>
            </a:r>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164394-2D2C-4C87-9D99-6AFF970F6337}" type="slidenum">
              <a:rPr lang="ru-RU" smtClean="0"/>
              <a:t>‹#›</a:t>
            </a:fld>
            <a:endParaRPr lang="ru-RU"/>
          </a:p>
        </p:txBody>
      </p:sp>
    </p:spTree>
    <p:extLst>
      <p:ext uri="{BB962C8B-B14F-4D97-AF65-F5344CB8AC3E}">
        <p14:creationId xmlns:p14="http://schemas.microsoft.com/office/powerpoint/2010/main" val="22049169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648850" y="2502544"/>
            <a:ext cx="6654800" cy="1569660"/>
          </a:xfrm>
          <a:prstGeom prst="rect">
            <a:avLst/>
          </a:prstGeom>
          <a:noFill/>
        </p:spPr>
        <p:txBody>
          <a:bodyPr wrap="square" rtlCol="0">
            <a:spAutoFit/>
          </a:bodyPr>
          <a:lstStyle/>
          <a:p>
            <a:r>
              <a:rPr lang="ru-RU" sz="9600" b="1" dirty="0" smtClean="0">
                <a:solidFill>
                  <a:schemeClr val="tx2">
                    <a:lumMod val="60000"/>
                    <a:lumOff val="40000"/>
                  </a:schemeClr>
                </a:solidFill>
                <a:effectLst>
                  <a:outerShdw blurRad="38100" dist="38100" dir="2700000" algn="tl">
                    <a:srgbClr val="000000">
                      <a:alpha val="43137"/>
                    </a:srgbClr>
                  </a:outerShdw>
                </a:effectLst>
              </a:rPr>
              <a:t>4 УРОК</a:t>
            </a:r>
            <a:endParaRPr lang="ru-RU" sz="9600" b="1" dirty="0">
              <a:solidFill>
                <a:schemeClr val="tx2">
                  <a:lumMod val="60000"/>
                  <a:lumOff val="40000"/>
                </a:schemeClr>
              </a:solidFill>
              <a:effectLst>
                <a:outerShdw blurRad="38100" dist="38100" dir="2700000" algn="tl">
                  <a:srgbClr val="000000">
                    <a:alpha val="43137"/>
                  </a:srgbClr>
                </a:outerShdw>
              </a:effectLst>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93862" y="-194714"/>
            <a:ext cx="7198138" cy="7272828"/>
          </a:xfrm>
          <a:prstGeom prst="rect">
            <a:avLst/>
          </a:prstGeom>
        </p:spPr>
      </p:pic>
      <p:sp>
        <p:nvSpPr>
          <p:cNvPr id="6" name="TextBox 5"/>
          <p:cNvSpPr txBox="1"/>
          <p:nvPr/>
        </p:nvSpPr>
        <p:spPr>
          <a:xfrm>
            <a:off x="9764910" y="6453184"/>
            <a:ext cx="2579490" cy="276999"/>
          </a:xfrm>
          <a:prstGeom prst="rect">
            <a:avLst/>
          </a:prstGeom>
          <a:noFill/>
        </p:spPr>
        <p:txBody>
          <a:bodyPr wrap="square" rtlCol="0">
            <a:spAutoFit/>
          </a:bodyPr>
          <a:lstStyle/>
          <a:p>
            <a:pPr algn="just"/>
            <a:r>
              <a:rPr lang="ru-RU" sz="1200" b="1" dirty="0" smtClean="0">
                <a:solidFill>
                  <a:schemeClr val="tx1">
                    <a:lumMod val="50000"/>
                    <a:lumOff val="50000"/>
                  </a:schemeClr>
                </a:solidFill>
              </a:rPr>
              <a:t>АСТРОЛОГ НАСТЯ </a:t>
            </a:r>
            <a:r>
              <a:rPr lang="ru-RU" sz="1200" b="1" dirty="0" err="1" smtClean="0">
                <a:solidFill>
                  <a:schemeClr val="tx1">
                    <a:lumMod val="50000"/>
                    <a:lumOff val="50000"/>
                  </a:schemeClr>
                </a:solidFill>
              </a:rPr>
              <a:t>ЛЁНИНА</a:t>
            </a:r>
            <a:endParaRPr lang="ru-RU" sz="1200" b="1" dirty="0">
              <a:solidFill>
                <a:schemeClr val="tx1">
                  <a:lumMod val="50000"/>
                  <a:lumOff val="50000"/>
                </a:schemeClr>
              </a:solidFill>
            </a:endParaRPr>
          </a:p>
        </p:txBody>
      </p:sp>
    </p:spTree>
    <p:extLst>
      <p:ext uri="{BB962C8B-B14F-4D97-AF65-F5344CB8AC3E}">
        <p14:creationId xmlns:p14="http://schemas.microsoft.com/office/powerpoint/2010/main" val="41105728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4113212" y="3190356"/>
            <a:ext cx="9414828" cy="553998"/>
          </a:xfrm>
          <a:prstGeom prst="rect">
            <a:avLst/>
          </a:prstGeom>
          <a:noFill/>
        </p:spPr>
        <p:txBody>
          <a:bodyPr wrap="square" rtlCol="0">
            <a:spAutoFit/>
          </a:bodyPr>
          <a:lstStyle/>
          <a:p>
            <a:r>
              <a:rPr lang="ru-RU" sz="3000" b="1" dirty="0" smtClean="0">
                <a:effectLst>
                  <a:outerShdw blurRad="38100" dist="38100" dir="2700000" algn="tl">
                    <a:srgbClr val="000000">
                      <a:alpha val="43137"/>
                    </a:srgbClr>
                  </a:outerShdw>
                </a:effectLst>
              </a:rPr>
              <a:t>СОЛНЦЕ В ДОМАХ</a:t>
            </a:r>
            <a:endParaRPr lang="ru-RU" sz="3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182871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17607" y="3163163"/>
            <a:ext cx="5632027" cy="478763"/>
          </a:xfrm>
          <a:prstGeom prst="rect">
            <a:avLst/>
          </a:prstGeom>
        </p:spPr>
        <p:txBody>
          <a:bodyPr vert="horz" wrap="square" lIns="0" tIns="16933" rIns="0" bIns="0" rtlCol="0" anchor="ctr">
            <a:spAutoFit/>
          </a:bodyPr>
          <a:lstStyle/>
          <a:p>
            <a:pPr>
              <a:lnSpc>
                <a:spcPct val="100000"/>
              </a:lnSpc>
              <a:spcBef>
                <a:spcPts val="133"/>
              </a:spcBef>
            </a:pPr>
            <a:r>
              <a:rPr sz="3000" b="1" dirty="0">
                <a:effectLst>
                  <a:outerShdw blurRad="38100" dist="38100" dir="2700000" algn="tl">
                    <a:srgbClr val="000000">
                      <a:alpha val="43137"/>
                    </a:srgbClr>
                  </a:outerShdw>
                </a:effectLst>
                <a:latin typeface="+mn-lt"/>
                <a:ea typeface="+mn-ea"/>
                <a:cs typeface="+mn-cs"/>
              </a:rPr>
              <a:t>СОЛНЦЕ В ДОМАХ ГОРОСКОПА</a:t>
            </a:r>
          </a:p>
        </p:txBody>
      </p:sp>
      <p:sp>
        <p:nvSpPr>
          <p:cNvPr id="3" name="object 3"/>
          <p:cNvSpPr txBox="1"/>
          <p:nvPr/>
        </p:nvSpPr>
        <p:spPr>
          <a:xfrm>
            <a:off x="1229474" y="4022912"/>
            <a:ext cx="11318126" cy="1960194"/>
          </a:xfrm>
          <a:prstGeom prst="rect">
            <a:avLst/>
          </a:prstGeom>
        </p:spPr>
        <p:txBody>
          <a:bodyPr vert="horz" wrap="square" lIns="0" tIns="16933" rIns="0" bIns="0" rtlCol="0">
            <a:spAutoFit/>
          </a:bodyPr>
          <a:lstStyle/>
          <a:p>
            <a:pPr algn="just">
              <a:spcBef>
                <a:spcPts val="133"/>
              </a:spcBef>
            </a:pPr>
            <a:r>
              <a:rPr sz="2000" dirty="0">
                <a:solidFill>
                  <a:schemeClr val="bg2">
                    <a:lumMod val="25000"/>
                  </a:schemeClr>
                </a:solidFill>
                <a:latin typeface="Bahnschrift SemiLight SemiConde" panose="020B0502040204020203" pitchFamily="34" charset="0"/>
              </a:rPr>
              <a:t>Там, где стоит Солнце, ничего не обойдется без нашего личного участия.</a:t>
            </a:r>
          </a:p>
          <a:p>
            <a:pPr algn="just">
              <a:spcBef>
                <a:spcPts val="2007"/>
              </a:spcBef>
            </a:pPr>
            <a:r>
              <a:rPr sz="2000" dirty="0">
                <a:solidFill>
                  <a:schemeClr val="bg2">
                    <a:lumMod val="25000"/>
                  </a:schemeClr>
                </a:solidFill>
                <a:latin typeface="Bahnschrift SemiLight SemiConde" panose="020B0502040204020203" pitchFamily="34" charset="0"/>
              </a:rPr>
              <a:t>Мы должны гореть этим делом.</a:t>
            </a:r>
          </a:p>
          <a:p>
            <a:pPr marR="1260655" algn="just">
              <a:lnSpc>
                <a:spcPct val="173800"/>
              </a:lnSpc>
            </a:pPr>
            <a:r>
              <a:rPr sz="2000" dirty="0">
                <a:solidFill>
                  <a:schemeClr val="bg2">
                    <a:lumMod val="25000"/>
                  </a:schemeClr>
                </a:solidFill>
                <a:latin typeface="Bahnschrift SemiLight SemiConde" panose="020B0502040204020203" pitchFamily="34" charset="0"/>
              </a:rPr>
              <a:t>Мы должны максимально радоваться делам этого дома.  Мы должны </a:t>
            </a:r>
            <a:r>
              <a:rPr sz="2000" dirty="0" err="1">
                <a:solidFill>
                  <a:schemeClr val="bg2">
                    <a:lumMod val="25000"/>
                  </a:schemeClr>
                </a:solidFill>
                <a:latin typeface="Bahnschrift SemiLight SemiConde" panose="020B0502040204020203" pitchFamily="34" charset="0"/>
              </a:rPr>
              <a:t>принимать</a:t>
            </a:r>
            <a:r>
              <a:rPr sz="2000" dirty="0">
                <a:solidFill>
                  <a:schemeClr val="bg2">
                    <a:lumMod val="25000"/>
                  </a:schemeClr>
                </a:solidFill>
                <a:latin typeface="Bahnschrift SemiLight SemiConde" panose="020B0502040204020203" pitchFamily="34" charset="0"/>
              </a:rPr>
              <a:t> </a:t>
            </a:r>
            <a:r>
              <a:rPr sz="2000" dirty="0" err="1" smtClean="0">
                <a:solidFill>
                  <a:schemeClr val="bg2">
                    <a:lumMod val="25000"/>
                  </a:schemeClr>
                </a:solidFill>
                <a:latin typeface="Bahnschrift SemiLight SemiConde" panose="020B0502040204020203" pitchFamily="34" charset="0"/>
              </a:rPr>
              <a:t>ответственность</a:t>
            </a:r>
            <a:r>
              <a:rPr lang="ru-RU" sz="2000" dirty="0" smtClean="0">
                <a:solidFill>
                  <a:schemeClr val="bg2">
                    <a:lumMod val="25000"/>
                  </a:schemeClr>
                </a:solidFill>
                <a:latin typeface="Bahnschrift SemiLight SemiConde" panose="020B0502040204020203" pitchFamily="34" charset="0"/>
              </a:rPr>
              <a:t> </a:t>
            </a:r>
            <a:r>
              <a:rPr sz="2000" dirty="0" err="1" smtClean="0">
                <a:solidFill>
                  <a:schemeClr val="bg2">
                    <a:lumMod val="25000"/>
                  </a:schemeClr>
                </a:solidFill>
                <a:latin typeface="Bahnschrift SemiLight SemiConde" panose="020B0502040204020203" pitchFamily="34" charset="0"/>
              </a:rPr>
              <a:t>за</a:t>
            </a:r>
            <a:r>
              <a:rPr sz="2000" dirty="0" smtClean="0">
                <a:solidFill>
                  <a:schemeClr val="bg2">
                    <a:lumMod val="25000"/>
                  </a:schemeClr>
                </a:solidFill>
                <a:latin typeface="Bahnschrift SemiLight SemiConde" panose="020B0502040204020203" pitchFamily="34" charset="0"/>
              </a:rPr>
              <a:t> </a:t>
            </a:r>
            <a:r>
              <a:rPr sz="2000" dirty="0">
                <a:solidFill>
                  <a:schemeClr val="bg2">
                    <a:lumMod val="25000"/>
                  </a:schemeClr>
                </a:solidFill>
                <a:latin typeface="Bahnschrift SemiLight SemiConde" panose="020B0502040204020203" pitchFamily="34" charset="0"/>
              </a:rPr>
              <a:t>дела этого дома.</a:t>
            </a:r>
          </a:p>
        </p:txBody>
      </p:sp>
    </p:spTree>
    <p:extLst>
      <p:ext uri="{BB962C8B-B14F-4D97-AF65-F5344CB8AC3E}">
        <p14:creationId xmlns:p14="http://schemas.microsoft.com/office/powerpoint/2010/main" val="24284377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870349"/>
            <a:ext cx="9359410" cy="5478423"/>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1 ДОМ </a:t>
            </a:r>
            <a:r>
              <a:rPr lang="ru-RU" sz="2500" dirty="0" smtClean="0">
                <a:solidFill>
                  <a:schemeClr val="bg2">
                    <a:lumMod val="25000"/>
                  </a:schemeClr>
                </a:solidFill>
                <a:latin typeface="Bahnschrift SemiLight SemiConde" panose="020B0502040204020203" pitchFamily="34" charset="0"/>
              </a:rPr>
              <a:t>– </a:t>
            </a:r>
            <a:r>
              <a:rPr lang="ru-RU" sz="2000" dirty="0" smtClean="0">
                <a:solidFill>
                  <a:schemeClr val="bg2">
                    <a:lumMod val="25000"/>
                  </a:schemeClr>
                </a:solidFill>
                <a:latin typeface="Bahnschrift SemiLight SemiConde" panose="020B0502040204020203" pitchFamily="34" charset="0"/>
              </a:rPr>
              <a:t>Вы </a:t>
            </a:r>
            <a:r>
              <a:rPr lang="ru-RU" sz="2000" dirty="0">
                <a:solidFill>
                  <a:schemeClr val="bg2">
                    <a:lumMod val="25000"/>
                  </a:schemeClr>
                </a:solidFill>
                <a:latin typeface="Bahnschrift SemiLight SemiConde" panose="020B0502040204020203" pitchFamily="34" charset="0"/>
              </a:rPr>
              <a:t>счастливчики! Сильное положение . Тема вашей жизни-проявление,</a:t>
            </a:r>
          </a:p>
          <a:p>
            <a:pPr algn="just"/>
            <a:r>
              <a:rPr lang="ru-RU" sz="2000" dirty="0">
                <a:solidFill>
                  <a:schemeClr val="bg2">
                    <a:lumMod val="25000"/>
                  </a:schemeClr>
                </a:solidFill>
                <a:latin typeface="Bahnschrift SemiLight SemiConde" panose="020B0502040204020203" pitchFamily="34" charset="0"/>
              </a:rPr>
              <a:t>реализация и утверждение собственной личности, идентификация себя </a:t>
            </a:r>
            <a:r>
              <a:rPr lang="ru-RU" sz="2000" dirty="0" smtClean="0">
                <a:solidFill>
                  <a:schemeClr val="bg2">
                    <a:lumMod val="25000"/>
                  </a:schemeClr>
                </a:solidFill>
                <a:latin typeface="Bahnschrift SemiLight SemiConde" panose="020B0502040204020203" pitchFamily="34" charset="0"/>
              </a:rPr>
              <a:t>с собственными </a:t>
            </a:r>
            <a:r>
              <a:rPr lang="ru-RU" sz="2000" dirty="0">
                <a:solidFill>
                  <a:schemeClr val="bg2">
                    <a:lumMod val="25000"/>
                  </a:schemeClr>
                </a:solidFill>
                <a:latin typeface="Bahnschrift SemiLight SemiConde" panose="020B0502040204020203" pitchFamily="34" charset="0"/>
              </a:rPr>
              <a:t>взглядами, со своими интересами и внешностью. Вы видите </a:t>
            </a:r>
            <a:r>
              <a:rPr lang="ru-RU" sz="2000" dirty="0" smtClean="0">
                <a:solidFill>
                  <a:schemeClr val="bg2">
                    <a:lumMod val="25000"/>
                  </a:schemeClr>
                </a:solidFill>
                <a:latin typeface="Bahnschrift SemiLight SemiConde" panose="020B0502040204020203" pitchFamily="34" charset="0"/>
              </a:rPr>
              <a:t>мир субъективно</a:t>
            </a:r>
            <a:r>
              <a:rPr lang="ru-RU" sz="2000" dirty="0">
                <a:solidFill>
                  <a:schemeClr val="bg2">
                    <a:lumMod val="25000"/>
                  </a:schemeClr>
                </a:solidFill>
                <a:latin typeface="Bahnschrift SemiLight SemiConde" panose="020B0502040204020203" pitchFamily="34" charset="0"/>
              </a:rPr>
              <a:t>, через призму своего личного восприятия. </a:t>
            </a:r>
            <a:r>
              <a:rPr lang="ru-RU" sz="2000" dirty="0" smtClean="0">
                <a:solidFill>
                  <a:schemeClr val="bg2">
                    <a:lumMod val="25000"/>
                  </a:schemeClr>
                </a:solidFill>
                <a:latin typeface="Bahnschrift SemiLight SemiConde" panose="020B0502040204020203" pitchFamily="34" charset="0"/>
              </a:rPr>
              <a:t>Чтобы </a:t>
            </a:r>
            <a:r>
              <a:rPr lang="ru-RU" sz="2000" dirty="0">
                <a:solidFill>
                  <a:schemeClr val="bg2">
                    <a:lumMod val="25000"/>
                  </a:schemeClr>
                </a:solidFill>
                <a:latin typeface="Bahnschrift SemiLight SemiConde" panose="020B0502040204020203" pitchFamily="34" charset="0"/>
              </a:rPr>
              <a:t>гореть , укреплять своё Солнце и самооценку </a:t>
            </a:r>
            <a:r>
              <a:rPr lang="ru-RU" sz="2000" dirty="0" smtClean="0">
                <a:solidFill>
                  <a:schemeClr val="bg2">
                    <a:lumMod val="25000"/>
                  </a:schemeClr>
                </a:solidFill>
                <a:latin typeface="Bahnschrift SemiLight SemiConde" panose="020B0502040204020203" pitchFamily="34" charset="0"/>
              </a:rPr>
              <a:t>необходимо: осознавать </a:t>
            </a:r>
            <a:r>
              <a:rPr lang="ru-RU" sz="2000" dirty="0">
                <a:solidFill>
                  <a:schemeClr val="bg2">
                    <a:lumMod val="25000"/>
                  </a:schemeClr>
                </a:solidFill>
                <a:latin typeface="Bahnschrift SemiLight SemiConde" panose="020B0502040204020203" pitchFamily="34" charset="0"/>
              </a:rPr>
              <a:t>свои стремления, цели и следовать </a:t>
            </a:r>
            <a:r>
              <a:rPr lang="ru-RU" sz="2000" dirty="0" err="1" smtClean="0">
                <a:solidFill>
                  <a:schemeClr val="bg2">
                    <a:lumMod val="25000"/>
                  </a:schemeClr>
                </a:solidFill>
                <a:latin typeface="Bahnschrift SemiLight SemiConde" panose="020B0502040204020203" pitchFamily="34" charset="0"/>
              </a:rPr>
              <a:t>им;заботиться</a:t>
            </a:r>
            <a:r>
              <a:rPr lang="ru-RU" sz="2000" dirty="0" smtClean="0">
                <a:solidFill>
                  <a:schemeClr val="bg2">
                    <a:lumMod val="25000"/>
                  </a:schemeClr>
                </a:solidFill>
                <a:latin typeface="Bahnschrift SemiLight SemiConde" panose="020B0502040204020203" pitchFamily="34" charset="0"/>
              </a:rPr>
              <a:t> </a:t>
            </a:r>
            <a:r>
              <a:rPr lang="ru-RU" sz="2000" dirty="0">
                <a:solidFill>
                  <a:schemeClr val="bg2">
                    <a:lumMod val="25000"/>
                  </a:schemeClr>
                </a:solidFill>
                <a:latin typeface="Bahnschrift SemiLight SemiConde" panose="020B0502040204020203" pitchFamily="34" charset="0"/>
              </a:rPr>
              <a:t>о своём теле;</a:t>
            </a:r>
          </a:p>
          <a:p>
            <a:pPr algn="just"/>
            <a:r>
              <a:rPr lang="ru-RU" sz="2000" dirty="0" smtClean="0">
                <a:solidFill>
                  <a:schemeClr val="bg2">
                    <a:lumMod val="25000"/>
                  </a:schemeClr>
                </a:solidFill>
                <a:latin typeface="Bahnschrift SemiLight SemiConde" panose="020B0502040204020203" pitchFamily="34" charset="0"/>
              </a:rPr>
              <a:t>проявлять </a:t>
            </a:r>
            <a:r>
              <a:rPr lang="ru-RU" sz="2000" dirty="0">
                <a:solidFill>
                  <a:schemeClr val="bg2">
                    <a:lumMod val="25000"/>
                  </a:schemeClr>
                </a:solidFill>
                <a:latin typeface="Bahnschrift SemiLight SemiConde" panose="020B0502040204020203" pitchFamily="34" charset="0"/>
              </a:rPr>
              <a:t>свою индивидуальность и активно нести её в </a:t>
            </a:r>
            <a:r>
              <a:rPr lang="ru-RU" sz="2000" dirty="0" smtClean="0">
                <a:solidFill>
                  <a:schemeClr val="bg2">
                    <a:lumMod val="25000"/>
                  </a:schemeClr>
                </a:solidFill>
                <a:latin typeface="Bahnschrift SemiLight SemiConde" panose="020B0502040204020203" pitchFamily="34" charset="0"/>
              </a:rPr>
              <a:t>мир; не </a:t>
            </a:r>
            <a:r>
              <a:rPr lang="ru-RU" sz="2000" dirty="0">
                <a:solidFill>
                  <a:schemeClr val="bg2">
                    <a:lumMod val="25000"/>
                  </a:schemeClr>
                </a:solidFill>
                <a:latin typeface="Bahnschrift SemiLight SemiConde" panose="020B0502040204020203" pitchFamily="34" charset="0"/>
              </a:rPr>
              <a:t>бояться заявлять о себе и отстаивать свои </a:t>
            </a:r>
            <a:r>
              <a:rPr lang="ru-RU" sz="2000" dirty="0" smtClean="0">
                <a:solidFill>
                  <a:schemeClr val="bg2">
                    <a:lumMod val="25000"/>
                  </a:schemeClr>
                </a:solidFill>
                <a:latin typeface="Bahnschrift SemiLight SemiConde" panose="020B0502040204020203" pitchFamily="34" charset="0"/>
              </a:rPr>
              <a:t>желания/интересы. </a:t>
            </a:r>
            <a:r>
              <a:rPr lang="ru-RU" sz="2000" b="1" dirty="0" smtClean="0">
                <a:latin typeface="Bahnschrift SemiLight SemiConde" panose="020B0502040204020203" pitchFamily="34" charset="0"/>
              </a:rPr>
              <a:t>Я </a:t>
            </a:r>
            <a:r>
              <a:rPr lang="ru-RU" sz="2000" b="1" dirty="0">
                <a:latin typeface="Bahnschrift SemiLight SemiConde" panose="020B0502040204020203" pitchFamily="34" charset="0"/>
              </a:rPr>
              <a:t>не призываю вас быть эгоистами, но наступать на горло своей песне </a:t>
            </a:r>
            <a:r>
              <a:rPr lang="ru-RU" sz="2000" b="1" dirty="0" smtClean="0">
                <a:latin typeface="Bahnschrift SemiLight SemiConde" panose="020B0502040204020203" pitchFamily="34" charset="0"/>
              </a:rPr>
              <a:t>вам категорически </a:t>
            </a:r>
            <a:r>
              <a:rPr lang="ru-RU" sz="2000" b="1" dirty="0">
                <a:latin typeface="Bahnschrift SemiLight SemiConde" panose="020B0502040204020203" pitchFamily="34" charset="0"/>
              </a:rPr>
              <a:t>противопоказано</a:t>
            </a:r>
            <a:r>
              <a:rPr lang="ru-RU" sz="2000" b="1" dirty="0" smtClean="0">
                <a:latin typeface="Bahnschrift SemiLight SemiConde" panose="020B0502040204020203" pitchFamily="34" charset="0"/>
              </a:rPr>
              <a:t>!</a:t>
            </a:r>
          </a:p>
          <a:p>
            <a:pPr algn="just"/>
            <a:r>
              <a:rPr lang="ru-RU" sz="2500" dirty="0" smtClean="0">
                <a:solidFill>
                  <a:schemeClr val="bg2">
                    <a:lumMod val="25000"/>
                  </a:schemeClr>
                </a:solidFill>
                <a:latin typeface="Bahnschrift SemiLight SemiConde" panose="020B0502040204020203" pitchFamily="34" charset="0"/>
              </a:rPr>
              <a:t>2 </a:t>
            </a:r>
            <a:r>
              <a:rPr lang="ru-RU" sz="2500" dirty="0" smtClean="0">
                <a:solidFill>
                  <a:schemeClr val="bg2">
                    <a:lumMod val="25000"/>
                  </a:schemeClr>
                </a:solidFill>
                <a:latin typeface="Bahnschrift SemiLight SemiConde" panose="020B0502040204020203" pitchFamily="34" charset="0"/>
              </a:rPr>
              <a:t>ДОМ </a:t>
            </a:r>
            <a:r>
              <a:rPr lang="ru-RU" sz="2500" dirty="0" smtClean="0">
                <a:solidFill>
                  <a:schemeClr val="bg2">
                    <a:lumMod val="25000"/>
                  </a:schemeClr>
                </a:solidFill>
                <a:latin typeface="Bahnschrift SemiLight SemiConde" panose="020B0502040204020203" pitchFamily="34" charset="0"/>
              </a:rPr>
              <a:t>– </a:t>
            </a:r>
            <a:r>
              <a:rPr lang="ru-RU" sz="2000" dirty="0">
                <a:solidFill>
                  <a:schemeClr val="bg2">
                    <a:lumMod val="25000"/>
                  </a:schemeClr>
                </a:solidFill>
                <a:latin typeface="Bahnschrift SemiLight SemiConde" panose="020B0502040204020203" pitchFamily="34" charset="0"/>
              </a:rPr>
              <a:t>Тема вашей жизни-обеспечить себе достаток, доход личными </a:t>
            </a:r>
            <a:r>
              <a:rPr lang="ru-RU" sz="2000" dirty="0" smtClean="0">
                <a:solidFill>
                  <a:schemeClr val="bg2">
                    <a:lumMod val="25000"/>
                  </a:schemeClr>
                </a:solidFill>
                <a:latin typeface="Bahnschrift SemiLight SemiConde" panose="020B0502040204020203" pitchFamily="34" charset="0"/>
              </a:rPr>
              <a:t>усилиями, </a:t>
            </a:r>
            <a:r>
              <a:rPr lang="ru-RU" sz="2000" dirty="0" err="1" smtClean="0">
                <a:solidFill>
                  <a:schemeClr val="bg2">
                    <a:lumMod val="25000"/>
                  </a:schemeClr>
                </a:solidFill>
                <a:latin typeface="Bahnschrift SemiLight SemiConde" panose="020B0502040204020203" pitchFamily="34" charset="0"/>
              </a:rPr>
              <a:t>монетизировать</a:t>
            </a:r>
            <a:r>
              <a:rPr lang="ru-RU" sz="2000" dirty="0" smtClean="0">
                <a:solidFill>
                  <a:schemeClr val="bg2">
                    <a:lumMod val="25000"/>
                  </a:schemeClr>
                </a:solidFill>
                <a:latin typeface="Bahnschrift SemiLight SemiConde" panose="020B0502040204020203" pitchFamily="34" charset="0"/>
              </a:rPr>
              <a:t> </a:t>
            </a:r>
            <a:r>
              <a:rPr lang="ru-RU" sz="2000" dirty="0">
                <a:solidFill>
                  <a:schemeClr val="bg2">
                    <a:lumMod val="25000"/>
                  </a:schemeClr>
                </a:solidFill>
                <a:latin typeface="Bahnschrift SemiLight SemiConde" panose="020B0502040204020203" pitchFamily="34" charset="0"/>
              </a:rPr>
              <a:t>свои таланты и способности, накапливать ресурсы, </a:t>
            </a:r>
            <a:r>
              <a:rPr lang="ru-RU" sz="2000" dirty="0" smtClean="0">
                <a:solidFill>
                  <a:schemeClr val="bg2">
                    <a:lumMod val="25000"/>
                  </a:schemeClr>
                </a:solidFill>
                <a:latin typeface="Bahnschrift SemiLight SemiConde" panose="020B0502040204020203" pitchFamily="34" charset="0"/>
              </a:rPr>
              <a:t>адекватно оценивать </a:t>
            </a:r>
            <a:r>
              <a:rPr lang="ru-RU" sz="2000" dirty="0">
                <a:solidFill>
                  <a:schemeClr val="bg2">
                    <a:lumMod val="25000"/>
                  </a:schemeClr>
                </a:solidFill>
                <a:latin typeface="Bahnschrift SemiLight SemiConde" panose="020B0502040204020203" pitchFamily="34" charset="0"/>
              </a:rPr>
              <a:t>себя. Вы материалист, вам жизненно необходима прочная почва </a:t>
            </a:r>
            <a:r>
              <a:rPr lang="ru-RU" sz="2000" dirty="0" smtClean="0">
                <a:solidFill>
                  <a:schemeClr val="bg2">
                    <a:lumMod val="25000"/>
                  </a:schemeClr>
                </a:solidFill>
                <a:latin typeface="Bahnschrift SemiLight SemiConde" panose="020B0502040204020203" pitchFamily="34" charset="0"/>
              </a:rPr>
              <a:t>под ногами </a:t>
            </a:r>
            <a:r>
              <a:rPr lang="ru-RU" sz="2000" dirty="0">
                <a:solidFill>
                  <a:schemeClr val="bg2">
                    <a:lumMod val="25000"/>
                  </a:schemeClr>
                </a:solidFill>
                <a:latin typeface="Bahnschrift SemiLight SemiConde" panose="020B0502040204020203" pitchFamily="34" charset="0"/>
              </a:rPr>
              <a:t>и стабильность. </a:t>
            </a:r>
            <a:r>
              <a:rPr lang="ru-RU" sz="2000" dirty="0" smtClean="0">
                <a:solidFill>
                  <a:schemeClr val="bg2">
                    <a:lumMod val="25000"/>
                  </a:schemeClr>
                </a:solidFill>
                <a:latin typeface="Bahnschrift SemiLight SemiConde" panose="020B0502040204020203" pitchFamily="34" charset="0"/>
              </a:rPr>
              <a:t>Чтобы </a:t>
            </a:r>
            <a:r>
              <a:rPr lang="ru-RU" sz="2000" dirty="0">
                <a:solidFill>
                  <a:schemeClr val="bg2">
                    <a:lumMod val="25000"/>
                  </a:schemeClr>
                </a:solidFill>
                <a:latin typeface="Bahnschrift SemiLight SemiConde" panose="020B0502040204020203" pitchFamily="34" charset="0"/>
              </a:rPr>
              <a:t>гореть , укреплять своё Солнце и самооценку </a:t>
            </a:r>
            <a:r>
              <a:rPr lang="ru-RU" sz="2000" dirty="0" smtClean="0">
                <a:solidFill>
                  <a:schemeClr val="bg2">
                    <a:lumMod val="25000"/>
                  </a:schemeClr>
                </a:solidFill>
                <a:latin typeface="Bahnschrift SemiLight SemiConde" panose="020B0502040204020203" pitchFamily="34" charset="0"/>
              </a:rPr>
              <a:t>необходимо: делать </a:t>
            </a:r>
            <a:r>
              <a:rPr lang="ru-RU" sz="2000" dirty="0">
                <a:solidFill>
                  <a:schemeClr val="bg2">
                    <a:lumMod val="25000"/>
                  </a:schemeClr>
                </a:solidFill>
                <a:latin typeface="Bahnschrift SemiLight SemiConde" panose="020B0502040204020203" pitchFamily="34" charset="0"/>
              </a:rPr>
              <a:t>запасы и копить деньги, еду, </a:t>
            </a:r>
            <a:r>
              <a:rPr lang="ru-RU" sz="2000" dirty="0" smtClean="0">
                <a:solidFill>
                  <a:schemeClr val="bg2">
                    <a:lumMod val="25000"/>
                  </a:schemeClr>
                </a:solidFill>
                <a:latin typeface="Bahnschrift SemiLight SemiConde" panose="020B0502040204020203" pitchFamily="34" charset="0"/>
              </a:rPr>
              <a:t>энергию; заниматься </a:t>
            </a:r>
            <a:r>
              <a:rPr lang="ru-RU" sz="2000" dirty="0">
                <a:solidFill>
                  <a:schemeClr val="bg2">
                    <a:lumMod val="25000"/>
                  </a:schemeClr>
                </a:solidFill>
                <a:latin typeface="Bahnschrift SemiLight SemiConde" panose="020B0502040204020203" pitchFamily="34" charset="0"/>
              </a:rPr>
              <a:t>ручным трудом, создавать красоту вокруг </a:t>
            </a:r>
            <a:r>
              <a:rPr lang="ru-RU" sz="2000" dirty="0" smtClean="0">
                <a:solidFill>
                  <a:schemeClr val="bg2">
                    <a:lumMod val="25000"/>
                  </a:schemeClr>
                </a:solidFill>
                <a:latin typeface="Bahnschrift SemiLight SemiConde" panose="020B0502040204020203" pitchFamily="34" charset="0"/>
              </a:rPr>
              <a:t>себя; позволять </a:t>
            </a:r>
            <a:r>
              <a:rPr lang="ru-RU" sz="2000" dirty="0">
                <a:solidFill>
                  <a:schemeClr val="bg2">
                    <a:lumMod val="25000"/>
                  </a:schemeClr>
                </a:solidFill>
                <a:latin typeface="Bahnschrift SemiLight SemiConde" panose="020B0502040204020203" pitchFamily="34" charset="0"/>
              </a:rPr>
              <a:t>себе физические удовольствия, не злоупотреблять аскетизмом и</a:t>
            </a:r>
          </a:p>
          <a:p>
            <a:pPr algn="just"/>
            <a:r>
              <a:rPr lang="ru-RU" sz="2000" dirty="0" smtClean="0">
                <a:solidFill>
                  <a:schemeClr val="bg2">
                    <a:lumMod val="25000"/>
                  </a:schemeClr>
                </a:solidFill>
                <a:latin typeface="Bahnschrift SemiLight SemiConde" panose="020B0502040204020203" pitchFamily="34" charset="0"/>
              </a:rPr>
              <a:t>диетами; стремиться </a:t>
            </a:r>
            <a:r>
              <a:rPr lang="ru-RU" sz="2000" dirty="0">
                <a:solidFill>
                  <a:schemeClr val="bg2">
                    <a:lumMod val="25000"/>
                  </a:schemeClr>
                </a:solidFill>
                <a:latin typeface="Bahnschrift SemiLight SemiConde" panose="020B0502040204020203" pitchFamily="34" charset="0"/>
              </a:rPr>
              <a:t>к постоянству и последовательному развитию. </a:t>
            </a:r>
            <a:r>
              <a:rPr lang="ru-RU" sz="2000" dirty="0" smtClean="0">
                <a:solidFill>
                  <a:schemeClr val="bg2">
                    <a:lumMod val="25000"/>
                  </a:schemeClr>
                </a:solidFill>
                <a:latin typeface="Bahnschrift SemiLight SemiConde" panose="020B0502040204020203" pitchFamily="34" charset="0"/>
              </a:rPr>
              <a:t>Избегать нежданных перемен. </a:t>
            </a:r>
            <a:r>
              <a:rPr lang="ru-RU" sz="2000" b="1" dirty="0" smtClean="0">
                <a:solidFill>
                  <a:schemeClr val="bg2">
                    <a:lumMod val="25000"/>
                  </a:schemeClr>
                </a:solidFill>
                <a:latin typeface="Bahnschrift SemiLight SemiConde" panose="020B0502040204020203" pitchFamily="34" charset="0"/>
              </a:rPr>
              <a:t>Я </a:t>
            </a:r>
            <a:r>
              <a:rPr lang="ru-RU" sz="2000" b="1" dirty="0">
                <a:solidFill>
                  <a:schemeClr val="bg2">
                    <a:lumMod val="25000"/>
                  </a:schemeClr>
                </a:solidFill>
                <a:latin typeface="Bahnschrift SemiLight SemiConde" panose="020B0502040204020203" pitchFamily="34" charset="0"/>
              </a:rPr>
              <a:t>не призываю вас быть гедонистами, но отказывать себе в наслаждениях </a:t>
            </a:r>
            <a:r>
              <a:rPr lang="ru-RU" sz="2000" b="1" dirty="0" smtClean="0">
                <a:solidFill>
                  <a:schemeClr val="bg2">
                    <a:lumMod val="25000"/>
                  </a:schemeClr>
                </a:solidFill>
                <a:latin typeface="Bahnschrift SemiLight SemiConde" panose="020B0502040204020203" pitchFamily="34" charset="0"/>
              </a:rPr>
              <a:t>вам категорически </a:t>
            </a:r>
            <a:r>
              <a:rPr lang="ru-RU" sz="2000" b="1" dirty="0">
                <a:solidFill>
                  <a:schemeClr val="bg2">
                    <a:lumMod val="25000"/>
                  </a:schemeClr>
                </a:solidFill>
                <a:latin typeface="Bahnschrift SemiLight SemiConde" panose="020B0502040204020203" pitchFamily="34" charset="0"/>
              </a:rPr>
              <a:t>противопоказано.</a:t>
            </a:r>
            <a:endParaRPr lang="ru-RU" sz="2000" b="1" dirty="0" smtClean="0">
              <a:solidFill>
                <a:schemeClr val="bg2">
                  <a:lumMod val="25000"/>
                </a:schemeClr>
              </a:solidFill>
              <a:latin typeface="Bahnschrift SemiLight SemiConde" panose="020B0502040204020203" pitchFamily="34" charset="0"/>
            </a:endParaRPr>
          </a:p>
        </p:txBody>
      </p:sp>
      <p:sp>
        <p:nvSpPr>
          <p:cNvPr id="4" name="TextBox 3"/>
          <p:cNvSpPr txBox="1"/>
          <p:nvPr/>
        </p:nvSpPr>
        <p:spPr>
          <a:xfrm rot="16200000">
            <a:off x="-92699" y="3140201"/>
            <a:ext cx="1446230"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СОЛНЦЕ</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31575966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870349"/>
            <a:ext cx="9359410" cy="6093976"/>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3 ДОМ </a:t>
            </a:r>
            <a:r>
              <a:rPr lang="ru-RU" sz="2500" dirty="0" smtClean="0">
                <a:solidFill>
                  <a:schemeClr val="bg2">
                    <a:lumMod val="25000"/>
                  </a:schemeClr>
                </a:solidFill>
                <a:latin typeface="Bahnschrift SemiLight SemiConde" panose="020B0502040204020203" pitchFamily="34" charset="0"/>
              </a:rPr>
              <a:t>–</a:t>
            </a:r>
            <a:r>
              <a:rPr lang="ru-RU" sz="2000" dirty="0">
                <a:solidFill>
                  <a:schemeClr val="bg2">
                    <a:lumMod val="25000"/>
                  </a:schemeClr>
                </a:solidFill>
                <a:latin typeface="Bahnschrift SemiLight SemiConde" panose="020B0502040204020203" pitchFamily="34" charset="0"/>
              </a:rPr>
              <a:t>Тема вашей жизни-учиться и общаться, собирать и </a:t>
            </a:r>
            <a:r>
              <a:rPr lang="ru-RU" sz="2000" dirty="0" smtClean="0">
                <a:solidFill>
                  <a:schemeClr val="bg2">
                    <a:lumMod val="25000"/>
                  </a:schemeClr>
                </a:solidFill>
                <a:latin typeface="Bahnschrift SemiLight SemiConde" panose="020B0502040204020203" pitchFamily="34" charset="0"/>
              </a:rPr>
              <a:t>передавать знания </a:t>
            </a:r>
            <a:r>
              <a:rPr lang="ru-RU" sz="2000" dirty="0">
                <a:solidFill>
                  <a:schemeClr val="bg2">
                    <a:lumMod val="25000"/>
                  </a:schemeClr>
                </a:solidFill>
                <a:latin typeface="Bahnschrift SemiLight SemiConde" panose="020B0502040204020203" pitchFamily="34" charset="0"/>
              </a:rPr>
              <a:t>и информацию, постоянно исследовать и изучать </a:t>
            </a:r>
            <a:r>
              <a:rPr lang="ru-RU" sz="2000" dirty="0" smtClean="0">
                <a:solidFill>
                  <a:schemeClr val="bg2">
                    <a:lumMod val="25000"/>
                  </a:schemeClr>
                </a:solidFill>
                <a:latin typeface="Bahnschrift SemiLight SemiConde" panose="020B0502040204020203" pitchFamily="34" charset="0"/>
              </a:rPr>
              <a:t>что-то новое</a:t>
            </a:r>
            <a:r>
              <a:rPr lang="ru-RU" sz="2000" dirty="0">
                <a:solidFill>
                  <a:schemeClr val="bg2">
                    <a:lumMod val="25000"/>
                  </a:schemeClr>
                </a:solidFill>
                <a:latin typeface="Bahnschrift SemiLight SemiConde" panose="020B0502040204020203" pitchFamily="34" charset="0"/>
              </a:rPr>
              <a:t>. Вы испытываете неиссякаемый интерес ко всему, </a:t>
            </a:r>
            <a:r>
              <a:rPr lang="ru-RU" sz="2000" dirty="0" smtClean="0">
                <a:solidFill>
                  <a:schemeClr val="bg2">
                    <a:lumMod val="25000"/>
                  </a:schemeClr>
                </a:solidFill>
                <a:latin typeface="Bahnschrift SemiLight SemiConde" panose="020B0502040204020203" pitchFamily="34" charset="0"/>
              </a:rPr>
              <a:t>что происходит </a:t>
            </a:r>
            <a:r>
              <a:rPr lang="ru-RU" sz="2000" dirty="0">
                <a:solidFill>
                  <a:schemeClr val="bg2">
                    <a:lumMod val="25000"/>
                  </a:schemeClr>
                </a:solidFill>
                <a:latin typeface="Bahnschrift SemiLight SemiConde" panose="020B0502040204020203" pitchFamily="34" charset="0"/>
              </a:rPr>
              <a:t>в окружающем мире, погружаясь с головой </a:t>
            </a:r>
            <a:r>
              <a:rPr lang="ru-RU" sz="2000" dirty="0" smtClean="0">
                <a:solidFill>
                  <a:schemeClr val="bg2">
                    <a:lumMod val="25000"/>
                  </a:schemeClr>
                </a:solidFill>
                <a:latin typeface="Bahnschrift SemiLight SemiConde" panose="020B0502040204020203" pitchFamily="34" charset="0"/>
              </a:rPr>
              <a:t>в повседневные </a:t>
            </a:r>
            <a:r>
              <a:rPr lang="ru-RU" sz="2000" dirty="0">
                <a:solidFill>
                  <a:schemeClr val="bg2">
                    <a:lumMod val="25000"/>
                  </a:schemeClr>
                </a:solidFill>
                <a:latin typeface="Bahnschrift SemiLight SemiConde" panose="020B0502040204020203" pitchFamily="34" charset="0"/>
              </a:rPr>
              <a:t>занятия. </a:t>
            </a:r>
            <a:r>
              <a:rPr lang="ru-RU" sz="2000" dirty="0" smtClean="0">
                <a:solidFill>
                  <a:schemeClr val="bg2">
                    <a:lumMod val="25000"/>
                  </a:schemeClr>
                </a:solidFill>
                <a:latin typeface="Bahnschrift SemiLight SemiConde" panose="020B0502040204020203" pitchFamily="34" charset="0"/>
              </a:rPr>
              <a:t> Чтобы </a:t>
            </a:r>
            <a:r>
              <a:rPr lang="ru-RU" sz="2000" dirty="0">
                <a:solidFill>
                  <a:schemeClr val="bg2">
                    <a:lumMod val="25000"/>
                  </a:schemeClr>
                </a:solidFill>
                <a:latin typeface="Bahnschrift SemiLight SemiConde" panose="020B0502040204020203" pitchFamily="34" charset="0"/>
              </a:rPr>
              <a:t>гореть , укреплять своё Солнце и самооценку </a:t>
            </a:r>
            <a:r>
              <a:rPr lang="ru-RU" sz="2000" dirty="0" err="1" smtClean="0">
                <a:solidFill>
                  <a:schemeClr val="bg2">
                    <a:lumMod val="25000"/>
                  </a:schemeClr>
                </a:solidFill>
                <a:latin typeface="Bahnschrift SemiLight SemiConde" panose="020B0502040204020203" pitchFamily="34" charset="0"/>
              </a:rPr>
              <a:t>необходимо:получать</a:t>
            </a:r>
            <a:r>
              <a:rPr lang="ru-RU" sz="2000" dirty="0" smtClean="0">
                <a:solidFill>
                  <a:schemeClr val="bg2">
                    <a:lumMod val="25000"/>
                  </a:schemeClr>
                </a:solidFill>
                <a:latin typeface="Bahnschrift SemiLight SemiConde" panose="020B0502040204020203" pitchFamily="34" charset="0"/>
              </a:rPr>
              <a:t> </a:t>
            </a:r>
            <a:r>
              <a:rPr lang="ru-RU" sz="2000" dirty="0">
                <a:solidFill>
                  <a:schemeClr val="bg2">
                    <a:lumMod val="25000"/>
                  </a:schemeClr>
                </a:solidFill>
                <a:latin typeface="Bahnschrift SemiLight SemiConde" panose="020B0502040204020203" pitchFamily="34" charset="0"/>
              </a:rPr>
              <a:t>приток свежей </a:t>
            </a:r>
            <a:r>
              <a:rPr lang="ru-RU" sz="2000" dirty="0" smtClean="0">
                <a:solidFill>
                  <a:schemeClr val="bg2">
                    <a:lumMod val="25000"/>
                  </a:schemeClr>
                </a:solidFill>
                <a:latin typeface="Bahnschrift SemiLight SemiConde" panose="020B0502040204020203" pitchFamily="34" charset="0"/>
              </a:rPr>
              <a:t>информацией; анализировать</a:t>
            </a:r>
            <a:r>
              <a:rPr lang="ru-RU" sz="2000" dirty="0">
                <a:solidFill>
                  <a:schemeClr val="bg2">
                    <a:lumMod val="25000"/>
                  </a:schemeClr>
                </a:solidFill>
                <a:latin typeface="Bahnschrift SemiLight SemiConde" panose="020B0502040204020203" pitchFamily="34" charset="0"/>
              </a:rPr>
              <a:t>, писать, читать, общаться, устанавливать </a:t>
            </a:r>
            <a:r>
              <a:rPr lang="ru-RU" sz="2000" dirty="0" smtClean="0">
                <a:solidFill>
                  <a:schemeClr val="bg2">
                    <a:lumMod val="25000"/>
                  </a:schemeClr>
                </a:solidFill>
                <a:latin typeface="Bahnschrift SemiLight SemiConde" panose="020B0502040204020203" pitchFamily="34" charset="0"/>
              </a:rPr>
              <a:t>связи; передвигаться</a:t>
            </a:r>
            <a:r>
              <a:rPr lang="ru-RU" sz="2000" dirty="0">
                <a:solidFill>
                  <a:schemeClr val="bg2">
                    <a:lumMod val="25000"/>
                  </a:schemeClr>
                </a:solidFill>
                <a:latin typeface="Bahnschrift SemiLight SemiConde" panose="020B0502040204020203" pitchFamily="34" charset="0"/>
              </a:rPr>
              <a:t>, переезжать с места на место, менять обстановку в </a:t>
            </a:r>
            <a:r>
              <a:rPr lang="ru-RU" sz="2000" dirty="0" smtClean="0">
                <a:solidFill>
                  <a:schemeClr val="bg2">
                    <a:lumMod val="25000"/>
                  </a:schemeClr>
                </a:solidFill>
                <a:latin typeface="Bahnschrift SemiLight SemiConde" panose="020B0502040204020203" pitchFamily="34" charset="0"/>
              </a:rPr>
              <a:t>доме; иметь </a:t>
            </a:r>
            <a:r>
              <a:rPr lang="ru-RU" sz="2000" dirty="0">
                <a:solidFill>
                  <a:schemeClr val="bg2">
                    <a:lumMod val="25000"/>
                  </a:schemeClr>
                </a:solidFill>
                <a:latin typeface="Bahnschrift SemiLight SemiConde" panose="020B0502040204020203" pitchFamily="34" charset="0"/>
              </a:rPr>
              <a:t>обширный круг знакомых и </a:t>
            </a:r>
            <a:r>
              <a:rPr lang="ru-RU" sz="2000" dirty="0" smtClean="0">
                <a:solidFill>
                  <a:schemeClr val="bg2">
                    <a:lumMod val="25000"/>
                  </a:schemeClr>
                </a:solidFill>
                <a:latin typeface="Bahnschrift SemiLight SemiConde" panose="020B0502040204020203" pitchFamily="34" charset="0"/>
              </a:rPr>
              <a:t>приятелей. </a:t>
            </a:r>
            <a:r>
              <a:rPr lang="ru-RU" sz="2000" b="1" dirty="0" smtClean="0">
                <a:solidFill>
                  <a:schemeClr val="bg2">
                    <a:lumMod val="25000"/>
                  </a:schemeClr>
                </a:solidFill>
                <a:latin typeface="Bahnschrift SemiLight SemiConde" panose="020B0502040204020203" pitchFamily="34" charset="0"/>
              </a:rPr>
              <a:t>Я </a:t>
            </a:r>
            <a:r>
              <a:rPr lang="ru-RU" sz="2000" b="1" dirty="0">
                <a:solidFill>
                  <a:schemeClr val="bg2">
                    <a:lumMod val="25000"/>
                  </a:schemeClr>
                </a:solidFill>
                <a:latin typeface="Bahnschrift SemiLight SemiConde" panose="020B0502040204020203" pitchFamily="34" charset="0"/>
              </a:rPr>
              <a:t>не призываю вас быть сплетником и болтуном, но для вас идеально </a:t>
            </a:r>
            <a:r>
              <a:rPr lang="ru-RU" sz="2000" b="1" dirty="0" smtClean="0">
                <a:solidFill>
                  <a:schemeClr val="bg2">
                    <a:lumMod val="25000"/>
                  </a:schemeClr>
                </a:solidFill>
                <a:latin typeface="Bahnschrift SemiLight SemiConde" panose="020B0502040204020203" pitchFamily="34" charset="0"/>
              </a:rPr>
              <a:t>подходит изречение-</a:t>
            </a:r>
            <a:r>
              <a:rPr lang="ru-RU" sz="2000" b="1" dirty="0">
                <a:solidFill>
                  <a:schemeClr val="bg2">
                    <a:lumMod val="25000"/>
                  </a:schemeClr>
                </a:solidFill>
                <a:latin typeface="Bahnschrift SemiLight SemiConde" panose="020B0502040204020203" pitchFamily="34" charset="0"/>
              </a:rPr>
              <a:t>"кто владеет информацией-владеет миром</a:t>
            </a:r>
            <a:r>
              <a:rPr lang="ru-RU" sz="2000" b="1" dirty="0" smtClean="0">
                <a:solidFill>
                  <a:schemeClr val="bg2">
                    <a:lumMod val="25000"/>
                  </a:schemeClr>
                </a:solidFill>
                <a:latin typeface="Bahnschrift SemiLight SemiConde" panose="020B0502040204020203" pitchFamily="34" charset="0"/>
              </a:rPr>
              <a:t>".</a:t>
            </a:r>
          </a:p>
          <a:p>
            <a:pPr algn="just"/>
            <a:r>
              <a:rPr lang="ru-RU" sz="2500" dirty="0" smtClean="0">
                <a:solidFill>
                  <a:schemeClr val="bg2">
                    <a:lumMod val="25000"/>
                  </a:schemeClr>
                </a:solidFill>
                <a:latin typeface="Bahnschrift SemiLight SemiConde" panose="020B0502040204020203" pitchFamily="34" charset="0"/>
              </a:rPr>
              <a:t>4 </a:t>
            </a:r>
            <a:r>
              <a:rPr lang="ru-RU" sz="2500" dirty="0" smtClean="0">
                <a:solidFill>
                  <a:schemeClr val="bg2">
                    <a:lumMod val="25000"/>
                  </a:schemeClr>
                </a:solidFill>
                <a:latin typeface="Bahnschrift SemiLight SemiConde" panose="020B0502040204020203" pitchFamily="34" charset="0"/>
              </a:rPr>
              <a:t>ДОМ </a:t>
            </a:r>
            <a:r>
              <a:rPr lang="ru-RU" sz="2500" dirty="0" smtClean="0">
                <a:solidFill>
                  <a:schemeClr val="bg2">
                    <a:lumMod val="25000"/>
                  </a:schemeClr>
                </a:solidFill>
                <a:latin typeface="Bahnschrift SemiLight SemiConde" panose="020B0502040204020203" pitchFamily="34" charset="0"/>
              </a:rPr>
              <a:t>–</a:t>
            </a:r>
            <a:r>
              <a:rPr lang="ru-RU" sz="2000" dirty="0">
                <a:solidFill>
                  <a:schemeClr val="bg2">
                    <a:lumMod val="25000"/>
                  </a:schemeClr>
                </a:solidFill>
                <a:latin typeface="Bahnschrift SemiLight SemiConde" panose="020B0502040204020203" pitchFamily="34" charset="0"/>
              </a:rPr>
              <a:t>Ещё одни везунчики, сильное положение для солнца! Тема вашей жизни-дом,</a:t>
            </a:r>
          </a:p>
          <a:p>
            <a:pPr algn="just"/>
            <a:r>
              <a:rPr lang="ru-RU" sz="2000" dirty="0">
                <a:solidFill>
                  <a:schemeClr val="bg2">
                    <a:lumMod val="25000"/>
                  </a:schemeClr>
                </a:solidFill>
                <a:latin typeface="Bahnschrift SemiLight SemiConde" panose="020B0502040204020203" pitchFamily="34" charset="0"/>
              </a:rPr>
              <a:t>семья, родные места, а также внутренний мир, эмоции, фантазии, </a:t>
            </a:r>
            <a:r>
              <a:rPr lang="ru-RU" sz="2000" dirty="0" smtClean="0">
                <a:solidFill>
                  <a:schemeClr val="bg2">
                    <a:lumMod val="25000"/>
                  </a:schemeClr>
                </a:solidFill>
                <a:latin typeface="Bahnschrift SemiLight SemiConde" panose="020B0502040204020203" pitchFamily="34" charset="0"/>
              </a:rPr>
              <a:t>потайные уголки </a:t>
            </a:r>
            <a:r>
              <a:rPr lang="ru-RU" sz="2000" dirty="0">
                <a:solidFill>
                  <a:schemeClr val="bg2">
                    <a:lumMod val="25000"/>
                  </a:schemeClr>
                </a:solidFill>
                <a:latin typeface="Bahnschrift SemiLight SemiConde" panose="020B0502040204020203" pitchFamily="34" charset="0"/>
              </a:rPr>
              <a:t>души. Вы испытываете глубокую привязанность к традициям, корням, </a:t>
            </a:r>
            <a:r>
              <a:rPr lang="ru-RU" sz="2000" dirty="0" smtClean="0">
                <a:solidFill>
                  <a:schemeClr val="bg2">
                    <a:lumMod val="25000"/>
                  </a:schemeClr>
                </a:solidFill>
                <a:latin typeface="Bahnschrift SemiLight SemiConde" panose="020B0502040204020203" pitchFamily="34" charset="0"/>
              </a:rPr>
              <a:t>но в </a:t>
            </a:r>
            <a:r>
              <a:rPr lang="ru-RU" sz="2000" dirty="0">
                <a:solidFill>
                  <a:schemeClr val="bg2">
                    <a:lumMod val="25000"/>
                  </a:schemeClr>
                </a:solidFill>
                <a:latin typeface="Bahnschrift SemiLight SemiConde" panose="020B0502040204020203" pitchFamily="34" charset="0"/>
              </a:rPr>
              <a:t>тоже время имеете прочный внутренний стержень, опираясь в суждениях </a:t>
            </a:r>
            <a:r>
              <a:rPr lang="ru-RU" sz="2000" dirty="0" smtClean="0">
                <a:solidFill>
                  <a:schemeClr val="bg2">
                    <a:lumMod val="25000"/>
                  </a:schemeClr>
                </a:solidFill>
                <a:latin typeface="Bahnschrift SemiLight SemiConde" panose="020B0502040204020203" pitchFamily="34" charset="0"/>
              </a:rPr>
              <a:t>на свои </a:t>
            </a:r>
            <a:r>
              <a:rPr lang="ru-RU" sz="2000" dirty="0">
                <a:solidFill>
                  <a:schemeClr val="bg2">
                    <a:lumMod val="25000"/>
                  </a:schemeClr>
                </a:solidFill>
                <a:latin typeface="Bahnschrift SemiLight SemiConde" panose="020B0502040204020203" pitchFamily="34" charset="0"/>
              </a:rPr>
              <a:t>чувства и желания.</a:t>
            </a:r>
          </a:p>
          <a:p>
            <a:pPr algn="just"/>
            <a:r>
              <a:rPr lang="ru-RU" sz="2000" dirty="0">
                <a:solidFill>
                  <a:schemeClr val="bg2">
                    <a:lumMod val="25000"/>
                  </a:schemeClr>
                </a:solidFill>
                <a:latin typeface="Bahnschrift SemiLight SemiConde" panose="020B0502040204020203" pitchFamily="34" charset="0"/>
              </a:rPr>
              <a:t> </a:t>
            </a:r>
            <a:r>
              <a:rPr lang="ru-RU" sz="2000" dirty="0" smtClean="0">
                <a:solidFill>
                  <a:schemeClr val="bg2">
                    <a:lumMod val="25000"/>
                  </a:schemeClr>
                </a:solidFill>
                <a:latin typeface="Bahnschrift SemiLight SemiConde" panose="020B0502040204020203" pitchFamily="34" charset="0"/>
              </a:rPr>
              <a:t>Чтобы </a:t>
            </a:r>
            <a:r>
              <a:rPr lang="ru-RU" sz="2000" dirty="0">
                <a:solidFill>
                  <a:schemeClr val="bg2">
                    <a:lumMod val="25000"/>
                  </a:schemeClr>
                </a:solidFill>
                <a:latin typeface="Bahnschrift SemiLight SemiConde" panose="020B0502040204020203" pitchFamily="34" charset="0"/>
              </a:rPr>
              <a:t>гореть , укреплять своё Солнце и самооценку </a:t>
            </a:r>
            <a:r>
              <a:rPr lang="ru-RU" sz="2000" dirty="0" smtClean="0">
                <a:solidFill>
                  <a:schemeClr val="bg2">
                    <a:lumMod val="25000"/>
                  </a:schemeClr>
                </a:solidFill>
                <a:latin typeface="Bahnschrift SemiLight SemiConde" panose="020B0502040204020203" pitchFamily="34" charset="0"/>
              </a:rPr>
              <a:t>необходимо: обзавестись недвижимостью; выстраивать </a:t>
            </a:r>
            <a:r>
              <a:rPr lang="ru-RU" sz="2000" dirty="0">
                <a:solidFill>
                  <a:schemeClr val="bg2">
                    <a:lumMod val="25000"/>
                  </a:schemeClr>
                </a:solidFill>
                <a:latin typeface="Bahnschrift SemiLight SemiConde" panose="020B0502040204020203" pitchFamily="34" charset="0"/>
              </a:rPr>
              <a:t>крепкие и дружные отношения с </a:t>
            </a:r>
            <a:r>
              <a:rPr lang="ru-RU" sz="2000" dirty="0" smtClean="0">
                <a:solidFill>
                  <a:schemeClr val="bg2">
                    <a:lumMod val="25000"/>
                  </a:schemeClr>
                </a:solidFill>
                <a:latin typeface="Bahnschrift SemiLight SemiConde" panose="020B0502040204020203" pitchFamily="34" charset="0"/>
              </a:rPr>
              <a:t>родителями; в </a:t>
            </a:r>
            <a:r>
              <a:rPr lang="ru-RU" sz="2000" dirty="0">
                <a:solidFill>
                  <a:schemeClr val="bg2">
                    <a:lumMod val="25000"/>
                  </a:schemeClr>
                </a:solidFill>
                <a:latin typeface="Bahnschrift SemiLight SemiConde" panose="020B0502040204020203" pitchFamily="34" charset="0"/>
              </a:rPr>
              <a:t>жизни делать выбор исходя из своих душевных </a:t>
            </a:r>
            <a:r>
              <a:rPr lang="ru-RU" sz="2000" dirty="0" smtClean="0">
                <a:solidFill>
                  <a:schemeClr val="bg2">
                    <a:lumMod val="25000"/>
                  </a:schemeClr>
                </a:solidFill>
                <a:latin typeface="Bahnschrift SemiLight SemiConde" panose="020B0502040204020203" pitchFamily="34" charset="0"/>
              </a:rPr>
              <a:t>порывов; проявлять </a:t>
            </a:r>
            <a:r>
              <a:rPr lang="ru-RU" sz="2000" dirty="0">
                <a:solidFill>
                  <a:schemeClr val="bg2">
                    <a:lumMod val="25000"/>
                  </a:schemeClr>
                </a:solidFill>
                <a:latin typeface="Bahnschrift SemiLight SemiConde" panose="020B0502040204020203" pitchFamily="34" charset="0"/>
              </a:rPr>
              <a:t>эмоции и заботу об </a:t>
            </a:r>
            <a:r>
              <a:rPr lang="ru-RU" sz="2000" dirty="0" smtClean="0">
                <a:solidFill>
                  <a:schemeClr val="bg2">
                    <a:lumMod val="25000"/>
                  </a:schemeClr>
                </a:solidFill>
                <a:latin typeface="Bahnschrift SemiLight SemiConde" panose="020B0502040204020203" pitchFamily="34" charset="0"/>
              </a:rPr>
              <a:t>окружающих. </a:t>
            </a:r>
            <a:r>
              <a:rPr lang="ru-RU" sz="2000" b="1" dirty="0" smtClean="0">
                <a:solidFill>
                  <a:schemeClr val="bg2">
                    <a:lumMod val="25000"/>
                  </a:schemeClr>
                </a:solidFill>
                <a:latin typeface="Bahnschrift SemiLight SemiConde" panose="020B0502040204020203" pitchFamily="34" charset="0"/>
              </a:rPr>
              <a:t>Я </a:t>
            </a:r>
            <a:r>
              <a:rPr lang="ru-RU" sz="2000" b="1" dirty="0">
                <a:solidFill>
                  <a:schemeClr val="bg2">
                    <a:lumMod val="25000"/>
                  </a:schemeClr>
                </a:solidFill>
                <a:latin typeface="Bahnschrift SemiLight SemiConde" panose="020B0502040204020203" pitchFamily="34" charset="0"/>
              </a:rPr>
              <a:t>не призываю вас раствориться в семье, но отказываться от рода </a:t>
            </a:r>
            <a:r>
              <a:rPr lang="ru-RU" sz="2000" b="1" dirty="0" smtClean="0">
                <a:solidFill>
                  <a:schemeClr val="bg2">
                    <a:lumMod val="25000"/>
                  </a:schemeClr>
                </a:solidFill>
                <a:latin typeface="Bahnschrift SemiLight SemiConde" panose="020B0502040204020203" pitchFamily="34" charset="0"/>
              </a:rPr>
              <a:t>вам категорически </a:t>
            </a:r>
            <a:r>
              <a:rPr lang="ru-RU" sz="2000" b="1" dirty="0">
                <a:solidFill>
                  <a:schemeClr val="bg2">
                    <a:lumMod val="25000"/>
                  </a:schemeClr>
                </a:solidFill>
                <a:latin typeface="Bahnschrift SemiLight SemiConde" panose="020B0502040204020203" pitchFamily="34" charset="0"/>
              </a:rPr>
              <a:t>нельзя.</a:t>
            </a:r>
          </a:p>
          <a:p>
            <a:pPr algn="just"/>
            <a:r>
              <a:rPr lang="ru-RU" sz="2000" dirty="0">
                <a:solidFill>
                  <a:schemeClr val="bg2">
                    <a:lumMod val="25000"/>
                  </a:schemeClr>
                </a:solidFill>
                <a:latin typeface="Bahnschrift SemiLight SemiConde" panose="020B0502040204020203" pitchFamily="34" charset="0"/>
              </a:rPr>
              <a:t> </a:t>
            </a:r>
            <a:endParaRPr lang="ru-RU" sz="2000" dirty="0" smtClean="0">
              <a:solidFill>
                <a:schemeClr val="bg2">
                  <a:lumMod val="25000"/>
                </a:schemeClr>
              </a:solidFill>
              <a:latin typeface="Bahnschrift SemiLight SemiConde" panose="020B0502040204020203" pitchFamily="34" charset="0"/>
            </a:endParaRPr>
          </a:p>
        </p:txBody>
      </p:sp>
      <p:sp>
        <p:nvSpPr>
          <p:cNvPr id="6" name="TextBox 5"/>
          <p:cNvSpPr txBox="1"/>
          <p:nvPr/>
        </p:nvSpPr>
        <p:spPr>
          <a:xfrm rot="16200000">
            <a:off x="-92699" y="3140201"/>
            <a:ext cx="1446230"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СОЛНЦЕ</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1154098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870349"/>
            <a:ext cx="9359410" cy="5478423"/>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a:t>
            </a:r>
            <a:r>
              <a:rPr lang="ru-RU" sz="2500" dirty="0">
                <a:solidFill>
                  <a:schemeClr val="bg2">
                    <a:lumMod val="25000"/>
                  </a:schemeClr>
                </a:solidFill>
                <a:latin typeface="Bahnschrift SemiLight SemiConde" panose="020B0502040204020203" pitchFamily="34" charset="0"/>
              </a:rPr>
              <a:t>5</a:t>
            </a:r>
            <a:r>
              <a:rPr lang="ru-RU" sz="2500" dirty="0" smtClean="0">
                <a:solidFill>
                  <a:schemeClr val="bg2">
                    <a:lumMod val="25000"/>
                  </a:schemeClr>
                </a:solidFill>
                <a:latin typeface="Bahnschrift SemiLight SemiConde" panose="020B0502040204020203" pitchFamily="34" charset="0"/>
              </a:rPr>
              <a:t> ДОМ </a:t>
            </a:r>
            <a:r>
              <a:rPr lang="ru-RU" sz="2500" dirty="0" smtClean="0">
                <a:solidFill>
                  <a:schemeClr val="bg2">
                    <a:lumMod val="25000"/>
                  </a:schemeClr>
                </a:solidFill>
                <a:latin typeface="Bahnschrift SemiLight SemiConde" panose="020B0502040204020203" pitchFamily="34" charset="0"/>
              </a:rPr>
              <a:t>–</a:t>
            </a:r>
            <a:r>
              <a:rPr lang="ru-RU" sz="2000" dirty="0">
                <a:solidFill>
                  <a:schemeClr val="bg2">
                    <a:lumMod val="25000"/>
                  </a:schemeClr>
                </a:solidFill>
                <a:latin typeface="Bahnschrift SemiLight SemiConde" panose="020B0502040204020203" pitchFamily="34" charset="0"/>
              </a:rPr>
              <a:t>Самое сильное положение, вы по праву рождения можете носить корону. Тема</a:t>
            </a:r>
          </a:p>
          <a:p>
            <a:pPr algn="just"/>
            <a:r>
              <a:rPr lang="ru-RU" sz="2000" dirty="0">
                <a:solidFill>
                  <a:schemeClr val="bg2">
                    <a:lumMod val="25000"/>
                  </a:schemeClr>
                </a:solidFill>
                <a:latin typeface="Bahnschrift SemiLight SemiConde" panose="020B0502040204020203" pitchFamily="34" charset="0"/>
              </a:rPr>
              <a:t>вашей жизни- самоидентификация, личное творчество, хобби, увлечения,</a:t>
            </a:r>
          </a:p>
          <a:p>
            <a:pPr algn="just"/>
            <a:r>
              <a:rPr lang="ru-RU" sz="2000" dirty="0">
                <a:solidFill>
                  <a:schemeClr val="bg2">
                    <a:lumMod val="25000"/>
                  </a:schemeClr>
                </a:solidFill>
                <a:latin typeface="Bahnschrift SemiLight SemiConde" panose="020B0502040204020203" pitchFamily="34" charset="0"/>
              </a:rPr>
              <a:t>аферы, артистизм и игра, дети. Вы радостны, активны и щедры, вы</a:t>
            </a:r>
          </a:p>
          <a:p>
            <a:pPr algn="just"/>
            <a:r>
              <a:rPr lang="ru-RU" sz="2000" dirty="0">
                <a:solidFill>
                  <a:schemeClr val="bg2">
                    <a:lumMod val="25000"/>
                  </a:schemeClr>
                </a:solidFill>
                <a:latin typeface="Bahnschrift SemiLight SemiConde" panose="020B0502040204020203" pitchFamily="34" charset="0"/>
              </a:rPr>
              <a:t>демонстрируете себя миру, стремитесь быть в центре внимания и творить</a:t>
            </a:r>
          </a:p>
          <a:p>
            <a:pPr algn="just"/>
            <a:r>
              <a:rPr lang="ru-RU" sz="2000" dirty="0">
                <a:solidFill>
                  <a:schemeClr val="bg2">
                    <a:lumMod val="25000"/>
                  </a:schemeClr>
                </a:solidFill>
                <a:latin typeface="Bahnschrift SemiLight SemiConde" panose="020B0502040204020203" pitchFamily="34" charset="0"/>
              </a:rPr>
              <a:t>жизнь на свой вкус и </a:t>
            </a:r>
            <a:r>
              <a:rPr lang="ru-RU" sz="2000" dirty="0" err="1">
                <a:solidFill>
                  <a:schemeClr val="bg2">
                    <a:lumMod val="25000"/>
                  </a:schemeClr>
                </a:solidFill>
                <a:latin typeface="Bahnschrift SemiLight SemiConde" panose="020B0502040204020203" pitchFamily="34" charset="0"/>
              </a:rPr>
              <a:t>цвет.Чтобы</a:t>
            </a:r>
            <a:r>
              <a:rPr lang="ru-RU" sz="2000" dirty="0">
                <a:solidFill>
                  <a:schemeClr val="bg2">
                    <a:lumMod val="25000"/>
                  </a:schemeClr>
                </a:solidFill>
                <a:latin typeface="Bahnschrift SemiLight SemiConde" panose="020B0502040204020203" pitchFamily="34" charset="0"/>
              </a:rPr>
              <a:t> гореть, укреплять своё Солнце и самооценку </a:t>
            </a:r>
            <a:r>
              <a:rPr lang="ru-RU" sz="2000" dirty="0" smtClean="0">
                <a:solidFill>
                  <a:schemeClr val="bg2">
                    <a:lumMod val="25000"/>
                  </a:schemeClr>
                </a:solidFill>
                <a:latin typeface="Bahnschrift SemiLight SemiConde" panose="020B0502040204020203" pitchFamily="34" charset="0"/>
              </a:rPr>
              <a:t>необходимо ставить </a:t>
            </a:r>
            <a:r>
              <a:rPr lang="ru-RU" sz="2000" dirty="0">
                <a:solidFill>
                  <a:schemeClr val="bg2">
                    <a:lumMod val="25000"/>
                  </a:schemeClr>
                </a:solidFill>
                <a:latin typeface="Bahnschrift SemiLight SemiConde" panose="020B0502040204020203" pitchFamily="34" charset="0"/>
              </a:rPr>
              <a:t>свои интересы на первый </a:t>
            </a:r>
            <a:r>
              <a:rPr lang="ru-RU" sz="2000" dirty="0" smtClean="0">
                <a:solidFill>
                  <a:schemeClr val="bg2">
                    <a:lumMod val="25000"/>
                  </a:schemeClr>
                </a:solidFill>
                <a:latin typeface="Bahnschrift SemiLight SemiConde" panose="020B0502040204020203" pitchFamily="34" charset="0"/>
              </a:rPr>
              <a:t>план; гордиться </a:t>
            </a:r>
            <a:r>
              <a:rPr lang="ru-RU" sz="2000" dirty="0">
                <a:solidFill>
                  <a:schemeClr val="bg2">
                    <a:lumMod val="25000"/>
                  </a:schemeClr>
                </a:solidFill>
                <a:latin typeface="Bahnschrift SemiLight SemiConde" panose="020B0502040204020203" pitchFamily="34" charset="0"/>
              </a:rPr>
              <a:t>собой, всячески себя хвалить и </a:t>
            </a:r>
            <a:r>
              <a:rPr lang="ru-RU" sz="2000" dirty="0" smtClean="0">
                <a:solidFill>
                  <a:schemeClr val="bg2">
                    <a:lumMod val="25000"/>
                  </a:schemeClr>
                </a:solidFill>
                <a:latin typeface="Bahnschrift SemiLight SemiConde" panose="020B0502040204020203" pitchFamily="34" charset="0"/>
              </a:rPr>
              <a:t>превозносить; активно </a:t>
            </a:r>
            <a:r>
              <a:rPr lang="ru-RU" sz="2000" dirty="0">
                <a:solidFill>
                  <a:schemeClr val="bg2">
                    <a:lumMod val="25000"/>
                  </a:schemeClr>
                </a:solidFill>
                <a:latin typeface="Bahnschrift SemiLight SemiConde" panose="020B0502040204020203" pitchFamily="34" charset="0"/>
              </a:rPr>
              <a:t>заниматься творчеством или </a:t>
            </a:r>
            <a:r>
              <a:rPr lang="ru-RU" sz="2000" dirty="0" smtClean="0">
                <a:solidFill>
                  <a:schemeClr val="bg2">
                    <a:lumMod val="25000"/>
                  </a:schemeClr>
                </a:solidFill>
                <a:latin typeface="Bahnschrift SemiLight SemiConde" panose="020B0502040204020203" pitchFamily="34" charset="0"/>
              </a:rPr>
              <a:t>бизнесом; играть </a:t>
            </a:r>
            <a:r>
              <a:rPr lang="ru-RU" sz="2000" dirty="0">
                <a:solidFill>
                  <a:schemeClr val="bg2">
                    <a:lumMod val="25000"/>
                  </a:schemeClr>
                </a:solidFill>
                <a:latin typeface="Bahnschrift SemiLight SemiConde" panose="020B0502040204020203" pitchFamily="34" charset="0"/>
              </a:rPr>
              <a:t>в игры, на сцене, на музыкальных </a:t>
            </a:r>
            <a:r>
              <a:rPr lang="ru-RU" sz="2000" dirty="0" smtClean="0">
                <a:solidFill>
                  <a:schemeClr val="bg2">
                    <a:lumMod val="25000"/>
                  </a:schemeClr>
                </a:solidFill>
                <a:latin typeface="Bahnschrift SemiLight SemiConde" panose="020B0502040204020203" pitchFamily="34" charset="0"/>
              </a:rPr>
              <a:t>инструментах. </a:t>
            </a:r>
            <a:r>
              <a:rPr lang="ru-RU" sz="2000" b="1" dirty="0" smtClean="0">
                <a:solidFill>
                  <a:schemeClr val="bg2">
                    <a:lumMod val="25000"/>
                  </a:schemeClr>
                </a:solidFill>
                <a:latin typeface="Bahnschrift SemiLight SemiConde" panose="020B0502040204020203" pitchFamily="34" charset="0"/>
              </a:rPr>
              <a:t>Я </a:t>
            </a:r>
            <a:r>
              <a:rPr lang="ru-RU" sz="2000" b="1" dirty="0">
                <a:solidFill>
                  <a:schemeClr val="bg2">
                    <a:lumMod val="25000"/>
                  </a:schemeClr>
                </a:solidFill>
                <a:latin typeface="Bahnschrift SemiLight SemiConde" panose="020B0502040204020203" pitchFamily="34" charset="0"/>
              </a:rPr>
              <a:t>не призываю вас быть хвастунишкой и зазнайкой, </a:t>
            </a:r>
            <a:r>
              <a:rPr lang="ru-RU" sz="2000" b="1" dirty="0" smtClean="0">
                <a:solidFill>
                  <a:schemeClr val="bg2">
                    <a:lumMod val="25000"/>
                  </a:schemeClr>
                </a:solidFill>
                <a:latin typeface="Bahnschrift SemiLight SemiConde" panose="020B0502040204020203" pitchFamily="34" charset="0"/>
              </a:rPr>
              <a:t>но задвигать </a:t>
            </a:r>
            <a:r>
              <a:rPr lang="ru-RU" sz="2000" b="1" dirty="0">
                <a:solidFill>
                  <a:schemeClr val="bg2">
                    <a:lumMod val="25000"/>
                  </a:schemeClr>
                </a:solidFill>
                <a:latin typeface="Bahnschrift SemiLight SemiConde" panose="020B0502040204020203" pitchFamily="34" charset="0"/>
              </a:rPr>
              <a:t>себя на задний план вам категорически запрещается</a:t>
            </a:r>
            <a:r>
              <a:rPr lang="ru-RU" sz="2000" b="1" dirty="0" smtClean="0">
                <a:solidFill>
                  <a:schemeClr val="bg2">
                    <a:lumMod val="25000"/>
                  </a:schemeClr>
                </a:solidFill>
                <a:latin typeface="Bahnschrift SemiLight SemiConde" panose="020B0502040204020203" pitchFamily="34" charset="0"/>
              </a:rPr>
              <a:t>.</a:t>
            </a:r>
          </a:p>
          <a:p>
            <a:pPr algn="just"/>
            <a:r>
              <a:rPr lang="ru-RU" sz="2500" dirty="0" smtClean="0">
                <a:solidFill>
                  <a:schemeClr val="bg2">
                    <a:lumMod val="25000"/>
                  </a:schemeClr>
                </a:solidFill>
                <a:latin typeface="Bahnschrift SemiLight SemiConde" panose="020B0502040204020203" pitchFamily="34" charset="0"/>
              </a:rPr>
              <a:t>6 </a:t>
            </a:r>
            <a:r>
              <a:rPr lang="ru-RU" sz="2500" dirty="0" smtClean="0">
                <a:solidFill>
                  <a:schemeClr val="bg2">
                    <a:lumMod val="25000"/>
                  </a:schemeClr>
                </a:solidFill>
                <a:latin typeface="Bahnschrift SemiLight SemiConde" panose="020B0502040204020203" pitchFamily="34" charset="0"/>
              </a:rPr>
              <a:t>ДОМ </a:t>
            </a:r>
            <a:r>
              <a:rPr lang="ru-RU" sz="2500" dirty="0" smtClean="0">
                <a:solidFill>
                  <a:schemeClr val="bg2">
                    <a:lumMod val="25000"/>
                  </a:schemeClr>
                </a:solidFill>
                <a:latin typeface="Bahnschrift SemiLight SemiConde" panose="020B0502040204020203" pitchFamily="34" charset="0"/>
              </a:rPr>
              <a:t>–</a:t>
            </a:r>
            <a:r>
              <a:rPr lang="ru-RU" sz="2000" dirty="0">
                <a:solidFill>
                  <a:schemeClr val="bg2">
                    <a:lumMod val="25000"/>
                  </a:schemeClr>
                </a:solidFill>
                <a:latin typeface="Bahnschrift SemiLight SemiConde" panose="020B0502040204020203" pitchFamily="34" charset="0"/>
              </a:rPr>
              <a:t>Тема вашей жизни-долг, обязанности, служение, забота и рационализм. Вы с</a:t>
            </a:r>
          </a:p>
          <a:p>
            <a:pPr algn="just"/>
            <a:r>
              <a:rPr lang="ru-RU" sz="2000" dirty="0">
                <a:solidFill>
                  <a:schemeClr val="bg2">
                    <a:lumMod val="25000"/>
                  </a:schemeClr>
                </a:solidFill>
                <a:latin typeface="Bahnschrift SemiLight SemiConde" panose="020B0502040204020203" pitchFamily="34" charset="0"/>
              </a:rPr>
              <a:t>головой погружаетесь в ежедневную рутину, вам жизненно </a:t>
            </a:r>
            <a:r>
              <a:rPr lang="ru-RU" sz="2000" dirty="0" smtClean="0">
                <a:solidFill>
                  <a:schemeClr val="bg2">
                    <a:lumMod val="25000"/>
                  </a:schemeClr>
                </a:solidFill>
                <a:latin typeface="Bahnschrift SemiLight SemiConde" panose="020B0502040204020203" pitchFamily="34" charset="0"/>
              </a:rPr>
              <a:t>необходимо чувствовать </a:t>
            </a:r>
            <a:r>
              <a:rPr lang="ru-RU" sz="2000" dirty="0">
                <a:solidFill>
                  <a:schemeClr val="bg2">
                    <a:lumMod val="25000"/>
                  </a:schemeClr>
                </a:solidFill>
                <a:latin typeface="Bahnschrift SemiLight SemiConde" panose="020B0502040204020203" pitchFamily="34" charset="0"/>
              </a:rPr>
              <a:t>себя нужным и востребованным человеком, приносить пользу. </a:t>
            </a:r>
            <a:r>
              <a:rPr lang="ru-RU" sz="2000" dirty="0" smtClean="0">
                <a:solidFill>
                  <a:schemeClr val="bg2">
                    <a:lumMod val="25000"/>
                  </a:schemeClr>
                </a:solidFill>
                <a:latin typeface="Bahnschrift SemiLight SemiConde" panose="020B0502040204020203" pitchFamily="34" charset="0"/>
              </a:rPr>
              <a:t> Чтобы </a:t>
            </a:r>
            <a:r>
              <a:rPr lang="ru-RU" sz="2000" dirty="0">
                <a:solidFill>
                  <a:schemeClr val="bg2">
                    <a:lumMod val="25000"/>
                  </a:schemeClr>
                </a:solidFill>
                <a:latin typeface="Bahnschrift SemiLight SemiConde" panose="020B0502040204020203" pitchFamily="34" charset="0"/>
              </a:rPr>
              <a:t>гореть, укреплять своё Солнце и самооценку </a:t>
            </a:r>
            <a:r>
              <a:rPr lang="ru-RU" sz="2000" dirty="0" smtClean="0">
                <a:solidFill>
                  <a:schemeClr val="bg2">
                    <a:lumMod val="25000"/>
                  </a:schemeClr>
                </a:solidFill>
                <a:latin typeface="Bahnschrift SemiLight SemiConde" panose="020B0502040204020203" pitchFamily="34" charset="0"/>
              </a:rPr>
              <a:t>необходимо: активная </a:t>
            </a:r>
            <a:r>
              <a:rPr lang="ru-RU" sz="2000" dirty="0">
                <a:solidFill>
                  <a:schemeClr val="bg2">
                    <a:lumMod val="25000"/>
                  </a:schemeClr>
                </a:solidFill>
                <a:latin typeface="Bahnschrift SemiLight SemiConde" panose="020B0502040204020203" pitchFamily="34" charset="0"/>
              </a:rPr>
              <a:t>деятельность, приносящая пользу окружающим, будь то работа </a:t>
            </a:r>
            <a:r>
              <a:rPr lang="ru-RU" sz="2000" dirty="0" smtClean="0">
                <a:solidFill>
                  <a:schemeClr val="bg2">
                    <a:lumMod val="25000"/>
                  </a:schemeClr>
                </a:solidFill>
                <a:latin typeface="Bahnschrift SemiLight SemiConde" panose="020B0502040204020203" pitchFamily="34" charset="0"/>
              </a:rPr>
              <a:t>или организация </a:t>
            </a:r>
            <a:r>
              <a:rPr lang="ru-RU" sz="2000" dirty="0">
                <a:solidFill>
                  <a:schemeClr val="bg2">
                    <a:lumMod val="25000"/>
                  </a:schemeClr>
                </a:solidFill>
                <a:latin typeface="Bahnschrift SemiLight SemiConde" panose="020B0502040204020203" pitchFamily="34" charset="0"/>
              </a:rPr>
              <a:t>быта своей </a:t>
            </a:r>
            <a:r>
              <a:rPr lang="ru-RU" sz="2000" dirty="0" smtClean="0">
                <a:solidFill>
                  <a:schemeClr val="bg2">
                    <a:lumMod val="25000"/>
                  </a:schemeClr>
                </a:solidFill>
                <a:latin typeface="Bahnschrift SemiLight SemiConde" panose="020B0502040204020203" pitchFamily="34" charset="0"/>
              </a:rPr>
              <a:t>семьи; заботиться </a:t>
            </a:r>
            <a:r>
              <a:rPr lang="ru-RU" sz="2000" dirty="0">
                <a:solidFill>
                  <a:schemeClr val="bg2">
                    <a:lumMod val="25000"/>
                  </a:schemeClr>
                </a:solidFill>
                <a:latin typeface="Bahnschrift SemiLight SemiConde" panose="020B0502040204020203" pitchFamily="34" charset="0"/>
              </a:rPr>
              <a:t>о своём здоровье и здоровье своих </a:t>
            </a:r>
            <a:r>
              <a:rPr lang="ru-RU" sz="2000" dirty="0" smtClean="0">
                <a:solidFill>
                  <a:schemeClr val="bg2">
                    <a:lumMod val="25000"/>
                  </a:schemeClr>
                </a:solidFill>
                <a:latin typeface="Bahnschrift SemiLight SemiConde" panose="020B0502040204020203" pitchFamily="34" charset="0"/>
              </a:rPr>
              <a:t>близких; завести </a:t>
            </a:r>
            <a:r>
              <a:rPr lang="ru-RU" sz="2000" dirty="0">
                <a:solidFill>
                  <a:schemeClr val="bg2">
                    <a:lumMod val="25000"/>
                  </a:schemeClr>
                </a:solidFill>
                <a:latin typeface="Bahnschrift SemiLight SemiConde" panose="020B0502040204020203" pitchFamily="34" charset="0"/>
              </a:rPr>
              <a:t>домашнее животное и возиться с </a:t>
            </a:r>
            <a:r>
              <a:rPr lang="ru-RU" sz="2000" dirty="0" smtClean="0">
                <a:solidFill>
                  <a:schemeClr val="bg2">
                    <a:lumMod val="25000"/>
                  </a:schemeClr>
                </a:solidFill>
                <a:latin typeface="Bahnschrift SemiLight SemiConde" panose="020B0502040204020203" pitchFamily="34" charset="0"/>
              </a:rPr>
              <a:t>ним; видеть </a:t>
            </a:r>
            <a:r>
              <a:rPr lang="ru-RU" sz="2000" dirty="0">
                <a:solidFill>
                  <a:schemeClr val="bg2">
                    <a:lumMod val="25000"/>
                  </a:schemeClr>
                </a:solidFill>
                <a:latin typeface="Bahnschrift SemiLight SemiConde" panose="020B0502040204020203" pitchFamily="34" charset="0"/>
              </a:rPr>
              <a:t>несовершенства вокруг себя и устранять </a:t>
            </a:r>
            <a:r>
              <a:rPr lang="ru-RU" sz="2000" dirty="0" smtClean="0">
                <a:solidFill>
                  <a:schemeClr val="bg2">
                    <a:lumMod val="25000"/>
                  </a:schemeClr>
                </a:solidFill>
                <a:latin typeface="Bahnschrift SemiLight SemiConde" panose="020B0502040204020203" pitchFamily="34" charset="0"/>
              </a:rPr>
              <a:t>их</a:t>
            </a:r>
            <a:r>
              <a:rPr lang="ru-RU" sz="2000" b="1" dirty="0" smtClean="0">
                <a:solidFill>
                  <a:schemeClr val="bg2">
                    <a:lumMod val="25000"/>
                  </a:schemeClr>
                </a:solidFill>
                <a:latin typeface="Bahnschrift SemiLight SemiConde" panose="020B0502040204020203" pitchFamily="34" charset="0"/>
              </a:rPr>
              <a:t>. Я </a:t>
            </a:r>
            <a:r>
              <a:rPr lang="ru-RU" sz="2000" b="1" dirty="0">
                <a:solidFill>
                  <a:schemeClr val="bg2">
                    <a:lumMod val="25000"/>
                  </a:schemeClr>
                </a:solidFill>
                <a:latin typeface="Bahnschrift SemiLight SemiConde" panose="020B0502040204020203" pitchFamily="34" charset="0"/>
              </a:rPr>
              <a:t>не призываю вас быть педантами и занудами, но здоровая </a:t>
            </a:r>
            <a:r>
              <a:rPr lang="ru-RU" sz="2000" b="1" dirty="0" smtClean="0">
                <a:solidFill>
                  <a:schemeClr val="bg2">
                    <a:lumMod val="25000"/>
                  </a:schemeClr>
                </a:solidFill>
                <a:latin typeface="Bahnschrift SemiLight SemiConde" panose="020B0502040204020203" pitchFamily="34" charset="0"/>
              </a:rPr>
              <a:t>критика окружающих </a:t>
            </a:r>
            <a:r>
              <a:rPr lang="ru-RU" sz="2000" b="1" dirty="0">
                <a:solidFill>
                  <a:schemeClr val="bg2">
                    <a:lumMod val="25000"/>
                  </a:schemeClr>
                </a:solidFill>
                <a:latin typeface="Bahnschrift SemiLight SemiConde" panose="020B0502040204020203" pitchFamily="34" charset="0"/>
              </a:rPr>
              <a:t>для вас как волшебная таблетка.</a:t>
            </a:r>
            <a:endParaRPr lang="ru-RU" sz="2000" b="1" dirty="0" smtClean="0">
              <a:solidFill>
                <a:schemeClr val="bg2">
                  <a:lumMod val="25000"/>
                </a:schemeClr>
              </a:solidFill>
              <a:latin typeface="Bahnschrift SemiLight SemiConde" panose="020B0502040204020203" pitchFamily="34" charset="0"/>
            </a:endParaRPr>
          </a:p>
        </p:txBody>
      </p:sp>
      <p:sp>
        <p:nvSpPr>
          <p:cNvPr id="6" name="TextBox 5"/>
          <p:cNvSpPr txBox="1"/>
          <p:nvPr/>
        </p:nvSpPr>
        <p:spPr>
          <a:xfrm rot="16200000">
            <a:off x="-92699" y="3140201"/>
            <a:ext cx="1446230"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СОЛНЦЕ</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15414265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62435"/>
            <a:ext cx="9359410" cy="6709529"/>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7 ДОМ </a:t>
            </a:r>
            <a:r>
              <a:rPr lang="ru-RU" sz="2500" dirty="0" smtClean="0">
                <a:solidFill>
                  <a:schemeClr val="bg2">
                    <a:lumMod val="25000"/>
                  </a:schemeClr>
                </a:solidFill>
                <a:latin typeface="Bahnschrift SemiLight SemiConde" panose="020B0502040204020203" pitchFamily="34" charset="0"/>
              </a:rPr>
              <a:t>–</a:t>
            </a:r>
            <a:r>
              <a:rPr lang="ru-RU" sz="2000" dirty="0">
                <a:solidFill>
                  <a:schemeClr val="bg2">
                    <a:lumMod val="25000"/>
                  </a:schemeClr>
                </a:solidFill>
                <a:latin typeface="Bahnschrift SemiLight SemiConde" panose="020B0502040204020203" pitchFamily="34" charset="0"/>
              </a:rPr>
              <a:t>Тема вашей жизни-встреча с чужим «я», </a:t>
            </a:r>
            <a:r>
              <a:rPr lang="ru-RU" sz="2000" dirty="0" err="1">
                <a:solidFill>
                  <a:schemeClr val="bg2">
                    <a:lumMod val="25000"/>
                  </a:schemeClr>
                </a:solidFill>
                <a:latin typeface="Bahnschrift SemiLight SemiConde" panose="020B0502040204020203" pitchFamily="34" charset="0"/>
              </a:rPr>
              <a:t>нетворкинг</a:t>
            </a:r>
            <a:r>
              <a:rPr lang="ru-RU" sz="2000" dirty="0">
                <a:solidFill>
                  <a:schemeClr val="bg2">
                    <a:lumMod val="25000"/>
                  </a:schemeClr>
                </a:solidFill>
                <a:latin typeface="Bahnschrift SemiLight SemiConde" panose="020B0502040204020203" pitchFamily="34" charset="0"/>
              </a:rPr>
              <a:t>, создание союзов</a:t>
            </a:r>
          </a:p>
          <a:p>
            <a:pPr algn="just"/>
            <a:r>
              <a:rPr lang="ru-RU" sz="2000" dirty="0">
                <a:solidFill>
                  <a:schemeClr val="bg2">
                    <a:lumMod val="25000"/>
                  </a:schemeClr>
                </a:solidFill>
                <a:latin typeface="Bahnschrift SemiLight SemiConde" panose="020B0502040204020203" pitchFamily="34" charset="0"/>
              </a:rPr>
              <a:t>партнёрских взаимоотношений. Вы получаете удовольствие от взаимодействия</a:t>
            </a:r>
          </a:p>
          <a:p>
            <a:pPr algn="just"/>
            <a:r>
              <a:rPr lang="ru-RU" sz="2000" dirty="0">
                <a:solidFill>
                  <a:schemeClr val="bg2">
                    <a:lumMod val="25000"/>
                  </a:schemeClr>
                </a:solidFill>
                <a:latin typeface="Bahnschrift SemiLight SemiConde" panose="020B0502040204020203" pitchFamily="34" charset="0"/>
              </a:rPr>
              <a:t>с людьми, нуждаетесь в соратнике, друге и любимом, вам сложно действовать в</a:t>
            </a:r>
          </a:p>
          <a:p>
            <a:pPr algn="just"/>
            <a:r>
              <a:rPr lang="ru-RU" sz="2000" dirty="0">
                <a:solidFill>
                  <a:schemeClr val="bg2">
                    <a:lumMod val="25000"/>
                  </a:schemeClr>
                </a:solidFill>
                <a:latin typeface="Bahnschrift SemiLight SemiConde" panose="020B0502040204020203" pitchFamily="34" charset="0"/>
              </a:rPr>
              <a:t>одиночку, за компанию гораздо веселее и продуктивнее. В отличии от солнца  в</a:t>
            </a:r>
          </a:p>
          <a:p>
            <a:pPr algn="just"/>
            <a:r>
              <a:rPr lang="ru-RU" sz="2000" dirty="0">
                <a:solidFill>
                  <a:schemeClr val="bg2">
                    <a:lumMod val="25000"/>
                  </a:schemeClr>
                </a:solidFill>
                <a:latin typeface="Bahnschrift SemiLight SemiConde" panose="020B0502040204020203" pitchFamily="34" charset="0"/>
              </a:rPr>
              <a:t>3 доме ваши коммуникации более </a:t>
            </a:r>
            <a:r>
              <a:rPr lang="ru-RU" sz="2000" dirty="0" err="1">
                <a:solidFill>
                  <a:schemeClr val="bg2">
                    <a:lumMod val="25000"/>
                  </a:schemeClr>
                </a:solidFill>
                <a:latin typeface="Bahnschrift SemiLight SemiConde" panose="020B0502040204020203" pitchFamily="34" charset="0"/>
              </a:rPr>
              <a:t>точечны</a:t>
            </a:r>
            <a:r>
              <a:rPr lang="ru-RU" sz="2000" dirty="0">
                <a:solidFill>
                  <a:schemeClr val="bg2">
                    <a:lumMod val="25000"/>
                  </a:schemeClr>
                </a:solidFill>
                <a:latin typeface="Bahnschrift SemiLight SemiConde" panose="020B0502040204020203" pitchFamily="34" charset="0"/>
              </a:rPr>
              <a:t> и направлены на построение связей</a:t>
            </a:r>
          </a:p>
          <a:p>
            <a:pPr algn="just"/>
            <a:r>
              <a:rPr lang="ru-RU" sz="2000" dirty="0">
                <a:solidFill>
                  <a:schemeClr val="bg2">
                    <a:lumMod val="25000"/>
                  </a:schemeClr>
                </a:solidFill>
                <a:latin typeface="Bahnschrift SemiLight SemiConde" panose="020B0502040204020203" pitchFamily="34" charset="0"/>
              </a:rPr>
              <a:t>тет-а-тет. </a:t>
            </a:r>
            <a:r>
              <a:rPr lang="ru-RU" sz="2000" dirty="0" smtClean="0">
                <a:solidFill>
                  <a:schemeClr val="bg2">
                    <a:lumMod val="25000"/>
                  </a:schemeClr>
                </a:solidFill>
                <a:latin typeface="Bahnschrift SemiLight SemiConde" panose="020B0502040204020203" pitchFamily="34" charset="0"/>
              </a:rPr>
              <a:t>Чтобы </a:t>
            </a:r>
            <a:r>
              <a:rPr lang="ru-RU" sz="2000" dirty="0">
                <a:solidFill>
                  <a:schemeClr val="bg2">
                    <a:lumMod val="25000"/>
                  </a:schemeClr>
                </a:solidFill>
                <a:latin typeface="Bahnschrift SemiLight SemiConde" panose="020B0502040204020203" pitchFamily="34" charset="0"/>
              </a:rPr>
              <a:t>гореть, укреплять своё Солнце и самооценку </a:t>
            </a:r>
            <a:r>
              <a:rPr lang="ru-RU" sz="2000" dirty="0" smtClean="0">
                <a:solidFill>
                  <a:schemeClr val="bg2">
                    <a:lumMod val="25000"/>
                  </a:schemeClr>
                </a:solidFill>
                <a:latin typeface="Bahnschrift SemiLight SemiConde" panose="020B0502040204020203" pitchFamily="34" charset="0"/>
              </a:rPr>
              <a:t>необходимо: опираться </a:t>
            </a:r>
            <a:r>
              <a:rPr lang="ru-RU" sz="2000" dirty="0">
                <a:solidFill>
                  <a:schemeClr val="bg2">
                    <a:lumMod val="25000"/>
                  </a:schemeClr>
                </a:solidFill>
                <a:latin typeface="Bahnschrift SemiLight SemiConde" panose="020B0502040204020203" pitchFamily="34" charset="0"/>
              </a:rPr>
              <a:t>на друга/партнёра при принятии важных </a:t>
            </a:r>
            <a:r>
              <a:rPr lang="ru-RU" sz="2000" dirty="0" smtClean="0">
                <a:solidFill>
                  <a:schemeClr val="bg2">
                    <a:lumMod val="25000"/>
                  </a:schemeClr>
                </a:solidFill>
                <a:latin typeface="Bahnschrift SemiLight SemiConde" panose="020B0502040204020203" pitchFamily="34" charset="0"/>
              </a:rPr>
              <a:t>решений; быть </a:t>
            </a:r>
            <a:r>
              <a:rPr lang="ru-RU" sz="2000" dirty="0">
                <a:solidFill>
                  <a:schemeClr val="bg2">
                    <a:lumMod val="25000"/>
                  </a:schemeClr>
                </a:solidFill>
                <a:latin typeface="Bahnschrift SemiLight SemiConde" panose="020B0502040204020203" pitchFamily="34" charset="0"/>
              </a:rPr>
              <a:t>консультантом, активно вращаться в </a:t>
            </a:r>
            <a:r>
              <a:rPr lang="ru-RU" sz="2000" dirty="0" smtClean="0">
                <a:solidFill>
                  <a:schemeClr val="bg2">
                    <a:lumMod val="25000"/>
                  </a:schemeClr>
                </a:solidFill>
                <a:latin typeface="Bahnschrift SemiLight SemiConde" panose="020B0502040204020203" pitchFamily="34" charset="0"/>
              </a:rPr>
              <a:t>социуме; заниматься </a:t>
            </a:r>
            <a:r>
              <a:rPr lang="ru-RU" sz="2000" dirty="0">
                <a:solidFill>
                  <a:schemeClr val="bg2">
                    <a:lumMod val="25000"/>
                  </a:schemeClr>
                </a:solidFill>
                <a:latin typeface="Bahnschrift SemiLight SemiConde" panose="020B0502040204020203" pitchFamily="34" charset="0"/>
              </a:rPr>
              <a:t>урегулированием конфликтов и установлением </a:t>
            </a:r>
            <a:r>
              <a:rPr lang="ru-RU" sz="2000" dirty="0" smtClean="0">
                <a:solidFill>
                  <a:schemeClr val="bg2">
                    <a:lumMod val="25000"/>
                  </a:schemeClr>
                </a:solidFill>
                <a:latin typeface="Bahnschrift SemiLight SemiConde" panose="020B0502040204020203" pitchFamily="34" charset="0"/>
              </a:rPr>
              <a:t>мира; заботиться </a:t>
            </a:r>
            <a:r>
              <a:rPr lang="ru-RU" sz="2000" dirty="0">
                <a:solidFill>
                  <a:schemeClr val="bg2">
                    <a:lumMod val="25000"/>
                  </a:schemeClr>
                </a:solidFill>
                <a:latin typeface="Bahnschrift SemiLight SemiConde" panose="020B0502040204020203" pitchFamily="34" charset="0"/>
              </a:rPr>
              <a:t>о своём реноме, находить компромиссы между своими </a:t>
            </a:r>
            <a:r>
              <a:rPr lang="ru-RU" sz="2000" dirty="0" smtClean="0">
                <a:solidFill>
                  <a:schemeClr val="bg2">
                    <a:lumMod val="25000"/>
                  </a:schemeClr>
                </a:solidFill>
                <a:latin typeface="Bahnschrift SemiLight SemiConde" panose="020B0502040204020203" pitchFamily="34" charset="0"/>
              </a:rPr>
              <a:t>интересами и </a:t>
            </a:r>
            <a:r>
              <a:rPr lang="ru-RU" sz="2000" dirty="0">
                <a:solidFill>
                  <a:schemeClr val="bg2">
                    <a:lumMod val="25000"/>
                  </a:schemeClr>
                </a:solidFill>
                <a:latin typeface="Bahnschrift SemiLight SemiConde" panose="020B0502040204020203" pitchFamily="34" charset="0"/>
              </a:rPr>
              <a:t>интересами </a:t>
            </a:r>
            <a:r>
              <a:rPr lang="ru-RU" sz="2000" dirty="0" smtClean="0">
                <a:solidFill>
                  <a:schemeClr val="bg2">
                    <a:lumMod val="25000"/>
                  </a:schemeClr>
                </a:solidFill>
                <a:latin typeface="Bahnschrift SemiLight SemiConde" panose="020B0502040204020203" pitchFamily="34" charset="0"/>
              </a:rPr>
              <a:t>окружающих. </a:t>
            </a:r>
            <a:r>
              <a:rPr lang="ru-RU" sz="2000" b="1" dirty="0" smtClean="0">
                <a:solidFill>
                  <a:schemeClr val="bg2">
                    <a:lumMod val="25000"/>
                  </a:schemeClr>
                </a:solidFill>
                <a:latin typeface="Bahnschrift SemiLight SemiConde" panose="020B0502040204020203" pitchFamily="34" charset="0"/>
              </a:rPr>
              <a:t>Я </a:t>
            </a:r>
            <a:r>
              <a:rPr lang="ru-RU" sz="2000" b="1" dirty="0">
                <a:solidFill>
                  <a:schemeClr val="bg2">
                    <a:lumMod val="25000"/>
                  </a:schemeClr>
                </a:solidFill>
                <a:latin typeface="Bahnschrift SemiLight SemiConde" panose="020B0502040204020203" pitchFamily="34" charset="0"/>
              </a:rPr>
              <a:t>не призываю вас зависеть от окружающих, но быть отшельником вам</a:t>
            </a:r>
          </a:p>
          <a:p>
            <a:pPr algn="just"/>
            <a:r>
              <a:rPr lang="ru-RU" sz="2000" b="1" dirty="0">
                <a:solidFill>
                  <a:schemeClr val="bg2">
                    <a:lumMod val="25000"/>
                  </a:schemeClr>
                </a:solidFill>
                <a:latin typeface="Bahnschrift SemiLight SemiConde" panose="020B0502040204020203" pitchFamily="34" charset="0"/>
              </a:rPr>
              <a:t>категорически противопоказано</a:t>
            </a:r>
            <a:r>
              <a:rPr lang="ru-RU" sz="2000" b="1" dirty="0" smtClean="0">
                <a:solidFill>
                  <a:schemeClr val="bg2">
                    <a:lumMod val="25000"/>
                  </a:schemeClr>
                </a:solidFill>
                <a:latin typeface="Bahnschrift SemiLight SemiConde" panose="020B0502040204020203" pitchFamily="34" charset="0"/>
              </a:rPr>
              <a:t>.</a:t>
            </a:r>
          </a:p>
          <a:p>
            <a:pPr algn="just"/>
            <a:r>
              <a:rPr lang="ru-RU" sz="2500" dirty="0" smtClean="0">
                <a:solidFill>
                  <a:schemeClr val="bg2">
                    <a:lumMod val="25000"/>
                  </a:schemeClr>
                </a:solidFill>
                <a:latin typeface="Bahnschrift SemiLight SemiConde" panose="020B0502040204020203" pitchFamily="34" charset="0"/>
              </a:rPr>
              <a:t>8 </a:t>
            </a:r>
            <a:r>
              <a:rPr lang="ru-RU" sz="2500" dirty="0" smtClean="0">
                <a:solidFill>
                  <a:schemeClr val="bg2">
                    <a:lumMod val="25000"/>
                  </a:schemeClr>
                </a:solidFill>
                <a:latin typeface="Bahnschrift SemiLight SemiConde" panose="020B0502040204020203" pitchFamily="34" charset="0"/>
              </a:rPr>
              <a:t>ДОМ </a:t>
            </a:r>
            <a:r>
              <a:rPr lang="ru-RU" sz="2500" dirty="0" smtClean="0">
                <a:solidFill>
                  <a:schemeClr val="bg2">
                    <a:lumMod val="25000"/>
                  </a:schemeClr>
                </a:solidFill>
                <a:latin typeface="Bahnschrift SemiLight SemiConde" panose="020B0502040204020203" pitchFamily="34" charset="0"/>
              </a:rPr>
              <a:t>–</a:t>
            </a:r>
            <a:r>
              <a:rPr lang="ru-RU" sz="2000" dirty="0" smtClean="0">
                <a:solidFill>
                  <a:schemeClr val="bg2">
                    <a:lumMod val="25000"/>
                  </a:schemeClr>
                </a:solidFill>
                <a:latin typeface="Bahnschrift SemiLight SemiConde" panose="020B0502040204020203" pitchFamily="34" charset="0"/>
              </a:rPr>
              <a:t>Тема </a:t>
            </a:r>
            <a:r>
              <a:rPr lang="ru-RU" sz="2000" dirty="0">
                <a:solidFill>
                  <a:schemeClr val="bg2">
                    <a:lumMod val="25000"/>
                  </a:schemeClr>
                </a:solidFill>
                <a:latin typeface="Bahnschrift SemiLight SemiConde" panose="020B0502040204020203" pitchFamily="34" charset="0"/>
              </a:rPr>
              <a:t>вашей жизни-активный взаимообмен энергией с </a:t>
            </a:r>
            <a:r>
              <a:rPr lang="ru-RU" sz="2000" dirty="0" smtClean="0">
                <a:solidFill>
                  <a:schemeClr val="bg2">
                    <a:lumMod val="25000"/>
                  </a:schemeClr>
                </a:solidFill>
                <a:latin typeface="Bahnschrift SemiLight SemiConde" panose="020B0502040204020203" pitchFamily="34" charset="0"/>
              </a:rPr>
              <a:t>миром, жизнь </a:t>
            </a:r>
            <a:r>
              <a:rPr lang="ru-RU" sz="2000" dirty="0">
                <a:solidFill>
                  <a:schemeClr val="bg2">
                    <a:lumMod val="25000"/>
                  </a:schemeClr>
                </a:solidFill>
                <a:latin typeface="Bahnschrift SemiLight SemiConde" panose="020B0502040204020203" pitchFamily="34" charset="0"/>
              </a:rPr>
              <a:t>в режиме кризиса и встряски, постоянная </a:t>
            </a:r>
            <a:r>
              <a:rPr lang="ru-RU" sz="2000" dirty="0" smtClean="0">
                <a:solidFill>
                  <a:schemeClr val="bg2">
                    <a:lumMod val="25000"/>
                  </a:schemeClr>
                </a:solidFill>
                <a:latin typeface="Bahnschrift SemiLight SemiConde" panose="020B0502040204020203" pitchFamily="34" charset="0"/>
              </a:rPr>
              <a:t>трансформация. Вы </a:t>
            </a:r>
            <a:r>
              <a:rPr lang="ru-RU" sz="2000" dirty="0">
                <a:solidFill>
                  <a:schemeClr val="bg2">
                    <a:lumMod val="25000"/>
                  </a:schemeClr>
                </a:solidFill>
                <a:latin typeface="Bahnschrift SemiLight SemiConde" panose="020B0502040204020203" pitchFamily="34" charset="0"/>
              </a:rPr>
              <a:t>нуждаетесь в энергии других людей, в </a:t>
            </a:r>
            <a:r>
              <a:rPr lang="ru-RU" sz="2000" dirty="0" smtClean="0">
                <a:solidFill>
                  <a:schemeClr val="bg2">
                    <a:lumMod val="25000"/>
                  </a:schemeClr>
                </a:solidFill>
                <a:latin typeface="Bahnschrift SemiLight SemiConde" panose="020B0502040204020203" pitchFamily="34" charset="0"/>
              </a:rPr>
              <a:t>динамичной, рискованной </a:t>
            </a:r>
            <a:r>
              <a:rPr lang="ru-RU" sz="2000" dirty="0">
                <a:solidFill>
                  <a:schemeClr val="bg2">
                    <a:lumMod val="25000"/>
                  </a:schemeClr>
                </a:solidFill>
                <a:latin typeface="Bahnschrift SemiLight SemiConde" panose="020B0502040204020203" pitchFamily="34" charset="0"/>
              </a:rPr>
              <a:t>жизни, вы пытливы, способны добираться </a:t>
            </a:r>
            <a:r>
              <a:rPr lang="ru-RU" sz="2000" dirty="0" smtClean="0">
                <a:solidFill>
                  <a:schemeClr val="bg2">
                    <a:lumMod val="25000"/>
                  </a:schemeClr>
                </a:solidFill>
                <a:latin typeface="Bahnschrift SemiLight SemiConde" panose="020B0502040204020203" pitchFamily="34" charset="0"/>
              </a:rPr>
              <a:t>до глубинной </a:t>
            </a:r>
            <a:r>
              <a:rPr lang="ru-RU" sz="2000" dirty="0">
                <a:solidFill>
                  <a:schemeClr val="bg2">
                    <a:lumMod val="25000"/>
                  </a:schemeClr>
                </a:solidFill>
                <a:latin typeface="Bahnschrift SemiLight SemiConde" panose="020B0502040204020203" pitchFamily="34" charset="0"/>
              </a:rPr>
              <a:t>сути вещей, имеете неиссякаемые желания, можете </a:t>
            </a:r>
            <a:r>
              <a:rPr lang="ru-RU" sz="2000" dirty="0" smtClean="0">
                <a:solidFill>
                  <a:schemeClr val="bg2">
                    <a:lumMod val="25000"/>
                  </a:schemeClr>
                </a:solidFill>
                <a:latin typeface="Bahnschrift SemiLight SemiConde" panose="020B0502040204020203" pitchFamily="34" charset="0"/>
              </a:rPr>
              <a:t> жить </a:t>
            </a:r>
            <a:r>
              <a:rPr lang="ru-RU" sz="2000" dirty="0">
                <a:solidFill>
                  <a:schemeClr val="bg2">
                    <a:lumMod val="25000"/>
                  </a:schemeClr>
                </a:solidFill>
                <a:latin typeface="Bahnschrift SemiLight SemiConde" panose="020B0502040204020203" pitchFamily="34" charset="0"/>
              </a:rPr>
              <a:t>за чужой </a:t>
            </a:r>
            <a:r>
              <a:rPr lang="ru-RU" sz="2000" dirty="0" err="1">
                <a:solidFill>
                  <a:schemeClr val="bg2">
                    <a:lumMod val="25000"/>
                  </a:schemeClr>
                </a:solidFill>
                <a:latin typeface="Bahnschrift SemiLight SemiConde" panose="020B0502040204020203" pitchFamily="34" charset="0"/>
              </a:rPr>
              <a:t>счёт,а</a:t>
            </a:r>
            <a:r>
              <a:rPr lang="ru-RU" sz="2000" dirty="0">
                <a:solidFill>
                  <a:schemeClr val="bg2">
                    <a:lumMod val="25000"/>
                  </a:schemeClr>
                </a:solidFill>
                <a:latin typeface="Bahnschrift SemiLight SemiConde" panose="020B0502040204020203" pitchFamily="34" charset="0"/>
              </a:rPr>
              <a:t> так же эффективно оборачивать свои финансы. </a:t>
            </a:r>
            <a:r>
              <a:rPr lang="ru-RU" sz="2000" dirty="0" smtClean="0">
                <a:solidFill>
                  <a:schemeClr val="bg2">
                    <a:lumMod val="25000"/>
                  </a:schemeClr>
                </a:solidFill>
                <a:latin typeface="Bahnschrift SemiLight SemiConde" panose="020B0502040204020203" pitchFamily="34" charset="0"/>
              </a:rPr>
              <a:t>Чтобы </a:t>
            </a:r>
            <a:r>
              <a:rPr lang="ru-RU" sz="2000" dirty="0">
                <a:solidFill>
                  <a:schemeClr val="bg2">
                    <a:lumMod val="25000"/>
                  </a:schemeClr>
                </a:solidFill>
                <a:latin typeface="Bahnschrift SemiLight SemiConde" panose="020B0502040204020203" pitchFamily="34" charset="0"/>
              </a:rPr>
              <a:t>гореть, укреплять своё Солнце и самооценку </a:t>
            </a:r>
            <a:r>
              <a:rPr lang="ru-RU" sz="2000" dirty="0" smtClean="0">
                <a:solidFill>
                  <a:schemeClr val="bg2">
                    <a:lumMod val="25000"/>
                  </a:schemeClr>
                </a:solidFill>
                <a:latin typeface="Bahnschrift SemiLight SemiConde" panose="020B0502040204020203" pitchFamily="34" charset="0"/>
              </a:rPr>
              <a:t>необходимо: пользоваться </a:t>
            </a:r>
            <a:r>
              <a:rPr lang="ru-RU" sz="2000" dirty="0">
                <a:solidFill>
                  <a:schemeClr val="bg2">
                    <a:lumMod val="25000"/>
                  </a:schemeClr>
                </a:solidFill>
                <a:latin typeface="Bahnschrift SemiLight SemiConde" panose="020B0502040204020203" pitchFamily="34" charset="0"/>
              </a:rPr>
              <a:t>чужими </a:t>
            </a:r>
            <a:r>
              <a:rPr lang="ru-RU" sz="2000" dirty="0" smtClean="0">
                <a:solidFill>
                  <a:schemeClr val="bg2">
                    <a:lumMod val="25000"/>
                  </a:schemeClr>
                </a:solidFill>
                <a:latin typeface="Bahnschrift SemiLight SemiConde" panose="020B0502040204020203" pitchFamily="34" charset="0"/>
              </a:rPr>
              <a:t>ресурсами; заниматься </a:t>
            </a:r>
            <a:r>
              <a:rPr lang="ru-RU" sz="2000" dirty="0">
                <a:solidFill>
                  <a:schemeClr val="bg2">
                    <a:lumMod val="25000"/>
                  </a:schemeClr>
                </a:solidFill>
                <a:latin typeface="Bahnschrift SemiLight SemiConde" panose="020B0502040204020203" pitchFamily="34" charset="0"/>
              </a:rPr>
              <a:t>спортом на </a:t>
            </a:r>
            <a:r>
              <a:rPr lang="ru-RU" sz="2000" dirty="0" smtClean="0">
                <a:solidFill>
                  <a:schemeClr val="bg2">
                    <a:lumMod val="25000"/>
                  </a:schemeClr>
                </a:solidFill>
                <a:latin typeface="Bahnschrift SemiLight SemiConde" panose="020B0502040204020203" pitchFamily="34" charset="0"/>
              </a:rPr>
              <a:t>преодоление; постоянно </a:t>
            </a:r>
            <a:r>
              <a:rPr lang="ru-RU" sz="2000" dirty="0">
                <a:solidFill>
                  <a:schemeClr val="bg2">
                    <a:lumMod val="25000"/>
                  </a:schemeClr>
                </a:solidFill>
                <a:latin typeface="Bahnschrift SemiLight SemiConde" panose="020B0502040204020203" pitchFamily="34" charset="0"/>
              </a:rPr>
              <a:t>ставить перед собой новые цели и достигать </a:t>
            </a:r>
            <a:r>
              <a:rPr lang="ru-RU" sz="2000" dirty="0" smtClean="0">
                <a:solidFill>
                  <a:schemeClr val="bg2">
                    <a:lumMod val="25000"/>
                  </a:schemeClr>
                </a:solidFill>
                <a:latin typeface="Bahnschrift SemiLight SemiConde" panose="020B0502040204020203" pitchFamily="34" charset="0"/>
              </a:rPr>
              <a:t>их; постоянно </a:t>
            </a:r>
            <a:r>
              <a:rPr lang="ru-RU" sz="2000" dirty="0">
                <a:solidFill>
                  <a:schemeClr val="bg2">
                    <a:lumMod val="25000"/>
                  </a:schemeClr>
                </a:solidFill>
                <a:latin typeface="Bahnschrift SemiLight SemiConde" panose="020B0502040204020203" pitchFamily="34" charset="0"/>
              </a:rPr>
              <a:t>себя менять, преодолевать табу и </a:t>
            </a:r>
            <a:r>
              <a:rPr lang="ru-RU" sz="2000" dirty="0" smtClean="0">
                <a:solidFill>
                  <a:schemeClr val="bg2">
                    <a:lumMod val="25000"/>
                  </a:schemeClr>
                </a:solidFill>
                <a:latin typeface="Bahnschrift SemiLight SemiConde" panose="020B0502040204020203" pitchFamily="34" charset="0"/>
              </a:rPr>
              <a:t>запреты. </a:t>
            </a:r>
            <a:r>
              <a:rPr lang="ru-RU" sz="2000" b="1" dirty="0" smtClean="0">
                <a:solidFill>
                  <a:schemeClr val="bg2">
                    <a:lumMod val="25000"/>
                  </a:schemeClr>
                </a:solidFill>
                <a:latin typeface="Bahnschrift SemiLight SemiConde" panose="020B0502040204020203" pitchFamily="34" charset="0"/>
              </a:rPr>
              <a:t>Я </a:t>
            </a:r>
            <a:r>
              <a:rPr lang="ru-RU" sz="2000" b="1" dirty="0">
                <a:solidFill>
                  <a:schemeClr val="bg2">
                    <a:lumMod val="25000"/>
                  </a:schemeClr>
                </a:solidFill>
                <a:latin typeface="Bahnschrift SemiLight SemiConde" panose="020B0502040204020203" pitchFamily="34" charset="0"/>
              </a:rPr>
              <a:t>не призываю вас быть сумасбродом и </a:t>
            </a:r>
            <a:r>
              <a:rPr lang="ru-RU" sz="2000" b="1" dirty="0" err="1">
                <a:solidFill>
                  <a:schemeClr val="bg2">
                    <a:lumMod val="25000"/>
                  </a:schemeClr>
                </a:solidFill>
                <a:latin typeface="Bahnschrift SemiLight SemiConde" panose="020B0502040204020203" pitchFamily="34" charset="0"/>
              </a:rPr>
              <a:t>содержанцем</a:t>
            </a:r>
            <a:r>
              <a:rPr lang="ru-RU" sz="2000" b="1" dirty="0">
                <a:solidFill>
                  <a:schemeClr val="bg2">
                    <a:lumMod val="25000"/>
                  </a:schemeClr>
                </a:solidFill>
                <a:latin typeface="Bahnschrift SemiLight SemiConde" panose="020B0502040204020203" pitchFamily="34" charset="0"/>
              </a:rPr>
              <a:t>, но размеренная жизнь  </a:t>
            </a:r>
            <a:r>
              <a:rPr lang="ru-RU" sz="2000" b="1" dirty="0" smtClean="0">
                <a:solidFill>
                  <a:schemeClr val="bg2">
                    <a:lumMod val="25000"/>
                  </a:schemeClr>
                </a:solidFill>
                <a:latin typeface="Bahnschrift SemiLight SemiConde" panose="020B0502040204020203" pitchFamily="34" charset="0"/>
              </a:rPr>
              <a:t>постоянное </a:t>
            </a:r>
            <a:r>
              <a:rPr lang="ru-RU" sz="2000" b="1" dirty="0">
                <a:solidFill>
                  <a:schemeClr val="bg2">
                    <a:lumMod val="25000"/>
                  </a:schemeClr>
                </a:solidFill>
                <a:latin typeface="Bahnschrift SemiLight SemiConde" panose="020B0502040204020203" pitchFamily="34" charset="0"/>
              </a:rPr>
              <a:t>накопление ресурсов вам противопоказаны.</a:t>
            </a:r>
            <a:endParaRPr lang="ru-RU" sz="2000" b="1" dirty="0" smtClean="0">
              <a:solidFill>
                <a:schemeClr val="bg2">
                  <a:lumMod val="25000"/>
                </a:schemeClr>
              </a:solidFill>
              <a:latin typeface="Bahnschrift SemiLight SemiConde" panose="020B0502040204020203" pitchFamily="34" charset="0"/>
            </a:endParaRPr>
          </a:p>
        </p:txBody>
      </p:sp>
      <p:sp>
        <p:nvSpPr>
          <p:cNvPr id="6" name="TextBox 5"/>
          <p:cNvSpPr txBox="1"/>
          <p:nvPr/>
        </p:nvSpPr>
        <p:spPr>
          <a:xfrm rot="16200000">
            <a:off x="-92699" y="3140201"/>
            <a:ext cx="1446230"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СОЛНЦЕ</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33060913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370212"/>
            <a:ext cx="9359410" cy="6093976"/>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9 ДОМ </a:t>
            </a:r>
            <a:r>
              <a:rPr lang="ru-RU" sz="2500" dirty="0" smtClean="0">
                <a:solidFill>
                  <a:schemeClr val="bg2">
                    <a:lumMod val="25000"/>
                  </a:schemeClr>
                </a:solidFill>
                <a:latin typeface="Bahnschrift SemiLight SemiConde" panose="020B0502040204020203" pitchFamily="34" charset="0"/>
              </a:rPr>
              <a:t>–</a:t>
            </a:r>
            <a:r>
              <a:rPr lang="ru-RU" sz="2000" dirty="0">
                <a:solidFill>
                  <a:schemeClr val="bg2">
                    <a:lumMod val="25000"/>
                  </a:schemeClr>
                </a:solidFill>
                <a:latin typeface="Bahnschrift SemiLight SemiConde" panose="020B0502040204020203" pitchFamily="34" charset="0"/>
              </a:rPr>
              <a:t>Тема вашей жизни-поиск смысла и выработка своего мировоззрения, </a:t>
            </a:r>
            <a:r>
              <a:rPr lang="ru-RU" sz="2000" dirty="0" smtClean="0">
                <a:solidFill>
                  <a:schemeClr val="bg2">
                    <a:lumMod val="25000"/>
                  </a:schemeClr>
                </a:solidFill>
                <a:latin typeface="Bahnschrift SemiLight SemiConde" panose="020B0502040204020203" pitchFamily="34" charset="0"/>
              </a:rPr>
              <a:t>освоение чужих </a:t>
            </a:r>
            <a:r>
              <a:rPr lang="ru-RU" sz="2000" dirty="0">
                <a:solidFill>
                  <a:schemeClr val="bg2">
                    <a:lumMod val="25000"/>
                  </a:schemeClr>
                </a:solidFill>
                <a:latin typeface="Bahnschrift SemiLight SemiConde" panose="020B0502040204020203" pitchFamily="34" charset="0"/>
              </a:rPr>
              <a:t>культур и новых пространств. Вы осознаете себя </a:t>
            </a:r>
            <a:r>
              <a:rPr lang="ru-RU" sz="2000" dirty="0" smtClean="0">
                <a:solidFill>
                  <a:schemeClr val="bg2">
                    <a:lumMod val="25000"/>
                  </a:schemeClr>
                </a:solidFill>
                <a:latin typeface="Bahnschrift SemiLight SemiConde" panose="020B0502040204020203" pitchFamily="34" charset="0"/>
              </a:rPr>
              <a:t>человеком образованным</a:t>
            </a:r>
            <a:r>
              <a:rPr lang="ru-RU" sz="2000" dirty="0">
                <a:solidFill>
                  <a:schemeClr val="bg2">
                    <a:lumMod val="25000"/>
                  </a:schemeClr>
                </a:solidFill>
                <a:latin typeface="Bahnschrift SemiLight SemiConde" panose="020B0502040204020203" pitchFamily="34" charset="0"/>
              </a:rPr>
              <a:t>, широких взглядов и возможностей, знатоком </a:t>
            </a:r>
            <a:r>
              <a:rPr lang="ru-RU" sz="2000" dirty="0" smtClean="0">
                <a:solidFill>
                  <a:schemeClr val="bg2">
                    <a:lumMod val="25000"/>
                  </a:schemeClr>
                </a:solidFill>
                <a:latin typeface="Bahnschrift SemiLight SemiConde" panose="020B0502040204020203" pitchFamily="34" charset="0"/>
              </a:rPr>
              <a:t>законов, философии</a:t>
            </a:r>
            <a:r>
              <a:rPr lang="ru-RU" sz="2000" dirty="0">
                <a:solidFill>
                  <a:schemeClr val="bg2">
                    <a:lumMod val="25000"/>
                  </a:schemeClr>
                </a:solidFill>
                <a:latin typeface="Bahnschrift SemiLight SemiConde" panose="020B0502040204020203" pitchFamily="34" charset="0"/>
              </a:rPr>
              <a:t>, религии. Вы стремитесь к большим масштабам и ставите </a:t>
            </a:r>
            <a:r>
              <a:rPr lang="ru-RU" sz="2000" dirty="0" smtClean="0">
                <a:solidFill>
                  <a:schemeClr val="bg2">
                    <a:lumMod val="25000"/>
                  </a:schemeClr>
                </a:solidFill>
                <a:latin typeface="Bahnschrift SemiLight SemiConde" panose="020B0502040204020203" pitchFamily="34" charset="0"/>
              </a:rPr>
              <a:t>перед собой </a:t>
            </a:r>
            <a:r>
              <a:rPr lang="ru-RU" sz="2000" dirty="0">
                <a:solidFill>
                  <a:schemeClr val="bg2">
                    <a:lumMod val="25000"/>
                  </a:schemeClr>
                </a:solidFill>
                <a:latin typeface="Bahnschrift SemiLight SemiConde" panose="020B0502040204020203" pitchFamily="34" charset="0"/>
              </a:rPr>
              <a:t>амбициозные цели. </a:t>
            </a:r>
            <a:r>
              <a:rPr lang="ru-RU" sz="2000" dirty="0" smtClean="0">
                <a:solidFill>
                  <a:schemeClr val="bg2">
                    <a:lumMod val="25000"/>
                  </a:schemeClr>
                </a:solidFill>
                <a:latin typeface="Bahnschrift SemiLight SemiConde" panose="020B0502040204020203" pitchFamily="34" charset="0"/>
              </a:rPr>
              <a:t> Чтобы </a:t>
            </a:r>
            <a:r>
              <a:rPr lang="ru-RU" sz="2000" dirty="0">
                <a:solidFill>
                  <a:schemeClr val="bg2">
                    <a:lumMod val="25000"/>
                  </a:schemeClr>
                </a:solidFill>
                <a:latin typeface="Bahnschrift SemiLight SemiConde" panose="020B0502040204020203" pitchFamily="34" charset="0"/>
              </a:rPr>
              <a:t>гореть, укреплять своё Солнце и самооценку </a:t>
            </a:r>
            <a:r>
              <a:rPr lang="ru-RU" sz="2000" dirty="0" smtClean="0">
                <a:solidFill>
                  <a:schemeClr val="bg2">
                    <a:lumMod val="25000"/>
                  </a:schemeClr>
                </a:solidFill>
                <a:latin typeface="Bahnschrift SemiLight SemiConde" panose="020B0502040204020203" pitchFamily="34" charset="0"/>
              </a:rPr>
              <a:t>необходимо: путешествовать</a:t>
            </a:r>
            <a:r>
              <a:rPr lang="ru-RU" sz="2000" dirty="0">
                <a:solidFill>
                  <a:schemeClr val="bg2">
                    <a:lumMod val="25000"/>
                  </a:schemeClr>
                </a:solidFill>
                <a:latin typeface="Bahnschrift SemiLight SemiConde" panose="020B0502040204020203" pitchFamily="34" charset="0"/>
              </a:rPr>
              <a:t>, посещать новые страны и </a:t>
            </a:r>
            <a:r>
              <a:rPr lang="ru-RU" sz="2000" dirty="0" smtClean="0">
                <a:solidFill>
                  <a:schemeClr val="bg2">
                    <a:lumMod val="25000"/>
                  </a:schemeClr>
                </a:solidFill>
                <a:latin typeface="Bahnschrift SemiLight SemiConde" panose="020B0502040204020203" pitchFamily="34" charset="0"/>
              </a:rPr>
              <a:t>города; раздавать </a:t>
            </a:r>
            <a:r>
              <a:rPr lang="ru-RU" sz="2000" dirty="0">
                <a:solidFill>
                  <a:schemeClr val="bg2">
                    <a:lumMod val="25000"/>
                  </a:schemeClr>
                </a:solidFill>
                <a:latin typeface="Bahnschrift SemiLight SemiConde" panose="020B0502040204020203" pitchFamily="34" charset="0"/>
              </a:rPr>
              <a:t>советы, быть наставником и учителем, хотя бы для </a:t>
            </a:r>
            <a:r>
              <a:rPr lang="ru-RU" sz="2000" dirty="0" smtClean="0">
                <a:solidFill>
                  <a:schemeClr val="bg2">
                    <a:lumMod val="25000"/>
                  </a:schemeClr>
                </a:solidFill>
                <a:latin typeface="Bahnschrift SemiLight SemiConde" panose="020B0502040204020203" pitchFamily="34" charset="0"/>
              </a:rPr>
              <a:t>близких; в </a:t>
            </a:r>
            <a:r>
              <a:rPr lang="ru-RU" sz="2000" dirty="0">
                <a:solidFill>
                  <a:schemeClr val="bg2">
                    <a:lumMod val="25000"/>
                  </a:schemeClr>
                </a:solidFill>
                <a:latin typeface="Bahnschrift SemiLight SemiConde" panose="020B0502040204020203" pitchFamily="34" charset="0"/>
              </a:rPr>
              <a:t>своей профессиональной сфере достичь уровня первоклассного </a:t>
            </a:r>
            <a:r>
              <a:rPr lang="ru-RU" sz="2000" dirty="0" smtClean="0">
                <a:solidFill>
                  <a:schemeClr val="bg2">
                    <a:lumMod val="25000"/>
                  </a:schemeClr>
                </a:solidFill>
                <a:latin typeface="Bahnschrift SemiLight SemiConde" panose="020B0502040204020203" pitchFamily="34" charset="0"/>
              </a:rPr>
              <a:t>эксперта; стремиться </a:t>
            </a:r>
            <a:r>
              <a:rPr lang="ru-RU" sz="2000" dirty="0">
                <a:solidFill>
                  <a:schemeClr val="bg2">
                    <a:lumMod val="25000"/>
                  </a:schemeClr>
                </a:solidFill>
                <a:latin typeface="Bahnschrift SemiLight SemiConde" panose="020B0502040204020203" pitchFamily="34" charset="0"/>
              </a:rPr>
              <a:t>к элитарности и избранному </a:t>
            </a:r>
            <a:r>
              <a:rPr lang="ru-RU" sz="2000" dirty="0" smtClean="0">
                <a:solidFill>
                  <a:schemeClr val="bg2">
                    <a:lumMod val="25000"/>
                  </a:schemeClr>
                </a:solidFill>
                <a:latin typeface="Bahnschrift SemiLight SemiConde" panose="020B0502040204020203" pitchFamily="34" charset="0"/>
              </a:rPr>
              <a:t>кругу. </a:t>
            </a:r>
            <a:r>
              <a:rPr lang="ru-RU" sz="2000" b="1" dirty="0" smtClean="0">
                <a:solidFill>
                  <a:schemeClr val="bg2">
                    <a:lumMod val="25000"/>
                  </a:schemeClr>
                </a:solidFill>
                <a:latin typeface="Bahnschrift SemiLight SemiConde" panose="020B0502040204020203" pitchFamily="34" charset="0"/>
              </a:rPr>
              <a:t>Я </a:t>
            </a:r>
            <a:r>
              <a:rPr lang="ru-RU" sz="2000" b="1" dirty="0">
                <a:solidFill>
                  <a:schemeClr val="bg2">
                    <a:lumMod val="25000"/>
                  </a:schemeClr>
                </a:solidFill>
                <a:latin typeface="Bahnschrift SemiLight SemiConde" panose="020B0502040204020203" pitchFamily="34" charset="0"/>
              </a:rPr>
              <a:t>не призываю вас покидать родные места, но сидеть на одном месте </a:t>
            </a:r>
            <a:r>
              <a:rPr lang="ru-RU" sz="2000" b="1" dirty="0" smtClean="0">
                <a:solidFill>
                  <a:schemeClr val="bg2">
                    <a:lumMod val="25000"/>
                  </a:schemeClr>
                </a:solidFill>
                <a:latin typeface="Bahnschrift SemiLight SemiConde" panose="020B0502040204020203" pitchFamily="34" charset="0"/>
              </a:rPr>
              <a:t>вам категорически </a:t>
            </a:r>
            <a:r>
              <a:rPr lang="ru-RU" sz="2000" b="1" dirty="0">
                <a:solidFill>
                  <a:schemeClr val="bg2">
                    <a:lumMod val="25000"/>
                  </a:schemeClr>
                </a:solidFill>
                <a:latin typeface="Bahnschrift SemiLight SemiConde" panose="020B0502040204020203" pitchFamily="34" charset="0"/>
              </a:rPr>
              <a:t>нельзя.</a:t>
            </a:r>
          </a:p>
          <a:p>
            <a:pPr algn="just"/>
            <a:r>
              <a:rPr lang="ru-RU" sz="2000" dirty="0">
                <a:solidFill>
                  <a:schemeClr val="bg2">
                    <a:lumMod val="25000"/>
                  </a:schemeClr>
                </a:solidFill>
                <a:latin typeface="Bahnschrift SemiLight SemiConde" panose="020B0502040204020203" pitchFamily="34" charset="0"/>
              </a:rPr>
              <a:t> </a:t>
            </a:r>
            <a:r>
              <a:rPr lang="ru-RU" sz="2500" dirty="0" smtClean="0">
                <a:solidFill>
                  <a:schemeClr val="bg2">
                    <a:lumMod val="25000"/>
                  </a:schemeClr>
                </a:solidFill>
                <a:latin typeface="Bahnschrift SemiLight SemiConde" panose="020B0502040204020203" pitchFamily="34" charset="0"/>
              </a:rPr>
              <a:t>10 </a:t>
            </a:r>
            <a:r>
              <a:rPr lang="ru-RU" sz="2500" dirty="0" smtClean="0">
                <a:solidFill>
                  <a:schemeClr val="bg2">
                    <a:lumMod val="25000"/>
                  </a:schemeClr>
                </a:solidFill>
                <a:latin typeface="Bahnschrift SemiLight SemiConde" panose="020B0502040204020203" pitchFamily="34" charset="0"/>
              </a:rPr>
              <a:t>ДОМ </a:t>
            </a:r>
            <a:r>
              <a:rPr lang="ru-RU" sz="2500" dirty="0" smtClean="0">
                <a:solidFill>
                  <a:schemeClr val="bg2">
                    <a:lumMod val="25000"/>
                  </a:schemeClr>
                </a:solidFill>
                <a:latin typeface="Bahnschrift SemiLight SemiConde" panose="020B0502040204020203" pitchFamily="34" charset="0"/>
              </a:rPr>
              <a:t>–</a:t>
            </a:r>
            <a:r>
              <a:rPr lang="ru-RU" sz="2000" dirty="0" smtClean="0">
                <a:solidFill>
                  <a:schemeClr val="bg2">
                    <a:lumMod val="25000"/>
                  </a:schemeClr>
                </a:solidFill>
                <a:latin typeface="Bahnschrift SemiLight SemiConde" panose="020B0502040204020203" pitchFamily="34" charset="0"/>
              </a:rPr>
              <a:t>Тема </a:t>
            </a:r>
            <a:r>
              <a:rPr lang="ru-RU" sz="2000" dirty="0">
                <a:solidFill>
                  <a:schemeClr val="bg2">
                    <a:lumMod val="25000"/>
                  </a:schemeClr>
                </a:solidFill>
                <a:latin typeface="Bahnschrift SemiLight SemiConde" panose="020B0502040204020203" pitchFamily="34" charset="0"/>
              </a:rPr>
              <a:t>вашей жизни-осознание своих целей в жизни и их достижение. Жизнь в</a:t>
            </a:r>
          </a:p>
          <a:p>
            <a:pPr algn="just"/>
            <a:r>
              <a:rPr lang="ru-RU" sz="2000" dirty="0">
                <a:solidFill>
                  <a:schemeClr val="bg2">
                    <a:lumMod val="25000"/>
                  </a:schemeClr>
                </a:solidFill>
                <a:latin typeface="Bahnschrift SemiLight SemiConde" panose="020B0502040204020203" pitchFamily="34" charset="0"/>
              </a:rPr>
              <a:t>обществе, самореализация через общественную деятельность, </a:t>
            </a:r>
            <a:r>
              <a:rPr lang="ru-RU" sz="2000" dirty="0" smtClean="0">
                <a:solidFill>
                  <a:schemeClr val="bg2">
                    <a:lumMod val="25000"/>
                  </a:schemeClr>
                </a:solidFill>
                <a:latin typeface="Bahnschrift SemiLight SemiConde" panose="020B0502040204020203" pitchFamily="34" charset="0"/>
              </a:rPr>
              <a:t>через общественное </a:t>
            </a:r>
            <a:r>
              <a:rPr lang="ru-RU" sz="2000" dirty="0">
                <a:solidFill>
                  <a:schemeClr val="bg2">
                    <a:lumMod val="25000"/>
                  </a:schemeClr>
                </a:solidFill>
                <a:latin typeface="Bahnschrift SemiLight SemiConde" panose="020B0502040204020203" pitchFamily="34" charset="0"/>
              </a:rPr>
              <a:t>положение и </a:t>
            </a:r>
            <a:r>
              <a:rPr lang="ru-RU" sz="2000" dirty="0" err="1">
                <a:solidFill>
                  <a:schemeClr val="bg2">
                    <a:lumMod val="25000"/>
                  </a:schemeClr>
                </a:solidFill>
                <a:latin typeface="Bahnschrift SemiLight SemiConde" panose="020B0502040204020203" pitchFamily="34" charset="0"/>
              </a:rPr>
              <a:t>статус.Вы</a:t>
            </a:r>
            <a:r>
              <a:rPr lang="ru-RU" sz="2000" dirty="0">
                <a:solidFill>
                  <a:schemeClr val="bg2">
                    <a:lumMod val="25000"/>
                  </a:schemeClr>
                </a:solidFill>
                <a:latin typeface="Bahnschrift SemiLight SemiConde" panose="020B0502040204020203" pitchFamily="34" charset="0"/>
              </a:rPr>
              <a:t> стремитесь быть на виду, </a:t>
            </a:r>
            <a:r>
              <a:rPr lang="ru-RU" sz="2000" dirty="0" smtClean="0">
                <a:solidFill>
                  <a:schemeClr val="bg2">
                    <a:lumMod val="25000"/>
                  </a:schemeClr>
                </a:solidFill>
                <a:latin typeface="Bahnschrift SemiLight SemiConde" panose="020B0502040204020203" pitchFamily="34" charset="0"/>
              </a:rPr>
              <a:t>хорошо выстраивать </a:t>
            </a:r>
            <a:r>
              <a:rPr lang="ru-RU" sz="2000" dirty="0">
                <a:solidFill>
                  <a:schemeClr val="bg2">
                    <a:lumMod val="25000"/>
                  </a:schemeClr>
                </a:solidFill>
                <a:latin typeface="Bahnschrift SemiLight SemiConde" panose="020B0502040204020203" pitchFamily="34" charset="0"/>
              </a:rPr>
              <a:t>чёткие системы и возглавляете их. Вы не понаслышке знаете, </a:t>
            </a:r>
            <a:r>
              <a:rPr lang="ru-RU" sz="2000" dirty="0" smtClean="0">
                <a:solidFill>
                  <a:schemeClr val="bg2">
                    <a:lumMod val="25000"/>
                  </a:schemeClr>
                </a:solidFill>
                <a:latin typeface="Bahnschrift SemiLight SemiConde" panose="020B0502040204020203" pitchFamily="34" charset="0"/>
              </a:rPr>
              <a:t>что такое </a:t>
            </a:r>
            <a:r>
              <a:rPr lang="ru-RU" sz="2000" dirty="0">
                <a:solidFill>
                  <a:schemeClr val="bg2">
                    <a:lumMod val="25000"/>
                  </a:schemeClr>
                </a:solidFill>
                <a:latin typeface="Bahnschrift SemiLight SemiConde" panose="020B0502040204020203" pitchFamily="34" charset="0"/>
              </a:rPr>
              <a:t>ответственность, план, дисциплина и ориентация на </a:t>
            </a:r>
            <a:r>
              <a:rPr lang="ru-RU" sz="2000" dirty="0" err="1">
                <a:solidFill>
                  <a:schemeClr val="bg2">
                    <a:lumMod val="25000"/>
                  </a:schemeClr>
                </a:solidFill>
                <a:latin typeface="Bahnschrift SemiLight SemiConde" panose="020B0502040204020203" pitchFamily="34" charset="0"/>
              </a:rPr>
              <a:t>результат.Чтобы</a:t>
            </a:r>
            <a:r>
              <a:rPr lang="ru-RU" sz="2000" dirty="0">
                <a:solidFill>
                  <a:schemeClr val="bg2">
                    <a:lumMod val="25000"/>
                  </a:schemeClr>
                </a:solidFill>
                <a:latin typeface="Bahnschrift SemiLight SemiConde" panose="020B0502040204020203" pitchFamily="34" charset="0"/>
              </a:rPr>
              <a:t> гореть, укреплять своё Солнце и самооценку </a:t>
            </a:r>
            <a:r>
              <a:rPr lang="ru-RU" sz="2000" dirty="0" smtClean="0">
                <a:solidFill>
                  <a:schemeClr val="bg2">
                    <a:lumMod val="25000"/>
                  </a:schemeClr>
                </a:solidFill>
                <a:latin typeface="Bahnschrift SemiLight SemiConde" panose="020B0502040204020203" pitchFamily="34" charset="0"/>
              </a:rPr>
              <a:t>необходимо: стремиться </a:t>
            </a:r>
            <a:r>
              <a:rPr lang="ru-RU" sz="2000" dirty="0">
                <a:solidFill>
                  <a:schemeClr val="bg2">
                    <a:lumMod val="25000"/>
                  </a:schemeClr>
                </a:solidFill>
                <a:latin typeface="Bahnschrift SemiLight SemiConde" panose="020B0502040204020203" pitchFamily="34" charset="0"/>
              </a:rPr>
              <a:t>к общественному признанию , </a:t>
            </a:r>
            <a:r>
              <a:rPr lang="ru-RU" sz="2000" dirty="0" smtClean="0">
                <a:solidFill>
                  <a:schemeClr val="bg2">
                    <a:lumMod val="25000"/>
                  </a:schemeClr>
                </a:solidFill>
                <a:latin typeface="Bahnschrift SemiLight SemiConde" panose="020B0502040204020203" pitchFamily="34" charset="0"/>
              </a:rPr>
              <a:t>высокому социальному </a:t>
            </a:r>
            <a:r>
              <a:rPr lang="ru-RU" sz="2000" dirty="0">
                <a:solidFill>
                  <a:schemeClr val="bg2">
                    <a:lumMod val="25000"/>
                  </a:schemeClr>
                </a:solidFill>
                <a:latin typeface="Bahnschrift SemiLight SemiConde" panose="020B0502040204020203" pitchFamily="34" charset="0"/>
              </a:rPr>
              <a:t>статусу или  </a:t>
            </a:r>
            <a:r>
              <a:rPr lang="ru-RU" sz="2000" dirty="0" smtClean="0">
                <a:solidFill>
                  <a:schemeClr val="bg2">
                    <a:lumMod val="25000"/>
                  </a:schemeClr>
                </a:solidFill>
                <a:latin typeface="Bahnschrift SemiLight SemiConde" panose="020B0502040204020203" pitchFamily="34" charset="0"/>
              </a:rPr>
              <a:t>достижениям; соотносить </a:t>
            </a:r>
            <a:r>
              <a:rPr lang="ru-RU" sz="2000" dirty="0">
                <a:solidFill>
                  <a:schemeClr val="bg2">
                    <a:lumMod val="25000"/>
                  </a:schemeClr>
                </a:solidFill>
                <a:latin typeface="Bahnschrift SemiLight SemiConde" panose="020B0502040204020203" pitchFamily="34" charset="0"/>
              </a:rPr>
              <a:t>свои интересы и желания с </a:t>
            </a:r>
            <a:r>
              <a:rPr lang="ru-RU" sz="2000" dirty="0" smtClean="0">
                <a:solidFill>
                  <a:schemeClr val="bg2">
                    <a:lumMod val="25000"/>
                  </a:schemeClr>
                </a:solidFill>
                <a:latin typeface="Bahnschrift SemiLight SemiConde" panose="020B0502040204020203" pitchFamily="34" charset="0"/>
              </a:rPr>
              <a:t>общественными нормами </a:t>
            </a:r>
            <a:r>
              <a:rPr lang="ru-RU" sz="2000" dirty="0">
                <a:solidFill>
                  <a:schemeClr val="bg2">
                    <a:lumMod val="25000"/>
                  </a:schemeClr>
                </a:solidFill>
                <a:latin typeface="Bahnschrift SemiLight SemiConde" panose="020B0502040204020203" pitchFamily="34" charset="0"/>
              </a:rPr>
              <a:t>и </a:t>
            </a:r>
            <a:r>
              <a:rPr lang="ru-RU" sz="2000" dirty="0" smtClean="0">
                <a:solidFill>
                  <a:schemeClr val="bg2">
                    <a:lumMod val="25000"/>
                  </a:schemeClr>
                </a:solidFill>
                <a:latin typeface="Bahnschrift SemiLight SemiConde" panose="020B0502040204020203" pitchFamily="34" charset="0"/>
              </a:rPr>
              <a:t>законами; проявлять </a:t>
            </a:r>
            <a:r>
              <a:rPr lang="ru-RU" sz="2000" dirty="0">
                <a:solidFill>
                  <a:schemeClr val="bg2">
                    <a:lumMod val="25000"/>
                  </a:schemeClr>
                </a:solidFill>
                <a:latin typeface="Bahnschrift SemiLight SemiConde" panose="020B0502040204020203" pitchFamily="34" charset="0"/>
              </a:rPr>
              <a:t>самоорганизацию и организовать </a:t>
            </a:r>
            <a:r>
              <a:rPr lang="ru-RU" sz="2000" dirty="0" smtClean="0">
                <a:solidFill>
                  <a:schemeClr val="bg2">
                    <a:lumMod val="25000"/>
                  </a:schemeClr>
                </a:solidFill>
                <a:latin typeface="Bahnschrift SemiLight SemiConde" panose="020B0502040204020203" pitchFamily="34" charset="0"/>
              </a:rPr>
              <a:t>окружающих; работать </a:t>
            </a:r>
            <a:r>
              <a:rPr lang="ru-RU" sz="2000" dirty="0">
                <a:solidFill>
                  <a:schemeClr val="bg2">
                    <a:lumMod val="25000"/>
                  </a:schemeClr>
                </a:solidFill>
                <a:latin typeface="Bahnschrift SemiLight SemiConde" panose="020B0502040204020203" pitchFamily="34" charset="0"/>
              </a:rPr>
              <a:t>ради результата, а не ради </a:t>
            </a:r>
            <a:r>
              <a:rPr lang="ru-RU" sz="2000" dirty="0" smtClean="0">
                <a:solidFill>
                  <a:schemeClr val="bg2">
                    <a:lumMod val="25000"/>
                  </a:schemeClr>
                </a:solidFill>
                <a:latin typeface="Bahnschrift SemiLight SemiConde" panose="020B0502040204020203" pitchFamily="34" charset="0"/>
              </a:rPr>
              <a:t>работы. </a:t>
            </a:r>
            <a:r>
              <a:rPr lang="ru-RU" sz="2000" b="1" dirty="0" smtClean="0">
                <a:solidFill>
                  <a:schemeClr val="bg2">
                    <a:lumMod val="25000"/>
                  </a:schemeClr>
                </a:solidFill>
                <a:latin typeface="Bahnschrift SemiLight SemiConde" panose="020B0502040204020203" pitchFamily="34" charset="0"/>
              </a:rPr>
              <a:t>Я </a:t>
            </a:r>
            <a:r>
              <a:rPr lang="ru-RU" sz="2000" b="1" dirty="0">
                <a:solidFill>
                  <a:schemeClr val="bg2">
                    <a:lumMod val="25000"/>
                  </a:schemeClr>
                </a:solidFill>
                <a:latin typeface="Bahnschrift SemiLight SemiConde" panose="020B0502040204020203" pitchFamily="34" charset="0"/>
              </a:rPr>
              <a:t>не призываю вас быть карьеристом, но жить без достижений, хотя </a:t>
            </a:r>
            <a:r>
              <a:rPr lang="ru-RU" sz="2000" b="1" dirty="0" smtClean="0">
                <a:solidFill>
                  <a:schemeClr val="bg2">
                    <a:lumMod val="25000"/>
                  </a:schemeClr>
                </a:solidFill>
                <a:latin typeface="Bahnschrift SemiLight SemiConde" panose="020B0502040204020203" pitchFamily="34" charset="0"/>
              </a:rPr>
              <a:t>бы маленьких </a:t>
            </a:r>
            <a:r>
              <a:rPr lang="ru-RU" sz="2000" b="1" dirty="0">
                <a:solidFill>
                  <a:schemeClr val="bg2">
                    <a:lumMod val="25000"/>
                  </a:schemeClr>
                </a:solidFill>
                <a:latin typeface="Bahnschrift SemiLight SemiConde" panose="020B0502040204020203" pitchFamily="34" charset="0"/>
              </a:rPr>
              <a:t>вам нельзя.</a:t>
            </a:r>
            <a:endParaRPr lang="ru-RU" sz="2000" b="1" dirty="0" smtClean="0">
              <a:solidFill>
                <a:schemeClr val="bg2">
                  <a:lumMod val="25000"/>
                </a:schemeClr>
              </a:solidFill>
              <a:latin typeface="Bahnschrift SemiLight SemiConde" panose="020B0502040204020203" pitchFamily="34" charset="0"/>
            </a:endParaRPr>
          </a:p>
        </p:txBody>
      </p:sp>
      <p:sp>
        <p:nvSpPr>
          <p:cNvPr id="6" name="TextBox 5"/>
          <p:cNvSpPr txBox="1"/>
          <p:nvPr/>
        </p:nvSpPr>
        <p:spPr>
          <a:xfrm rot="16200000">
            <a:off x="-92699" y="3140201"/>
            <a:ext cx="1446230"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СОЛНЦЕ</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32357701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150541"/>
            <a:ext cx="9359410" cy="6401753"/>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11 ДОМ –</a:t>
            </a:r>
            <a:r>
              <a:rPr lang="ru-RU" sz="2000" dirty="0">
                <a:solidFill>
                  <a:schemeClr val="bg2">
                    <a:lumMod val="25000"/>
                  </a:schemeClr>
                </a:solidFill>
                <a:latin typeface="Bahnschrift SemiLight SemiConde" panose="020B0502040204020203" pitchFamily="34" charset="0"/>
              </a:rPr>
              <a:t>Тема вашей жизни-быть собой, не теряя собственного "я" в дружбе и в</a:t>
            </a:r>
          </a:p>
          <a:p>
            <a:pPr algn="just"/>
            <a:r>
              <a:rPr lang="ru-RU" sz="2000" dirty="0">
                <a:solidFill>
                  <a:schemeClr val="bg2">
                    <a:lumMod val="25000"/>
                  </a:schemeClr>
                </a:solidFill>
                <a:latin typeface="Bahnschrift SemiLight SemiConde" panose="020B0502040204020203" pitchFamily="34" charset="0"/>
              </a:rPr>
              <a:t>коллективе, новаторство, устремление в будущее, мечты и идеи, свобода </a:t>
            </a:r>
            <a:r>
              <a:rPr lang="ru-RU" sz="2000" dirty="0" smtClean="0">
                <a:solidFill>
                  <a:schemeClr val="bg2">
                    <a:lumMod val="25000"/>
                  </a:schemeClr>
                </a:solidFill>
                <a:latin typeface="Bahnschrift SemiLight SemiConde" panose="020B0502040204020203" pitchFamily="34" charset="0"/>
              </a:rPr>
              <a:t>и равенство</a:t>
            </a:r>
            <a:r>
              <a:rPr lang="ru-RU" sz="2000" dirty="0">
                <a:solidFill>
                  <a:schemeClr val="bg2">
                    <a:lumMod val="25000"/>
                  </a:schemeClr>
                </a:solidFill>
                <a:latin typeface="Bahnschrift SemiLight SemiConde" panose="020B0502040204020203" pitchFamily="34" charset="0"/>
              </a:rPr>
              <a:t>. Вы активный пользователь </a:t>
            </a:r>
            <a:r>
              <a:rPr lang="ru-RU" sz="2000" dirty="0" err="1">
                <a:solidFill>
                  <a:schemeClr val="bg2">
                    <a:lumMod val="25000"/>
                  </a:schemeClr>
                </a:solidFill>
                <a:latin typeface="Bahnschrift SemiLight SemiConde" panose="020B0502040204020203" pitchFamily="34" charset="0"/>
              </a:rPr>
              <a:t>соц</a:t>
            </a:r>
            <a:r>
              <a:rPr lang="ru-RU" sz="2000" dirty="0">
                <a:solidFill>
                  <a:schemeClr val="bg2">
                    <a:lumMod val="25000"/>
                  </a:schemeClr>
                </a:solidFill>
                <a:latin typeface="Bahnschrift SemiLight SemiConde" panose="020B0502040204020203" pitchFamily="34" charset="0"/>
              </a:rPr>
              <a:t> сетей, умеете выстраивать связи </a:t>
            </a:r>
            <a:r>
              <a:rPr lang="ru-RU" sz="2000" dirty="0" smtClean="0">
                <a:solidFill>
                  <a:schemeClr val="bg2">
                    <a:lumMod val="25000"/>
                  </a:schemeClr>
                </a:solidFill>
                <a:latin typeface="Bahnschrift SemiLight SemiConde" panose="020B0502040204020203" pitchFamily="34" charset="0"/>
              </a:rPr>
              <a:t>и налаживать </a:t>
            </a:r>
            <a:r>
              <a:rPr lang="ru-RU" sz="2000" dirty="0">
                <a:solidFill>
                  <a:schemeClr val="bg2">
                    <a:lumMod val="25000"/>
                  </a:schemeClr>
                </a:solidFill>
                <a:latin typeface="Bahnschrift SemiLight SemiConde" panose="020B0502040204020203" pitchFamily="34" charset="0"/>
              </a:rPr>
              <a:t>контакты. Но при этом вы, как будто, сами по себе, обитаете </a:t>
            </a:r>
            <a:r>
              <a:rPr lang="ru-RU" sz="2000" dirty="0" smtClean="0">
                <a:solidFill>
                  <a:schemeClr val="bg2">
                    <a:lumMod val="25000"/>
                  </a:schemeClr>
                </a:solidFill>
                <a:latin typeface="Bahnschrift SemiLight SemiConde" panose="020B0502040204020203" pitchFamily="34" charset="0"/>
              </a:rPr>
              <a:t>в своём </a:t>
            </a:r>
            <a:r>
              <a:rPr lang="ru-RU" sz="2000" dirty="0">
                <a:solidFill>
                  <a:schemeClr val="bg2">
                    <a:lumMod val="25000"/>
                  </a:schemeClr>
                </a:solidFill>
                <a:latin typeface="Bahnschrift SemiLight SemiConde" panose="020B0502040204020203" pitchFamily="34" charset="0"/>
              </a:rPr>
              <a:t>придуманном мире. Планы на будущее и нестандартные </a:t>
            </a:r>
            <a:r>
              <a:rPr lang="ru-RU" sz="2000" dirty="0" smtClean="0">
                <a:solidFill>
                  <a:schemeClr val="bg2">
                    <a:lumMod val="25000"/>
                  </a:schemeClr>
                </a:solidFill>
                <a:latin typeface="Bahnschrift SemiLight SemiConde" panose="020B0502040204020203" pitchFamily="34" charset="0"/>
              </a:rPr>
              <a:t>идеи, привлекают </a:t>
            </a:r>
            <a:r>
              <a:rPr lang="ru-RU" sz="2000" dirty="0">
                <a:solidFill>
                  <a:schemeClr val="bg2">
                    <a:lumMod val="25000"/>
                  </a:schemeClr>
                </a:solidFill>
                <a:latin typeface="Bahnschrift SemiLight SemiConde" panose="020B0502040204020203" pitchFamily="34" charset="0"/>
              </a:rPr>
              <a:t>вас больше чем материальная реальность и ежедневная рутина. </a:t>
            </a:r>
            <a:r>
              <a:rPr lang="ru-RU" sz="2000" dirty="0" smtClean="0">
                <a:solidFill>
                  <a:schemeClr val="bg2">
                    <a:lumMod val="25000"/>
                  </a:schemeClr>
                </a:solidFill>
                <a:latin typeface="Bahnschrift SemiLight SemiConde" panose="020B0502040204020203" pitchFamily="34" charset="0"/>
              </a:rPr>
              <a:t>Чтобы </a:t>
            </a:r>
            <a:r>
              <a:rPr lang="ru-RU" sz="2000" dirty="0">
                <a:solidFill>
                  <a:schemeClr val="bg2">
                    <a:lumMod val="25000"/>
                  </a:schemeClr>
                </a:solidFill>
                <a:latin typeface="Bahnschrift SemiLight SemiConde" panose="020B0502040204020203" pitchFamily="34" charset="0"/>
              </a:rPr>
              <a:t>гореть, укреплять своё Солнце и самооценку </a:t>
            </a:r>
            <a:r>
              <a:rPr lang="ru-RU" sz="2000" dirty="0" err="1" smtClean="0">
                <a:solidFill>
                  <a:schemeClr val="bg2">
                    <a:lumMod val="25000"/>
                  </a:schemeClr>
                </a:solidFill>
                <a:latin typeface="Bahnschrift SemiLight SemiConde" panose="020B0502040204020203" pitchFamily="34" charset="0"/>
              </a:rPr>
              <a:t>необходимо:мечтать</a:t>
            </a:r>
            <a:r>
              <a:rPr lang="ru-RU" sz="2000" dirty="0">
                <a:solidFill>
                  <a:schemeClr val="bg2">
                    <a:lumMod val="25000"/>
                  </a:schemeClr>
                </a:solidFill>
                <a:latin typeface="Bahnschrift SemiLight SemiConde" panose="020B0502040204020203" pitchFamily="34" charset="0"/>
              </a:rPr>
              <a:t>, медитировать и визуализировать </a:t>
            </a:r>
            <a:r>
              <a:rPr lang="ru-RU" sz="2000" dirty="0" err="1" smtClean="0">
                <a:solidFill>
                  <a:schemeClr val="bg2">
                    <a:lumMod val="25000"/>
                  </a:schemeClr>
                </a:solidFill>
                <a:latin typeface="Bahnschrift SemiLight SemiConde" panose="020B0502040204020203" pitchFamily="34" charset="0"/>
              </a:rPr>
              <a:t>будущее;смотреть</a:t>
            </a:r>
            <a:r>
              <a:rPr lang="ru-RU" sz="2000" dirty="0" smtClean="0">
                <a:solidFill>
                  <a:schemeClr val="bg2">
                    <a:lumMod val="25000"/>
                  </a:schemeClr>
                </a:solidFill>
                <a:latin typeface="Bahnschrift SemiLight SemiConde" panose="020B0502040204020203" pitchFamily="34" charset="0"/>
              </a:rPr>
              <a:t> </a:t>
            </a:r>
            <a:r>
              <a:rPr lang="ru-RU" sz="2000" dirty="0">
                <a:solidFill>
                  <a:schemeClr val="bg2">
                    <a:lumMod val="25000"/>
                  </a:schemeClr>
                </a:solidFill>
                <a:latin typeface="Bahnschrift SemiLight SemiConde" panose="020B0502040204020203" pitchFamily="34" charset="0"/>
              </a:rPr>
              <a:t>фильмы про космос или про другие </a:t>
            </a:r>
            <a:r>
              <a:rPr lang="ru-RU" sz="2000" dirty="0" err="1" smtClean="0">
                <a:solidFill>
                  <a:schemeClr val="bg2">
                    <a:lumMod val="25000"/>
                  </a:schemeClr>
                </a:solidFill>
                <a:latin typeface="Bahnschrift SemiLight SemiConde" panose="020B0502040204020203" pitchFamily="34" charset="0"/>
              </a:rPr>
              <a:t>миры;иметь</a:t>
            </a:r>
            <a:r>
              <a:rPr lang="ru-RU" sz="2000" dirty="0" smtClean="0">
                <a:solidFill>
                  <a:schemeClr val="bg2">
                    <a:lumMod val="25000"/>
                  </a:schemeClr>
                </a:solidFill>
                <a:latin typeface="Bahnschrift SemiLight SemiConde" panose="020B0502040204020203" pitchFamily="34" charset="0"/>
              </a:rPr>
              <a:t> </a:t>
            </a:r>
            <a:r>
              <a:rPr lang="ru-RU" sz="2000" dirty="0">
                <a:solidFill>
                  <a:schemeClr val="bg2">
                    <a:lumMod val="25000"/>
                  </a:schemeClr>
                </a:solidFill>
                <a:latin typeface="Bahnschrift SemiLight SemiConde" panose="020B0502040204020203" pitchFamily="34" charset="0"/>
              </a:rPr>
              <a:t>обширный круг контактов, при этом ни к кому не </a:t>
            </a:r>
            <a:r>
              <a:rPr lang="ru-RU" sz="2000" dirty="0" err="1" smtClean="0">
                <a:solidFill>
                  <a:schemeClr val="bg2">
                    <a:lumMod val="25000"/>
                  </a:schemeClr>
                </a:solidFill>
                <a:latin typeface="Bahnschrift SemiLight SemiConde" panose="020B0502040204020203" pitchFamily="34" charset="0"/>
              </a:rPr>
              <a:t>привязываясь;дружить</a:t>
            </a:r>
            <a:r>
              <a:rPr lang="ru-RU" sz="2000" dirty="0" smtClean="0">
                <a:solidFill>
                  <a:schemeClr val="bg2">
                    <a:lumMod val="25000"/>
                  </a:schemeClr>
                </a:solidFill>
                <a:latin typeface="Bahnschrift SemiLight SemiConde" panose="020B0502040204020203" pitchFamily="34" charset="0"/>
              </a:rPr>
              <a:t> </a:t>
            </a:r>
            <a:r>
              <a:rPr lang="ru-RU" sz="2000" dirty="0">
                <a:solidFill>
                  <a:schemeClr val="bg2">
                    <a:lumMod val="25000"/>
                  </a:schemeClr>
                </a:solidFill>
                <a:latin typeface="Bahnschrift SemiLight SemiConde" panose="020B0502040204020203" pitchFamily="34" charset="0"/>
              </a:rPr>
              <a:t>с гаджетами и </a:t>
            </a:r>
            <a:r>
              <a:rPr lang="ru-RU" sz="2000" dirty="0" err="1" smtClean="0">
                <a:solidFill>
                  <a:schemeClr val="bg2">
                    <a:lumMod val="25000"/>
                  </a:schemeClr>
                </a:solidFill>
                <a:latin typeface="Bahnschrift SemiLight SemiConde" panose="020B0502040204020203" pitchFamily="34" charset="0"/>
              </a:rPr>
              <a:t>интернетом</a:t>
            </a:r>
            <a:r>
              <a:rPr lang="ru-RU" sz="2000" b="1" dirty="0" err="1" smtClean="0">
                <a:solidFill>
                  <a:schemeClr val="bg2">
                    <a:lumMod val="25000"/>
                  </a:schemeClr>
                </a:solidFill>
                <a:latin typeface="Bahnschrift SemiLight SemiConde" panose="020B0502040204020203" pitchFamily="34" charset="0"/>
              </a:rPr>
              <a:t>.Я</a:t>
            </a:r>
            <a:r>
              <a:rPr lang="ru-RU" sz="2000" b="1" dirty="0" smtClean="0">
                <a:solidFill>
                  <a:schemeClr val="bg2">
                    <a:lumMod val="25000"/>
                  </a:schemeClr>
                </a:solidFill>
                <a:latin typeface="Bahnschrift SemiLight SemiConde" panose="020B0502040204020203" pitchFamily="34" charset="0"/>
              </a:rPr>
              <a:t> </a:t>
            </a:r>
            <a:r>
              <a:rPr lang="ru-RU" sz="2000" b="1" dirty="0">
                <a:solidFill>
                  <a:schemeClr val="bg2">
                    <a:lumMod val="25000"/>
                  </a:schemeClr>
                </a:solidFill>
                <a:latin typeface="Bahnschrift SemiLight SemiConde" panose="020B0502040204020203" pitchFamily="34" charset="0"/>
              </a:rPr>
              <a:t>не призываю вас быть </a:t>
            </a:r>
            <a:r>
              <a:rPr lang="ru-RU" sz="2000" b="1" dirty="0" err="1">
                <a:solidFill>
                  <a:schemeClr val="bg2">
                    <a:lumMod val="25000"/>
                  </a:schemeClr>
                </a:solidFill>
                <a:latin typeface="Bahnschrift SemiLight SemiConde" panose="020B0502040204020203" pitchFamily="34" charset="0"/>
              </a:rPr>
              <a:t>фриком</a:t>
            </a:r>
            <a:r>
              <a:rPr lang="ru-RU" sz="2000" b="1" dirty="0">
                <a:solidFill>
                  <a:schemeClr val="bg2">
                    <a:lumMod val="25000"/>
                  </a:schemeClr>
                </a:solidFill>
                <a:latin typeface="Bahnschrift SemiLight SemiConde" panose="020B0502040204020203" pitchFamily="34" charset="0"/>
              </a:rPr>
              <a:t>, но мыслить шаблонно вам </a:t>
            </a:r>
            <a:r>
              <a:rPr lang="ru-RU" sz="2000" b="1" dirty="0" smtClean="0">
                <a:solidFill>
                  <a:schemeClr val="bg2">
                    <a:lumMod val="25000"/>
                  </a:schemeClr>
                </a:solidFill>
                <a:latin typeface="Bahnschrift SemiLight SemiConde" panose="020B0502040204020203" pitchFamily="34" charset="0"/>
              </a:rPr>
              <a:t>категорически противопоказано</a:t>
            </a:r>
            <a:r>
              <a:rPr lang="ru-RU" sz="2000" dirty="0" smtClean="0">
                <a:solidFill>
                  <a:schemeClr val="bg2">
                    <a:lumMod val="25000"/>
                  </a:schemeClr>
                </a:solidFill>
                <a:latin typeface="Bahnschrift SemiLight SemiConde" panose="020B0502040204020203" pitchFamily="34" charset="0"/>
              </a:rPr>
              <a:t>.</a:t>
            </a:r>
          </a:p>
          <a:p>
            <a:pPr algn="just"/>
            <a:r>
              <a:rPr lang="ru-RU" sz="2500" dirty="0" smtClean="0">
                <a:solidFill>
                  <a:schemeClr val="bg2">
                    <a:lumMod val="25000"/>
                  </a:schemeClr>
                </a:solidFill>
                <a:latin typeface="Bahnschrift SemiLight SemiConde" panose="020B0502040204020203" pitchFamily="34" charset="0"/>
              </a:rPr>
              <a:t>12 ДОМ –</a:t>
            </a:r>
            <a:r>
              <a:rPr lang="ru-RU" sz="2000" dirty="0">
                <a:solidFill>
                  <a:schemeClr val="bg2">
                    <a:lumMod val="25000"/>
                  </a:schemeClr>
                </a:solidFill>
                <a:latin typeface="Bahnschrift SemiLight SemiConde" panose="020B0502040204020203" pitchFamily="34" charset="0"/>
              </a:rPr>
              <a:t> Тема вашей жизни-далёкие и при этом скрытые от других глаз пространства,</a:t>
            </a:r>
          </a:p>
          <a:p>
            <a:pPr algn="just"/>
            <a:r>
              <a:rPr lang="ru-RU" sz="2000" dirty="0">
                <a:solidFill>
                  <a:schemeClr val="bg2">
                    <a:lumMod val="25000"/>
                  </a:schemeClr>
                </a:solidFill>
                <a:latin typeface="Bahnschrift SemiLight SemiConde" panose="020B0502040204020203" pitchFamily="34" charset="0"/>
              </a:rPr>
              <a:t>глубокая </a:t>
            </a:r>
            <a:r>
              <a:rPr lang="ru-RU" sz="2000" dirty="0" err="1">
                <a:solidFill>
                  <a:schemeClr val="bg2">
                    <a:lumMod val="25000"/>
                  </a:schemeClr>
                </a:solidFill>
                <a:latin typeface="Bahnschrift SemiLight SemiConde" panose="020B0502040204020203" pitchFamily="34" charset="0"/>
              </a:rPr>
              <a:t>эмпатия</a:t>
            </a:r>
            <a:r>
              <a:rPr lang="ru-RU" sz="2000" dirty="0">
                <a:solidFill>
                  <a:schemeClr val="bg2">
                    <a:lumMod val="25000"/>
                  </a:schemeClr>
                </a:solidFill>
                <a:latin typeface="Bahnschrift SemiLight SemiConde" panose="020B0502040204020203" pitchFamily="34" charset="0"/>
              </a:rPr>
              <a:t> и интуиция, тайная деятельность, милосердие и </a:t>
            </a:r>
            <a:r>
              <a:rPr lang="ru-RU" sz="2000" dirty="0" smtClean="0">
                <a:solidFill>
                  <a:schemeClr val="bg2">
                    <a:lumMod val="25000"/>
                  </a:schemeClr>
                </a:solidFill>
                <a:latin typeface="Bahnschrift SemiLight SemiConde" panose="020B0502040204020203" pitchFamily="34" charset="0"/>
              </a:rPr>
              <a:t>сострадание, интерес </a:t>
            </a:r>
            <a:r>
              <a:rPr lang="ru-RU" sz="2000" dirty="0">
                <a:solidFill>
                  <a:schemeClr val="bg2">
                    <a:lumMod val="25000"/>
                  </a:schemeClr>
                </a:solidFill>
                <a:latin typeface="Bahnschrift SemiLight SemiConde" panose="020B0502040204020203" pitchFamily="34" charset="0"/>
              </a:rPr>
              <a:t>к эзотерике и потусторонним знаниям, любовь к искусству. Вы </a:t>
            </a:r>
            <a:r>
              <a:rPr lang="ru-RU" sz="2000" dirty="0" smtClean="0">
                <a:solidFill>
                  <a:schemeClr val="bg2">
                    <a:lumMod val="25000"/>
                  </a:schemeClr>
                </a:solidFill>
                <a:latin typeface="Bahnschrift SemiLight SemiConde" panose="020B0502040204020203" pitchFamily="34" charset="0"/>
              </a:rPr>
              <a:t>не любите </a:t>
            </a:r>
            <a:r>
              <a:rPr lang="ru-RU" sz="2000" dirty="0">
                <a:solidFill>
                  <a:schemeClr val="bg2">
                    <a:lumMod val="25000"/>
                  </a:schemeClr>
                </a:solidFill>
                <a:latin typeface="Bahnschrift SemiLight SemiConde" panose="020B0502040204020203" pitchFamily="34" charset="0"/>
              </a:rPr>
              <a:t>быть на виду, стремитесь к уединению или жизни в других </a:t>
            </a:r>
            <a:r>
              <a:rPr lang="ru-RU" sz="2000" dirty="0" smtClean="0">
                <a:solidFill>
                  <a:schemeClr val="bg2">
                    <a:lumMod val="25000"/>
                  </a:schemeClr>
                </a:solidFill>
                <a:latin typeface="Bahnschrift SemiLight SemiConde" panose="020B0502040204020203" pitchFamily="34" charset="0"/>
              </a:rPr>
              <a:t>странах. Ваши </a:t>
            </a:r>
            <a:r>
              <a:rPr lang="ru-RU" sz="2000" dirty="0">
                <a:solidFill>
                  <a:schemeClr val="bg2">
                    <a:lumMod val="25000"/>
                  </a:schemeClr>
                </a:solidFill>
                <a:latin typeface="Bahnschrift SemiLight SemiConde" panose="020B0502040204020203" pitchFamily="34" charset="0"/>
              </a:rPr>
              <a:t>цели и планы носят скорее не практичный, а идеалистический </a:t>
            </a:r>
            <a:r>
              <a:rPr lang="ru-RU" sz="2000" dirty="0" smtClean="0">
                <a:solidFill>
                  <a:schemeClr val="bg2">
                    <a:lumMod val="25000"/>
                  </a:schemeClr>
                </a:solidFill>
                <a:latin typeface="Bahnschrift SemiLight SemiConde" panose="020B0502040204020203" pitchFamily="34" charset="0"/>
              </a:rPr>
              <a:t>характер. Чтобы </a:t>
            </a:r>
            <a:r>
              <a:rPr lang="ru-RU" sz="2000" dirty="0">
                <a:solidFill>
                  <a:schemeClr val="bg2">
                    <a:lumMod val="25000"/>
                  </a:schemeClr>
                </a:solidFill>
                <a:latin typeface="Bahnschrift SemiLight SemiConde" panose="020B0502040204020203" pitchFamily="34" charset="0"/>
              </a:rPr>
              <a:t>гореть, укреплять своё Солнце и самооценку </a:t>
            </a:r>
            <a:r>
              <a:rPr lang="ru-RU" sz="2000" dirty="0" smtClean="0">
                <a:solidFill>
                  <a:schemeClr val="bg2">
                    <a:lumMod val="25000"/>
                  </a:schemeClr>
                </a:solidFill>
                <a:latin typeface="Bahnschrift SemiLight SemiConde" panose="020B0502040204020203" pitchFamily="34" charset="0"/>
              </a:rPr>
              <a:t>необходимо: заниматься </a:t>
            </a:r>
            <a:r>
              <a:rPr lang="ru-RU" sz="2000" dirty="0">
                <a:solidFill>
                  <a:schemeClr val="bg2">
                    <a:lumMod val="25000"/>
                  </a:schemeClr>
                </a:solidFill>
                <a:latin typeface="Bahnschrift SemiLight SemiConde" panose="020B0502040204020203" pitchFamily="34" charset="0"/>
              </a:rPr>
              <a:t>благотворительностью и помогать </a:t>
            </a:r>
            <a:r>
              <a:rPr lang="ru-RU" sz="2000" dirty="0" err="1" smtClean="0">
                <a:solidFill>
                  <a:schemeClr val="bg2">
                    <a:lumMod val="25000"/>
                  </a:schemeClr>
                </a:solidFill>
                <a:latin typeface="Bahnschrift SemiLight SemiConde" panose="020B0502040204020203" pitchFamily="34" charset="0"/>
              </a:rPr>
              <a:t>другим;отдыхать</a:t>
            </a:r>
            <a:r>
              <a:rPr lang="ru-RU" sz="2000" dirty="0" smtClean="0">
                <a:solidFill>
                  <a:schemeClr val="bg2">
                    <a:lumMod val="25000"/>
                  </a:schemeClr>
                </a:solidFill>
                <a:latin typeface="Bahnschrift SemiLight SemiConde" panose="020B0502040204020203" pitchFamily="34" charset="0"/>
              </a:rPr>
              <a:t> </a:t>
            </a:r>
            <a:r>
              <a:rPr lang="ru-RU" sz="2000" dirty="0">
                <a:solidFill>
                  <a:schemeClr val="bg2">
                    <a:lumMod val="25000"/>
                  </a:schemeClr>
                </a:solidFill>
                <a:latin typeface="Bahnschrift SemiLight SemiConde" panose="020B0502040204020203" pitchFamily="34" charset="0"/>
              </a:rPr>
              <a:t>в уединении за книгой или просмотром фильмов про </a:t>
            </a:r>
            <a:r>
              <a:rPr lang="ru-RU" sz="2000" dirty="0" smtClean="0">
                <a:solidFill>
                  <a:schemeClr val="bg2">
                    <a:lumMod val="25000"/>
                  </a:schemeClr>
                </a:solidFill>
                <a:latin typeface="Bahnschrift SemiLight SemiConde" panose="020B0502040204020203" pitchFamily="34" charset="0"/>
              </a:rPr>
              <a:t>морские путешествия; заниматься </a:t>
            </a:r>
            <a:r>
              <a:rPr lang="ru-RU" sz="2000" dirty="0">
                <a:solidFill>
                  <a:schemeClr val="bg2">
                    <a:lumMod val="25000"/>
                  </a:schemeClr>
                </a:solidFill>
                <a:latin typeface="Bahnschrift SemiLight SemiConde" panose="020B0502040204020203" pitchFamily="34" charset="0"/>
              </a:rPr>
              <a:t>творчеством или хотя бы иметь его в </a:t>
            </a:r>
            <a:r>
              <a:rPr lang="ru-RU" sz="2000" dirty="0" smtClean="0">
                <a:solidFill>
                  <a:schemeClr val="bg2">
                    <a:lumMod val="25000"/>
                  </a:schemeClr>
                </a:solidFill>
                <a:latin typeface="Bahnschrift SemiLight SemiConde" panose="020B0502040204020203" pitchFamily="34" charset="0"/>
              </a:rPr>
              <a:t>качестве хобби; развивать </a:t>
            </a:r>
            <a:r>
              <a:rPr lang="ru-RU" sz="2000" dirty="0">
                <a:solidFill>
                  <a:schemeClr val="bg2">
                    <a:lumMod val="25000"/>
                  </a:schemeClr>
                </a:solidFill>
                <a:latin typeface="Bahnschrift SemiLight SemiConde" panose="020B0502040204020203" pitchFamily="34" charset="0"/>
              </a:rPr>
              <a:t>интуицию, создавать иллюзию и </a:t>
            </a:r>
            <a:r>
              <a:rPr lang="ru-RU" sz="2000" dirty="0" smtClean="0">
                <a:solidFill>
                  <a:schemeClr val="bg2">
                    <a:lumMod val="25000"/>
                  </a:schemeClr>
                </a:solidFill>
                <a:latin typeface="Bahnschrift SemiLight SemiConde" panose="020B0502040204020203" pitchFamily="34" charset="0"/>
              </a:rPr>
              <a:t>недвусмысленные ситуации. </a:t>
            </a:r>
            <a:r>
              <a:rPr lang="ru-RU" sz="2000" b="1" dirty="0" smtClean="0">
                <a:solidFill>
                  <a:schemeClr val="bg2">
                    <a:lumMod val="25000"/>
                  </a:schemeClr>
                </a:solidFill>
                <a:latin typeface="Bahnschrift SemiLight SemiConde" panose="020B0502040204020203" pitchFamily="34" charset="0"/>
              </a:rPr>
              <a:t>Я </a:t>
            </a:r>
            <a:r>
              <a:rPr lang="ru-RU" sz="2000" b="1" dirty="0">
                <a:solidFill>
                  <a:schemeClr val="bg2">
                    <a:lumMod val="25000"/>
                  </a:schemeClr>
                </a:solidFill>
                <a:latin typeface="Bahnschrift SemiLight SemiConde" panose="020B0502040204020203" pitchFamily="34" charset="0"/>
              </a:rPr>
              <a:t>не призываю вас быть отшельником, но рассказывать </a:t>
            </a:r>
            <a:r>
              <a:rPr lang="ru-RU" sz="2000" b="1" dirty="0" smtClean="0">
                <a:solidFill>
                  <a:schemeClr val="bg2">
                    <a:lumMod val="25000"/>
                  </a:schemeClr>
                </a:solidFill>
                <a:latin typeface="Bahnschrift SemiLight SemiConde" panose="020B0502040204020203" pitchFamily="34" charset="0"/>
              </a:rPr>
              <a:t>свои планы </a:t>
            </a:r>
            <a:r>
              <a:rPr lang="ru-RU" sz="2000" b="1" dirty="0">
                <a:solidFill>
                  <a:schemeClr val="bg2">
                    <a:lumMod val="25000"/>
                  </a:schemeClr>
                </a:solidFill>
                <a:latin typeface="Bahnschrift SemiLight SemiConde" panose="020B0502040204020203" pitchFamily="34" charset="0"/>
              </a:rPr>
              <a:t>вам категорически нельзя.</a:t>
            </a:r>
            <a:r>
              <a:rPr lang="ru-RU" sz="2000" dirty="0">
                <a:solidFill>
                  <a:schemeClr val="bg2">
                    <a:lumMod val="25000"/>
                  </a:schemeClr>
                </a:solidFill>
                <a:latin typeface="Bahnschrift SemiLight SemiConde" panose="020B0502040204020203" pitchFamily="34" charset="0"/>
              </a:rPr>
              <a:t> </a:t>
            </a:r>
            <a:endParaRPr lang="ru-RU" sz="2000" dirty="0" smtClean="0">
              <a:solidFill>
                <a:schemeClr val="bg2">
                  <a:lumMod val="25000"/>
                </a:schemeClr>
              </a:solidFill>
              <a:latin typeface="Bahnschrift SemiLight SemiConde" panose="020B0502040204020203" pitchFamily="34" charset="0"/>
            </a:endParaRPr>
          </a:p>
        </p:txBody>
      </p:sp>
      <p:sp>
        <p:nvSpPr>
          <p:cNvPr id="6" name="TextBox 5"/>
          <p:cNvSpPr txBox="1"/>
          <p:nvPr/>
        </p:nvSpPr>
        <p:spPr>
          <a:xfrm rot="16200000">
            <a:off x="-92699" y="3140201"/>
            <a:ext cx="1446230"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СОЛНЦЕ</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16015214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113212" y="3190356"/>
            <a:ext cx="9414828" cy="553998"/>
          </a:xfrm>
          <a:prstGeom prst="rect">
            <a:avLst/>
          </a:prstGeom>
          <a:noFill/>
        </p:spPr>
        <p:txBody>
          <a:bodyPr wrap="square" rtlCol="0">
            <a:spAutoFit/>
          </a:bodyPr>
          <a:lstStyle/>
          <a:p>
            <a:r>
              <a:rPr lang="ru-RU" sz="3000" b="1" dirty="0" smtClean="0">
                <a:effectLst>
                  <a:outerShdw blurRad="38100" dist="38100" dir="2700000" algn="tl">
                    <a:srgbClr val="000000">
                      <a:alpha val="43137"/>
                    </a:srgbClr>
                  </a:outerShdw>
                </a:effectLst>
              </a:rPr>
              <a:t>ЛУНА В ДОМАХ</a:t>
            </a:r>
            <a:endParaRPr lang="ru-RU" sz="3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215347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870349"/>
            <a:ext cx="9359410" cy="5170646"/>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1 ДОМ –</a:t>
            </a:r>
            <a:r>
              <a:rPr lang="ru-RU" sz="2000" dirty="0">
                <a:solidFill>
                  <a:schemeClr val="bg2">
                    <a:lumMod val="25000"/>
                  </a:schemeClr>
                </a:solidFill>
                <a:latin typeface="Bahnschrift SemiLight SemiConde" panose="020B0502040204020203" pitchFamily="34" charset="0"/>
              </a:rPr>
              <a:t>Либо пассивность, детскость в проявлениях, либо большая заботливость </a:t>
            </a:r>
            <a:r>
              <a:rPr lang="ru-RU" sz="2000" dirty="0" smtClean="0">
                <a:solidFill>
                  <a:schemeClr val="bg2">
                    <a:lumMod val="25000"/>
                  </a:schemeClr>
                </a:solidFill>
                <a:latin typeface="Bahnschrift SemiLight SemiConde" panose="020B0502040204020203" pitchFamily="34" charset="0"/>
              </a:rPr>
              <a:t>по отношению </a:t>
            </a:r>
            <a:r>
              <a:rPr lang="ru-RU" sz="2000" dirty="0">
                <a:solidFill>
                  <a:schemeClr val="bg2">
                    <a:lumMod val="25000"/>
                  </a:schemeClr>
                </a:solidFill>
                <a:latin typeface="Bahnschrift SemiLight SemiConde" panose="020B0502040204020203" pitchFamily="34" charset="0"/>
              </a:rPr>
              <a:t>к окружающим. Во внешности может быть бледность, </a:t>
            </a:r>
            <a:r>
              <a:rPr lang="ru-RU" sz="2000" dirty="0" smtClean="0">
                <a:solidFill>
                  <a:schemeClr val="bg2">
                    <a:lumMod val="25000"/>
                  </a:schemeClr>
                </a:solidFill>
                <a:latin typeface="Bahnschrift SemiLight SemiConde" panose="020B0502040204020203" pitchFamily="34" charset="0"/>
              </a:rPr>
              <a:t>повышенная чувствительность</a:t>
            </a:r>
            <a:r>
              <a:rPr lang="ru-RU" sz="2000" dirty="0">
                <a:solidFill>
                  <a:schemeClr val="bg2">
                    <a:lumMod val="25000"/>
                  </a:schemeClr>
                </a:solidFill>
                <a:latin typeface="Bahnschrift SemiLight SemiConde" panose="020B0502040204020203" pitchFamily="34" charset="0"/>
              </a:rPr>
              <a:t>, сентиментальность, слезливость, не любит </a:t>
            </a:r>
            <a:r>
              <a:rPr lang="ru-RU" sz="2000" dirty="0" smtClean="0">
                <a:solidFill>
                  <a:schemeClr val="bg2">
                    <a:lumMod val="25000"/>
                  </a:schemeClr>
                </a:solidFill>
                <a:latin typeface="Bahnschrift SemiLight SemiConde" panose="020B0502040204020203" pitchFamily="34" charset="0"/>
              </a:rPr>
              <a:t>напрягаться, тесная </a:t>
            </a:r>
            <a:r>
              <a:rPr lang="ru-RU" sz="2000" dirty="0">
                <a:solidFill>
                  <a:schemeClr val="bg2">
                    <a:lumMod val="25000"/>
                  </a:schemeClr>
                </a:solidFill>
                <a:latin typeface="Bahnschrift SemiLight SemiConde" panose="020B0502040204020203" pitchFamily="34" charset="0"/>
              </a:rPr>
              <a:t>связь с матерью, любовь к дому. Часто бывают домоседы. </a:t>
            </a:r>
            <a:r>
              <a:rPr lang="ru-RU" sz="2000" dirty="0" smtClean="0">
                <a:solidFill>
                  <a:schemeClr val="bg2">
                    <a:lumMod val="25000"/>
                  </a:schemeClr>
                </a:solidFill>
                <a:latin typeface="Bahnschrift SemiLight SemiConde" panose="020B0502040204020203" pitchFamily="34" charset="0"/>
              </a:rPr>
              <a:t>Переменчивое настроение</a:t>
            </a:r>
            <a:r>
              <a:rPr lang="ru-RU" sz="2000" dirty="0">
                <a:solidFill>
                  <a:schemeClr val="bg2">
                    <a:lumMod val="25000"/>
                  </a:schemeClr>
                </a:solidFill>
                <a:latin typeface="Bahnschrift SemiLight SemiConde" panose="020B0502040204020203" pitchFamily="34" charset="0"/>
              </a:rPr>
              <a:t>, важно как и где питается. Может быть сходство с мамой, </a:t>
            </a:r>
            <a:r>
              <a:rPr lang="ru-RU" sz="2000" dirty="0" smtClean="0">
                <a:solidFill>
                  <a:schemeClr val="bg2">
                    <a:lumMod val="25000"/>
                  </a:schemeClr>
                </a:solidFill>
                <a:latin typeface="Bahnschrift SemiLight SemiConde" panose="020B0502040204020203" pitchFamily="34" charset="0"/>
              </a:rPr>
              <a:t>сильная связь </a:t>
            </a:r>
            <a:r>
              <a:rPr lang="ru-RU" sz="2000" dirty="0">
                <a:solidFill>
                  <a:schemeClr val="bg2">
                    <a:lumMod val="25000"/>
                  </a:schemeClr>
                </a:solidFill>
                <a:latin typeface="Bahnschrift SemiLight SemiConde" panose="020B0502040204020203" pitchFamily="34" charset="0"/>
              </a:rPr>
              <a:t>до взрослого возраста. Округлые черты лица и тела</a:t>
            </a:r>
            <a:r>
              <a:rPr lang="ru-RU" sz="2000" dirty="0" smtClean="0">
                <a:solidFill>
                  <a:schemeClr val="bg2">
                    <a:lumMod val="25000"/>
                  </a:schemeClr>
                </a:solidFill>
                <a:latin typeface="Bahnschrift SemiLight SemiConde" panose="020B0502040204020203" pitchFamily="34" charset="0"/>
              </a:rPr>
              <a:t>.</a:t>
            </a:r>
          </a:p>
          <a:p>
            <a:pPr algn="just"/>
            <a:r>
              <a:rPr lang="ru-RU" sz="2500" dirty="0" smtClean="0">
                <a:solidFill>
                  <a:schemeClr val="bg2">
                    <a:lumMod val="25000"/>
                  </a:schemeClr>
                </a:solidFill>
                <a:latin typeface="Bahnschrift SemiLight SemiConde" panose="020B0502040204020203" pitchFamily="34" charset="0"/>
              </a:rPr>
              <a:t>2 ДОМ –</a:t>
            </a:r>
            <a:r>
              <a:rPr lang="ru-RU" sz="2000" dirty="0">
                <a:solidFill>
                  <a:schemeClr val="bg2">
                    <a:lumMod val="25000"/>
                  </a:schemeClr>
                </a:solidFill>
                <a:latin typeface="Bahnschrift SemiLight SemiConde" panose="020B0502040204020203" pitchFamily="34" charset="0"/>
              </a:rPr>
              <a:t>Человек склонен беспокоится о своём уровне достатка, </a:t>
            </a:r>
            <a:r>
              <a:rPr lang="ru-RU" sz="2000" dirty="0" smtClean="0">
                <a:solidFill>
                  <a:schemeClr val="bg2">
                    <a:lumMod val="25000"/>
                  </a:schemeClr>
                </a:solidFill>
                <a:latin typeface="Bahnschrift SemiLight SemiConde" panose="020B0502040204020203" pitchFamily="34" charset="0"/>
              </a:rPr>
              <a:t>эмоциональный комфорт</a:t>
            </a:r>
            <a:r>
              <a:rPr lang="ru-RU" sz="2000" dirty="0">
                <a:solidFill>
                  <a:schemeClr val="bg2">
                    <a:lumMod val="25000"/>
                  </a:schemeClr>
                </a:solidFill>
                <a:latin typeface="Bahnschrift SemiLight SemiConde" panose="020B0502040204020203" pitchFamily="34" charset="0"/>
              </a:rPr>
              <a:t>, защищенность ассоциируется с наличием ресурсов, всего </a:t>
            </a:r>
            <a:r>
              <a:rPr lang="ru-RU" sz="2000" dirty="0" smtClean="0">
                <a:solidFill>
                  <a:schemeClr val="bg2">
                    <a:lumMod val="25000"/>
                  </a:schemeClr>
                </a:solidFill>
                <a:latin typeface="Bahnschrift SemiLight SemiConde" panose="020B0502040204020203" pitchFamily="34" charset="0"/>
              </a:rPr>
              <a:t>что необходимо для жизни </a:t>
            </a:r>
            <a:r>
              <a:rPr lang="ru-RU" sz="2000" dirty="0">
                <a:solidFill>
                  <a:schemeClr val="bg2">
                    <a:lumMod val="25000"/>
                  </a:schemeClr>
                </a:solidFill>
                <a:latin typeface="Bahnschrift SemiLight SemiConde" panose="020B0502040204020203" pitchFamily="34" charset="0"/>
              </a:rPr>
              <a:t>на данный момент. Любит делать запасы, </a:t>
            </a:r>
            <a:r>
              <a:rPr lang="ru-RU" sz="2000" dirty="0" smtClean="0">
                <a:solidFill>
                  <a:schemeClr val="bg2">
                    <a:lumMod val="25000"/>
                  </a:schemeClr>
                </a:solidFill>
                <a:latin typeface="Bahnschrift SemiLight SemiConde" panose="020B0502040204020203" pitchFamily="34" charset="0"/>
              </a:rPr>
              <a:t>откладывать на </a:t>
            </a:r>
            <a:r>
              <a:rPr lang="ru-RU" sz="2000" dirty="0">
                <a:solidFill>
                  <a:schemeClr val="bg2">
                    <a:lumMod val="25000"/>
                  </a:schemeClr>
                </a:solidFill>
                <a:latin typeface="Bahnschrift SemiLight SemiConde" panose="020B0502040204020203" pitchFamily="34" charset="0"/>
              </a:rPr>
              <a:t>чёрный день. Уровень дохода не очень высокий или неравномерный, </a:t>
            </a:r>
            <a:r>
              <a:rPr lang="ru-RU" sz="2000" dirty="0" smtClean="0">
                <a:solidFill>
                  <a:schemeClr val="bg2">
                    <a:lumMod val="25000"/>
                  </a:schemeClr>
                </a:solidFill>
                <a:latin typeface="Bahnschrift SemiLight SemiConde" panose="020B0502040204020203" pitchFamily="34" charset="0"/>
              </a:rPr>
              <a:t>то больше</a:t>
            </a:r>
            <a:r>
              <a:rPr lang="ru-RU" sz="2000" dirty="0">
                <a:solidFill>
                  <a:schemeClr val="bg2">
                    <a:lumMod val="25000"/>
                  </a:schemeClr>
                </a:solidFill>
                <a:latin typeface="Bahnschrift SemiLight SemiConde" panose="020B0502040204020203" pitchFamily="34" charset="0"/>
              </a:rPr>
              <a:t>, то меньше. Луна даёт живучесть, приспособляемость и </a:t>
            </a:r>
            <a:r>
              <a:rPr lang="ru-RU" sz="2000" dirty="0" err="1" smtClean="0">
                <a:solidFill>
                  <a:schemeClr val="bg2">
                    <a:lumMod val="25000"/>
                  </a:schemeClr>
                </a:solidFill>
                <a:latin typeface="Bahnschrift SemiLight SemiConde" panose="020B0502040204020203" pitchFamily="34" charset="0"/>
              </a:rPr>
              <a:t>хорошу</a:t>
            </a:r>
            <a:r>
              <a:rPr lang="ru-RU" sz="2000" dirty="0" smtClean="0">
                <a:solidFill>
                  <a:schemeClr val="bg2">
                    <a:lumMod val="25000"/>
                  </a:schemeClr>
                </a:solidFill>
                <a:latin typeface="Bahnschrift SemiLight SemiConde" panose="020B0502040204020203" pitchFamily="34" charset="0"/>
              </a:rPr>
              <a:t> выживаемость</a:t>
            </a:r>
            <a:r>
              <a:rPr lang="ru-RU" sz="2000" dirty="0">
                <a:solidFill>
                  <a:schemeClr val="bg2">
                    <a:lumMod val="25000"/>
                  </a:schemeClr>
                </a:solidFill>
                <a:latin typeface="Bahnschrift SemiLight SemiConde" panose="020B0502040204020203" pitchFamily="34" charset="0"/>
              </a:rPr>
              <a:t>. Деньги могут приходить через женщин. Часто снимает </a:t>
            </a:r>
            <a:r>
              <a:rPr lang="ru-RU" sz="2000" dirty="0" smtClean="0">
                <a:solidFill>
                  <a:schemeClr val="bg2">
                    <a:lumMod val="25000"/>
                  </a:schemeClr>
                </a:solidFill>
                <a:latin typeface="Bahnschrift SemiLight SemiConde" panose="020B0502040204020203" pitchFamily="34" charset="0"/>
              </a:rPr>
              <a:t>стресс покупками </a:t>
            </a:r>
            <a:r>
              <a:rPr lang="ru-RU" sz="2000" dirty="0">
                <a:solidFill>
                  <a:schemeClr val="bg2">
                    <a:lumMod val="25000"/>
                  </a:schemeClr>
                </a:solidFill>
                <a:latin typeface="Bahnschrift SemiLight SemiConde" panose="020B0502040204020203" pitchFamily="34" charset="0"/>
              </a:rPr>
              <a:t>и едой. Для здоровья особенно важно, чтобы </a:t>
            </a:r>
            <a:r>
              <a:rPr lang="ru-RU" sz="2000" dirty="0" smtClean="0">
                <a:solidFill>
                  <a:schemeClr val="bg2">
                    <a:lumMod val="25000"/>
                  </a:schemeClr>
                </a:solidFill>
                <a:latin typeface="Bahnschrift SemiLight SemiConde" panose="020B0502040204020203" pitchFamily="34" charset="0"/>
              </a:rPr>
              <a:t>пищеварительная система </a:t>
            </a:r>
            <a:r>
              <a:rPr lang="ru-RU" sz="2000" dirty="0">
                <a:solidFill>
                  <a:schemeClr val="bg2">
                    <a:lumMod val="25000"/>
                  </a:schemeClr>
                </a:solidFill>
                <a:latin typeface="Bahnschrift SemiLight SemiConde" panose="020B0502040204020203" pitchFamily="34" charset="0"/>
              </a:rPr>
              <a:t>была вы порядке. Здоровье зависит от настроения окружающей </a:t>
            </a:r>
            <a:r>
              <a:rPr lang="ru-RU" sz="2000" dirty="0" smtClean="0">
                <a:solidFill>
                  <a:schemeClr val="bg2">
                    <a:lumMod val="25000"/>
                  </a:schemeClr>
                </a:solidFill>
                <a:latin typeface="Bahnschrift SemiLight SemiConde" panose="020B0502040204020203" pitchFamily="34" charset="0"/>
              </a:rPr>
              <a:t>среды. В </a:t>
            </a:r>
            <a:r>
              <a:rPr lang="ru-RU" sz="2000" dirty="0">
                <a:solidFill>
                  <a:schemeClr val="bg2">
                    <a:lumMod val="25000"/>
                  </a:schemeClr>
                </a:solidFill>
                <a:latin typeface="Bahnschrift SemiLight SemiConde" panose="020B0502040204020203" pitchFamily="34" charset="0"/>
              </a:rPr>
              <a:t>женской карте могут быть проблемы с женским здоровьем. </a:t>
            </a:r>
            <a:r>
              <a:rPr lang="ru-RU" sz="2000" dirty="0" smtClean="0">
                <a:solidFill>
                  <a:schemeClr val="bg2">
                    <a:lumMod val="25000"/>
                  </a:schemeClr>
                </a:solidFill>
                <a:latin typeface="Bahnschrift SemiLight SemiConde" panose="020B0502040204020203" pitchFamily="34" charset="0"/>
              </a:rPr>
              <a:t>Чувствительность и </a:t>
            </a:r>
            <a:r>
              <a:rPr lang="ru-RU" sz="2000" dirty="0">
                <a:solidFill>
                  <a:schemeClr val="bg2">
                    <a:lumMod val="25000"/>
                  </a:schemeClr>
                </a:solidFill>
                <a:latin typeface="Bahnschrift SemiLight SemiConde" panose="020B0502040204020203" pitchFamily="34" charset="0"/>
              </a:rPr>
              <a:t>сексуальность, способность к телесным практикам </a:t>
            </a:r>
            <a:r>
              <a:rPr lang="ru-RU" sz="2000" dirty="0" smtClean="0">
                <a:solidFill>
                  <a:schemeClr val="bg2">
                    <a:lumMod val="25000"/>
                  </a:schemeClr>
                </a:solidFill>
                <a:latin typeface="Bahnschrift SemiLight SemiConde" panose="020B0502040204020203" pitchFamily="34" charset="0"/>
              </a:rPr>
              <a:t>помогает взаимодействовать </a:t>
            </a:r>
            <a:r>
              <a:rPr lang="ru-RU" sz="2000" dirty="0">
                <a:solidFill>
                  <a:schemeClr val="bg2">
                    <a:lumMod val="25000"/>
                  </a:schemeClr>
                </a:solidFill>
                <a:latin typeface="Bahnschrift SemiLight SemiConde" panose="020B0502040204020203" pitchFamily="34" charset="0"/>
              </a:rPr>
              <a:t>с природой.</a:t>
            </a:r>
            <a:endParaRPr lang="ru-RU" sz="2000" dirty="0" smtClean="0">
              <a:solidFill>
                <a:schemeClr val="bg2">
                  <a:lumMod val="25000"/>
                </a:schemeClr>
              </a:solidFill>
              <a:latin typeface="Bahnschrift SemiLight SemiConde" panose="020B0502040204020203" pitchFamily="34" charset="0"/>
            </a:endParaRPr>
          </a:p>
        </p:txBody>
      </p:sp>
      <p:sp>
        <p:nvSpPr>
          <p:cNvPr id="4" name="TextBox 3"/>
          <p:cNvSpPr txBox="1"/>
          <p:nvPr/>
        </p:nvSpPr>
        <p:spPr>
          <a:xfrm rot="16200000">
            <a:off x="118897" y="3140201"/>
            <a:ext cx="1023037"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ЛУНА</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24652325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870349"/>
            <a:ext cx="9359410" cy="4862870"/>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3 ДОМ –</a:t>
            </a:r>
            <a:r>
              <a:rPr lang="ru-RU" sz="2000" dirty="0" smtClean="0">
                <a:solidFill>
                  <a:schemeClr val="bg2">
                    <a:lumMod val="25000"/>
                  </a:schemeClr>
                </a:solidFill>
                <a:latin typeface="Bahnschrift SemiLight SemiConde" panose="020B0502040204020203" pitchFamily="34" charset="0"/>
              </a:rPr>
              <a:t>Человек </a:t>
            </a:r>
            <a:r>
              <a:rPr lang="ru-RU" sz="2000" dirty="0">
                <a:solidFill>
                  <a:schemeClr val="bg2">
                    <a:lumMod val="25000"/>
                  </a:schemeClr>
                </a:solidFill>
                <a:latin typeface="Bahnschrift SemiLight SemiConde" panose="020B0502040204020203" pitchFamily="34" charset="0"/>
              </a:rPr>
              <a:t>расслабляется общаясь, любит всевозможный дружеские встречи,</a:t>
            </a:r>
          </a:p>
          <a:p>
            <a:pPr algn="just"/>
            <a:r>
              <a:rPr lang="ru-RU" sz="2000" dirty="0">
                <a:solidFill>
                  <a:schemeClr val="bg2">
                    <a:lumMod val="25000"/>
                  </a:schemeClr>
                </a:solidFill>
                <a:latin typeface="Bahnschrift SemiLight SemiConde" panose="020B0502040204020203" pitchFamily="34" charset="0"/>
              </a:rPr>
              <a:t>разговоры по телефону. Часто женское окружение- старшая </a:t>
            </a:r>
            <a:r>
              <a:rPr lang="ru-RU" sz="2000" dirty="0" smtClean="0">
                <a:solidFill>
                  <a:schemeClr val="bg2">
                    <a:lumMod val="25000"/>
                  </a:schemeClr>
                </a:solidFill>
                <a:latin typeface="Bahnschrift SemiLight SemiConde" panose="020B0502040204020203" pitchFamily="34" charset="0"/>
              </a:rPr>
              <a:t>сестра, потребность </a:t>
            </a:r>
            <a:r>
              <a:rPr lang="ru-RU" sz="2000" dirty="0">
                <a:solidFill>
                  <a:schemeClr val="bg2">
                    <a:lumMod val="25000"/>
                  </a:schemeClr>
                </a:solidFill>
                <a:latin typeface="Bahnschrift SemiLight SemiConde" panose="020B0502040204020203" pitchFamily="34" charset="0"/>
              </a:rPr>
              <a:t>в опеке и желание опекать. Настроение меняется в зависимости </a:t>
            </a:r>
            <a:r>
              <a:rPr lang="ru-RU" sz="2000" dirty="0" smtClean="0">
                <a:solidFill>
                  <a:schemeClr val="bg2">
                    <a:lumMod val="25000"/>
                  </a:schemeClr>
                </a:solidFill>
                <a:latin typeface="Bahnschrift SemiLight SemiConde" panose="020B0502040204020203" pitchFamily="34" charset="0"/>
              </a:rPr>
              <a:t>от настроения </a:t>
            </a:r>
            <a:r>
              <a:rPr lang="ru-RU" sz="2000" dirty="0">
                <a:solidFill>
                  <a:schemeClr val="bg2">
                    <a:lumMod val="25000"/>
                  </a:schemeClr>
                </a:solidFill>
                <a:latin typeface="Bahnschrift SemiLight SemiConde" panose="020B0502040204020203" pitchFamily="34" charset="0"/>
              </a:rPr>
              <a:t>окружающих. Речь эмоционально окрашена, </a:t>
            </a:r>
            <a:r>
              <a:rPr lang="ru-RU" sz="2000" dirty="0" smtClean="0">
                <a:solidFill>
                  <a:schemeClr val="bg2">
                    <a:lumMod val="25000"/>
                  </a:schemeClr>
                </a:solidFill>
                <a:latin typeface="Bahnschrift SemiLight SemiConde" panose="020B0502040204020203" pitchFamily="34" charset="0"/>
              </a:rPr>
              <a:t>наполнена подробностями</a:t>
            </a:r>
            <a:r>
              <a:rPr lang="ru-RU" sz="2000" dirty="0">
                <a:solidFill>
                  <a:schemeClr val="bg2">
                    <a:lumMod val="25000"/>
                  </a:schemeClr>
                </a:solidFill>
                <a:latin typeface="Bahnschrift SemiLight SemiConde" panose="020B0502040204020203" pitchFamily="34" charset="0"/>
              </a:rPr>
              <a:t>, хорошее воображение. Домашнее образование, важен </a:t>
            </a:r>
            <a:r>
              <a:rPr lang="ru-RU" sz="2000" dirty="0" smtClean="0">
                <a:solidFill>
                  <a:schemeClr val="bg2">
                    <a:lumMod val="25000"/>
                  </a:schemeClr>
                </a:solidFill>
                <a:latin typeface="Bahnschrift SemiLight SemiConde" panose="020B0502040204020203" pitchFamily="34" charset="0"/>
              </a:rPr>
              <a:t>контакт с </a:t>
            </a:r>
            <a:r>
              <a:rPr lang="ru-RU" sz="2000" dirty="0">
                <a:solidFill>
                  <a:schemeClr val="bg2">
                    <a:lumMod val="25000"/>
                  </a:schemeClr>
                </a:solidFill>
                <a:latin typeface="Bahnschrift SemiLight SemiConde" panose="020B0502040204020203" pitchFamily="34" charset="0"/>
              </a:rPr>
              <a:t>учителем, в школе домашняя атмосфера. Любит путешествовать, отдыхать </a:t>
            </a:r>
            <a:r>
              <a:rPr lang="ru-RU" sz="2000" dirty="0" smtClean="0">
                <a:solidFill>
                  <a:schemeClr val="bg2">
                    <a:lumMod val="25000"/>
                  </a:schemeClr>
                </a:solidFill>
                <a:latin typeface="Bahnschrift SemiLight SemiConde" panose="020B0502040204020203" pitchFamily="34" charset="0"/>
              </a:rPr>
              <a:t>в дороге</a:t>
            </a:r>
            <a:r>
              <a:rPr lang="ru-RU" sz="2000" dirty="0">
                <a:solidFill>
                  <a:schemeClr val="bg2">
                    <a:lumMod val="25000"/>
                  </a:schemeClr>
                </a:solidFill>
                <a:latin typeface="Bahnschrift SemiLight SemiConde" panose="020B0502040204020203" pitchFamily="34" charset="0"/>
              </a:rPr>
              <a:t>, много командировок по работе. Мама в своих делах или </a:t>
            </a:r>
            <a:r>
              <a:rPr lang="ru-RU" sz="2000" dirty="0" smtClean="0">
                <a:solidFill>
                  <a:schemeClr val="bg2">
                    <a:lumMod val="25000"/>
                  </a:schemeClr>
                </a:solidFill>
                <a:latin typeface="Bahnschrift SemiLight SemiConde" panose="020B0502040204020203" pitchFamily="34" charset="0"/>
              </a:rPr>
              <a:t>постоянных разъездах</a:t>
            </a:r>
            <a:r>
              <a:rPr lang="ru-RU" sz="2000" dirty="0">
                <a:solidFill>
                  <a:schemeClr val="bg2">
                    <a:lumMod val="25000"/>
                  </a:schemeClr>
                </a:solidFill>
                <a:latin typeface="Bahnschrift SemiLight SemiConde" panose="020B0502040204020203" pitchFamily="34" charset="0"/>
              </a:rPr>
              <a:t>. В выборе машины главное комфорт, не гонится за </a:t>
            </a:r>
            <a:r>
              <a:rPr lang="ru-RU" sz="2000" dirty="0" smtClean="0">
                <a:solidFill>
                  <a:schemeClr val="bg2">
                    <a:lumMod val="25000"/>
                  </a:schemeClr>
                </a:solidFill>
                <a:latin typeface="Bahnschrift SemiLight SemiConde" panose="020B0502040204020203" pitchFamily="34" charset="0"/>
              </a:rPr>
              <a:t>престижными моделями</a:t>
            </a:r>
            <a:r>
              <a:rPr lang="ru-RU" sz="2000" dirty="0">
                <a:solidFill>
                  <a:schemeClr val="bg2">
                    <a:lumMod val="25000"/>
                  </a:schemeClr>
                </a:solidFill>
                <a:latin typeface="Bahnschrift SemiLight SemiConde" panose="020B0502040204020203" pitchFamily="34" charset="0"/>
              </a:rPr>
              <a:t>. Возможны переезды. Жена, соседка, одноклассница, журналистка</a:t>
            </a:r>
            <a:r>
              <a:rPr lang="ru-RU" sz="2000" dirty="0" smtClean="0">
                <a:solidFill>
                  <a:schemeClr val="bg2">
                    <a:lumMod val="25000"/>
                  </a:schemeClr>
                </a:solidFill>
                <a:latin typeface="Bahnschrift SemiLight SemiConde" panose="020B0502040204020203" pitchFamily="34" charset="0"/>
              </a:rPr>
              <a:t>.</a:t>
            </a:r>
          </a:p>
          <a:p>
            <a:pPr algn="just"/>
            <a:r>
              <a:rPr lang="ru-RU" sz="2500" dirty="0" smtClean="0">
                <a:solidFill>
                  <a:schemeClr val="bg2">
                    <a:lumMod val="25000"/>
                  </a:schemeClr>
                </a:solidFill>
                <a:latin typeface="Bahnschrift SemiLight SemiConde" panose="020B0502040204020203" pitchFamily="34" charset="0"/>
              </a:rPr>
              <a:t>4 ДОМ –</a:t>
            </a:r>
            <a:r>
              <a:rPr lang="ru-RU" sz="2000" dirty="0">
                <a:solidFill>
                  <a:schemeClr val="bg2">
                    <a:lumMod val="25000"/>
                  </a:schemeClr>
                </a:solidFill>
                <a:latin typeface="Bahnschrift SemiLight SemiConde" panose="020B0502040204020203" pitchFamily="34" charset="0"/>
              </a:rPr>
              <a:t>Дом - лучшее место, где человек может </a:t>
            </a:r>
            <a:r>
              <a:rPr lang="ru-RU" sz="2000" dirty="0" smtClean="0">
                <a:solidFill>
                  <a:schemeClr val="bg2">
                    <a:lumMod val="25000"/>
                  </a:schemeClr>
                </a:solidFill>
                <a:latin typeface="Bahnschrift SemiLight SemiConde" panose="020B0502040204020203" pitchFamily="34" charset="0"/>
              </a:rPr>
              <a:t>расслабиться, отдохнуть</a:t>
            </a:r>
            <a:r>
              <a:rPr lang="ru-RU" sz="2000" dirty="0">
                <a:solidFill>
                  <a:schemeClr val="bg2">
                    <a:lumMod val="25000"/>
                  </a:schemeClr>
                </a:solidFill>
                <a:latin typeface="Bahnschrift SemiLight SemiConde" panose="020B0502040204020203" pitchFamily="34" charset="0"/>
              </a:rPr>
              <a:t>. Часто домосед, тяготеет к естественной, </a:t>
            </a:r>
            <a:r>
              <a:rPr lang="ru-RU" sz="2000" dirty="0" smtClean="0">
                <a:solidFill>
                  <a:schemeClr val="bg2">
                    <a:lumMod val="25000"/>
                  </a:schemeClr>
                </a:solidFill>
                <a:latin typeface="Bahnschrift SemiLight SemiConde" panose="020B0502040204020203" pitchFamily="34" charset="0"/>
              </a:rPr>
              <a:t>скромной жизни</a:t>
            </a:r>
            <a:r>
              <a:rPr lang="ru-RU" sz="2000" dirty="0">
                <a:solidFill>
                  <a:schemeClr val="bg2">
                    <a:lumMod val="25000"/>
                  </a:schemeClr>
                </a:solidFill>
                <a:latin typeface="Bahnschrift SemiLight SemiConde" panose="020B0502040204020203" pitchFamily="34" charset="0"/>
              </a:rPr>
              <a:t>.  Любит жить на природе, на даче, тесная связь </a:t>
            </a:r>
            <a:r>
              <a:rPr lang="ru-RU" sz="2000" dirty="0" smtClean="0">
                <a:solidFill>
                  <a:schemeClr val="bg2">
                    <a:lumMod val="25000"/>
                  </a:schemeClr>
                </a:solidFill>
                <a:latin typeface="Bahnschrift SemiLight SemiConde" panose="020B0502040204020203" pitchFamily="34" charset="0"/>
              </a:rPr>
              <a:t>с родиной</a:t>
            </a:r>
            <a:r>
              <a:rPr lang="ru-RU" sz="2000" dirty="0">
                <a:solidFill>
                  <a:schemeClr val="bg2">
                    <a:lumMod val="25000"/>
                  </a:schemeClr>
                </a:solidFill>
                <a:latin typeface="Bahnschrift SemiLight SemiConde" panose="020B0502040204020203" pitchFamily="34" charset="0"/>
              </a:rPr>
              <a:t>, матерью, оторваться от них бывает сложно. </a:t>
            </a:r>
            <a:r>
              <a:rPr lang="ru-RU" sz="2000" dirty="0" smtClean="0">
                <a:solidFill>
                  <a:schemeClr val="bg2">
                    <a:lumMod val="25000"/>
                  </a:schemeClr>
                </a:solidFill>
                <a:latin typeface="Bahnschrift SemiLight SemiConde" panose="020B0502040204020203" pitchFamily="34" charset="0"/>
              </a:rPr>
              <a:t>Родители простые </a:t>
            </a:r>
            <a:r>
              <a:rPr lang="ru-RU" sz="2000" dirty="0">
                <a:solidFill>
                  <a:schemeClr val="bg2">
                    <a:lumMod val="25000"/>
                  </a:schemeClr>
                </a:solidFill>
                <a:latin typeface="Bahnschrift SemiLight SemiConde" panose="020B0502040204020203" pitchFamily="34" charset="0"/>
              </a:rPr>
              <a:t>душевные люди. Наследственность по </a:t>
            </a:r>
            <a:r>
              <a:rPr lang="ru-RU" sz="2000" dirty="0" smtClean="0">
                <a:solidFill>
                  <a:schemeClr val="bg2">
                    <a:lumMod val="25000"/>
                  </a:schemeClr>
                </a:solidFill>
                <a:latin typeface="Bahnschrift SemiLight SemiConde" panose="020B0502040204020203" pitchFamily="34" charset="0"/>
              </a:rPr>
              <a:t>материнской линии </a:t>
            </a:r>
            <a:r>
              <a:rPr lang="ru-RU" sz="2000" dirty="0">
                <a:solidFill>
                  <a:schemeClr val="bg2">
                    <a:lumMod val="25000"/>
                  </a:schemeClr>
                </a:solidFill>
                <a:latin typeface="Bahnschrift SemiLight SemiConde" panose="020B0502040204020203" pitchFamily="34" charset="0"/>
              </a:rPr>
              <a:t>богатое воображение, развитая интуиция. При </a:t>
            </a:r>
            <a:r>
              <a:rPr lang="ru-RU" sz="2000" dirty="0" smtClean="0">
                <a:solidFill>
                  <a:schemeClr val="bg2">
                    <a:lumMod val="25000"/>
                  </a:schemeClr>
                </a:solidFill>
                <a:latin typeface="Bahnschrift SemiLight SemiConde" panose="020B0502040204020203" pitchFamily="34" charset="0"/>
              </a:rPr>
              <a:t>не поражённой </a:t>
            </a:r>
            <a:r>
              <a:rPr lang="ru-RU" sz="2000" dirty="0">
                <a:solidFill>
                  <a:schemeClr val="bg2">
                    <a:lumMod val="25000"/>
                  </a:schemeClr>
                </a:solidFill>
                <a:latin typeface="Bahnschrift SemiLight SemiConde" panose="020B0502040204020203" pitchFamily="34" charset="0"/>
              </a:rPr>
              <a:t>Луне - благополучный конец жизни в </a:t>
            </a:r>
            <a:r>
              <a:rPr lang="ru-RU" sz="2000" dirty="0" smtClean="0">
                <a:solidFill>
                  <a:schemeClr val="bg2">
                    <a:lumMod val="25000"/>
                  </a:schemeClr>
                </a:solidFill>
                <a:latin typeface="Bahnschrift SemiLight SemiConde" panose="020B0502040204020203" pitchFamily="34" charset="0"/>
              </a:rPr>
              <a:t>любящей семье</a:t>
            </a:r>
            <a:r>
              <a:rPr lang="ru-RU" sz="2000" dirty="0">
                <a:solidFill>
                  <a:schemeClr val="bg2">
                    <a:lumMod val="25000"/>
                  </a:schemeClr>
                </a:solidFill>
                <a:latin typeface="Bahnschrift SemiLight SemiConde" panose="020B0502040204020203" pitchFamily="34" charset="0"/>
              </a:rPr>
              <a:t>.</a:t>
            </a:r>
            <a:endParaRPr lang="ru-RU" sz="2000" dirty="0" smtClean="0">
              <a:solidFill>
                <a:schemeClr val="bg2">
                  <a:lumMod val="25000"/>
                </a:schemeClr>
              </a:solidFill>
              <a:latin typeface="Bahnschrift SemiLight SemiConde" panose="020B0502040204020203" pitchFamily="34" charset="0"/>
            </a:endParaRPr>
          </a:p>
        </p:txBody>
      </p:sp>
      <p:sp>
        <p:nvSpPr>
          <p:cNvPr id="4" name="TextBox 3"/>
          <p:cNvSpPr txBox="1"/>
          <p:nvPr/>
        </p:nvSpPr>
        <p:spPr>
          <a:xfrm rot="16200000">
            <a:off x="118897" y="3140201"/>
            <a:ext cx="1023037"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ЛУНА</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24613679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870349"/>
            <a:ext cx="9359410" cy="5478423"/>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a:t>
            </a:r>
            <a:r>
              <a:rPr lang="ru-RU" sz="2500" dirty="0">
                <a:solidFill>
                  <a:schemeClr val="bg2">
                    <a:lumMod val="25000"/>
                  </a:schemeClr>
                </a:solidFill>
                <a:latin typeface="Bahnschrift SemiLight SemiConde" panose="020B0502040204020203" pitchFamily="34" charset="0"/>
              </a:rPr>
              <a:t>5</a:t>
            </a:r>
            <a:r>
              <a:rPr lang="ru-RU" sz="2500" dirty="0" smtClean="0">
                <a:solidFill>
                  <a:schemeClr val="bg2">
                    <a:lumMod val="25000"/>
                  </a:schemeClr>
                </a:solidFill>
                <a:latin typeface="Bahnschrift SemiLight SemiConde" panose="020B0502040204020203" pitchFamily="34" charset="0"/>
              </a:rPr>
              <a:t> ДОМ –</a:t>
            </a:r>
            <a:r>
              <a:rPr lang="ru-RU" sz="2000" dirty="0">
                <a:solidFill>
                  <a:schemeClr val="bg2">
                    <a:lumMod val="25000"/>
                  </a:schemeClr>
                </a:solidFill>
                <a:latin typeface="Bahnschrift SemiLight SemiConde" panose="020B0502040204020203" pitchFamily="34" charset="0"/>
              </a:rPr>
              <a:t>В любви и творчестве проявляется спонтанно, естественна как ребёнок, </a:t>
            </a:r>
            <a:r>
              <a:rPr lang="ru-RU" sz="2000" dirty="0" smtClean="0">
                <a:solidFill>
                  <a:schemeClr val="bg2">
                    <a:lumMod val="25000"/>
                  </a:schemeClr>
                </a:solidFill>
                <a:latin typeface="Bahnschrift SemiLight SemiConde" panose="020B0502040204020203" pitchFamily="34" charset="0"/>
              </a:rPr>
              <a:t>лучше всего </a:t>
            </a:r>
            <a:r>
              <a:rPr lang="ru-RU" sz="2000" dirty="0">
                <a:solidFill>
                  <a:schemeClr val="bg2">
                    <a:lumMod val="25000"/>
                  </a:schemeClr>
                </a:solidFill>
                <a:latin typeface="Bahnschrift SemiLight SemiConde" panose="020B0502040204020203" pitchFamily="34" charset="0"/>
              </a:rPr>
              <a:t>эмоционально раскрывается в игровых ситуациях, умеет наслаждаться</a:t>
            </a:r>
          </a:p>
          <a:p>
            <a:pPr algn="just"/>
            <a:r>
              <a:rPr lang="ru-RU" sz="2000" dirty="0">
                <a:solidFill>
                  <a:schemeClr val="bg2">
                    <a:lumMod val="25000"/>
                  </a:schemeClr>
                </a:solidFill>
                <a:latin typeface="Bahnschrift SemiLight SemiConde" panose="020B0502040204020203" pitchFamily="34" charset="0"/>
              </a:rPr>
              <a:t>моментом, идёт на поводу у своего «хочу». Не может отказать, </a:t>
            </a:r>
            <a:r>
              <a:rPr lang="ru-RU" sz="2000" dirty="0" smtClean="0">
                <a:solidFill>
                  <a:schemeClr val="bg2">
                    <a:lumMod val="25000"/>
                  </a:schemeClr>
                </a:solidFill>
                <a:latin typeface="Bahnschrift SemiLight SemiConde" panose="020B0502040204020203" pitchFamily="34" charset="0"/>
              </a:rPr>
              <a:t>получает удовольствие </a:t>
            </a:r>
            <a:r>
              <a:rPr lang="ru-RU" sz="2000" dirty="0">
                <a:solidFill>
                  <a:schemeClr val="bg2">
                    <a:lumMod val="25000"/>
                  </a:schemeClr>
                </a:solidFill>
                <a:latin typeface="Bahnschrift SemiLight SemiConde" panose="020B0502040204020203" pitchFamily="34" charset="0"/>
              </a:rPr>
              <a:t>от любовной игры, искусства и вкусной еды. </a:t>
            </a:r>
            <a:r>
              <a:rPr lang="ru-RU" sz="2000" dirty="0" smtClean="0">
                <a:solidFill>
                  <a:schemeClr val="bg2">
                    <a:lumMod val="25000"/>
                  </a:schemeClr>
                </a:solidFill>
                <a:latin typeface="Bahnschrift SemiLight SemiConde" panose="020B0502040204020203" pitchFamily="34" charset="0"/>
              </a:rPr>
              <a:t>Требовательна, нуждается </a:t>
            </a:r>
            <a:r>
              <a:rPr lang="ru-RU" sz="2000" dirty="0">
                <a:solidFill>
                  <a:schemeClr val="bg2">
                    <a:lumMod val="25000"/>
                  </a:schemeClr>
                </a:solidFill>
                <a:latin typeface="Bahnschrift SemiLight SemiConde" panose="020B0502040204020203" pitchFamily="34" charset="0"/>
              </a:rPr>
              <a:t>во внимании. Заботится о тех, кого любит или наоборот </a:t>
            </a:r>
            <a:r>
              <a:rPr lang="ru-RU" sz="2000" dirty="0" smtClean="0">
                <a:solidFill>
                  <a:schemeClr val="bg2">
                    <a:lumMod val="25000"/>
                  </a:schemeClr>
                </a:solidFill>
                <a:latin typeface="Bahnschrift SemiLight SemiConde" panose="020B0502040204020203" pitchFamily="34" charset="0"/>
              </a:rPr>
              <a:t>требует заботы </a:t>
            </a:r>
            <a:r>
              <a:rPr lang="ru-RU" sz="2000" dirty="0">
                <a:solidFill>
                  <a:schemeClr val="bg2">
                    <a:lumMod val="25000"/>
                  </a:schemeClr>
                </a:solidFill>
                <a:latin typeface="Bahnschrift SemiLight SemiConde" panose="020B0502040204020203" pitchFamily="34" charset="0"/>
              </a:rPr>
              <a:t>о себе. Мужчина влюбляется в женщин ярко выраженного </a:t>
            </a:r>
            <a:r>
              <a:rPr lang="ru-RU" sz="2000" dirty="0" smtClean="0">
                <a:solidFill>
                  <a:schemeClr val="bg2">
                    <a:lumMod val="25000"/>
                  </a:schemeClr>
                </a:solidFill>
                <a:latin typeface="Bahnschrift SemiLight SemiConde" panose="020B0502040204020203" pitchFamily="34" charset="0"/>
              </a:rPr>
              <a:t>материнского либо </a:t>
            </a:r>
            <a:r>
              <a:rPr lang="ru-RU" sz="2000" dirty="0">
                <a:solidFill>
                  <a:schemeClr val="bg2">
                    <a:lumMod val="25000"/>
                  </a:schemeClr>
                </a:solidFill>
                <a:latin typeface="Bahnschrift SemiLight SemiConde" panose="020B0502040204020203" pitchFamily="34" charset="0"/>
              </a:rPr>
              <a:t>детского типа. Женщин привлекают мягкие и домашние </a:t>
            </a:r>
            <a:r>
              <a:rPr lang="ru-RU" sz="2000" dirty="0" smtClean="0">
                <a:solidFill>
                  <a:schemeClr val="bg2">
                    <a:lumMod val="25000"/>
                  </a:schemeClr>
                </a:solidFill>
                <a:latin typeface="Bahnschrift SemiLight SemiConde" panose="020B0502040204020203" pitchFamily="34" charset="0"/>
              </a:rPr>
              <a:t>мужчины. Улучшает </a:t>
            </a:r>
            <a:r>
              <a:rPr lang="ru-RU" sz="2000" dirty="0">
                <a:solidFill>
                  <a:schemeClr val="bg2">
                    <a:lumMod val="25000"/>
                  </a:schemeClr>
                </a:solidFill>
                <a:latin typeface="Bahnschrift SemiLight SemiConde" panose="020B0502040204020203" pitchFamily="34" charset="0"/>
              </a:rPr>
              <a:t>плодовитость, привязанность к детям. Могут быть увлечения </a:t>
            </a:r>
            <a:r>
              <a:rPr lang="ru-RU" sz="2000" dirty="0" smtClean="0">
                <a:solidFill>
                  <a:schemeClr val="bg2">
                    <a:lumMod val="25000"/>
                  </a:schemeClr>
                </a:solidFill>
                <a:latin typeface="Bahnschrift SemiLight SemiConde" panose="020B0502040204020203" pitchFamily="34" charset="0"/>
              </a:rPr>
              <a:t>лунного типа</a:t>
            </a:r>
            <a:r>
              <a:rPr lang="ru-RU" sz="2000" dirty="0">
                <a:solidFill>
                  <a:schemeClr val="bg2">
                    <a:lumMod val="25000"/>
                  </a:schemeClr>
                </a:solidFill>
                <a:latin typeface="Bahnschrift SemiLight SemiConde" panose="020B0502040204020203" pitchFamily="34" charset="0"/>
              </a:rPr>
              <a:t>: готовка, дизайн интерьера, домашние животные. Лучше </a:t>
            </a:r>
            <a:r>
              <a:rPr lang="ru-RU" sz="2000" dirty="0" smtClean="0">
                <a:solidFill>
                  <a:schemeClr val="bg2">
                    <a:lumMod val="25000"/>
                  </a:schemeClr>
                </a:solidFill>
                <a:latin typeface="Bahnschrift SemiLight SemiConde" panose="020B0502040204020203" pitchFamily="34" charset="0"/>
              </a:rPr>
              <a:t>всего расслабляется </a:t>
            </a:r>
            <a:r>
              <a:rPr lang="ru-RU" sz="2000" dirty="0">
                <a:solidFill>
                  <a:schemeClr val="bg2">
                    <a:lumMod val="25000"/>
                  </a:schemeClr>
                </a:solidFill>
                <a:latin typeface="Bahnschrift SemiLight SemiConde" panose="020B0502040204020203" pitchFamily="34" charset="0"/>
              </a:rPr>
              <a:t>в местах увеселения, на курорте, в театре. Трата денег, </a:t>
            </a:r>
            <a:r>
              <a:rPr lang="ru-RU" sz="2000" dirty="0" smtClean="0">
                <a:solidFill>
                  <a:schemeClr val="bg2">
                    <a:lumMod val="25000"/>
                  </a:schemeClr>
                </a:solidFill>
                <a:latin typeface="Bahnschrift SemiLight SemiConde" panose="020B0502040204020203" pitchFamily="34" charset="0"/>
              </a:rPr>
              <a:t>как расслабление.</a:t>
            </a:r>
          </a:p>
          <a:p>
            <a:pPr algn="just"/>
            <a:r>
              <a:rPr lang="ru-RU" sz="2500" dirty="0" smtClean="0">
                <a:solidFill>
                  <a:schemeClr val="bg2">
                    <a:lumMod val="25000"/>
                  </a:schemeClr>
                </a:solidFill>
                <a:latin typeface="Bahnschrift SemiLight SemiConde" panose="020B0502040204020203" pitchFamily="34" charset="0"/>
              </a:rPr>
              <a:t>6 ДОМ –</a:t>
            </a:r>
            <a:r>
              <a:rPr lang="ru-RU" sz="2000" dirty="0">
                <a:solidFill>
                  <a:schemeClr val="bg2">
                    <a:lumMod val="25000"/>
                  </a:schemeClr>
                </a:solidFill>
                <a:latin typeface="Bahnschrift SemiLight SemiConde" panose="020B0502040204020203" pitchFamily="34" charset="0"/>
              </a:rPr>
              <a:t>Постоянно заботится о ком-то, поэтому часто в своём окружении </a:t>
            </a:r>
            <a:r>
              <a:rPr lang="ru-RU" sz="2000" dirty="0" smtClean="0">
                <a:solidFill>
                  <a:schemeClr val="bg2">
                    <a:lumMod val="25000"/>
                  </a:schemeClr>
                </a:solidFill>
                <a:latin typeface="Bahnschrift SemiLight SemiConde" panose="020B0502040204020203" pitchFamily="34" charset="0"/>
              </a:rPr>
              <a:t>становится незаменимым</a:t>
            </a:r>
            <a:r>
              <a:rPr lang="ru-RU" sz="2000" dirty="0">
                <a:solidFill>
                  <a:schemeClr val="bg2">
                    <a:lumMod val="25000"/>
                  </a:schemeClr>
                </a:solidFill>
                <a:latin typeface="Bahnschrift SemiLight SemiConde" panose="020B0502040204020203" pitchFamily="34" charset="0"/>
              </a:rPr>
              <a:t>. В доме вся бытовая работа может лежать именно на нем. </a:t>
            </a:r>
            <a:r>
              <a:rPr lang="ru-RU" sz="2000" dirty="0" smtClean="0">
                <a:solidFill>
                  <a:schemeClr val="bg2">
                    <a:lumMod val="25000"/>
                  </a:schemeClr>
                </a:solidFill>
                <a:latin typeface="Bahnschrift SemiLight SemiConde" panose="020B0502040204020203" pitchFamily="34" charset="0"/>
              </a:rPr>
              <a:t>Однако может </a:t>
            </a:r>
            <a:r>
              <a:rPr lang="ru-RU" sz="2000" dirty="0">
                <a:solidFill>
                  <a:schemeClr val="bg2">
                    <a:lumMod val="25000"/>
                  </a:schemeClr>
                </a:solidFill>
                <a:latin typeface="Bahnschrift SemiLight SemiConde" panose="020B0502040204020203" pitchFamily="34" charset="0"/>
              </a:rPr>
              <a:t>проявляться и другая сторона Луны, лень, пассивность, </a:t>
            </a:r>
            <a:r>
              <a:rPr lang="ru-RU" sz="2000" dirty="0" smtClean="0">
                <a:solidFill>
                  <a:schemeClr val="bg2">
                    <a:lumMod val="25000"/>
                  </a:schemeClr>
                </a:solidFill>
                <a:latin typeface="Bahnschrift SemiLight SemiConde" panose="020B0502040204020203" pitchFamily="34" charset="0"/>
              </a:rPr>
              <a:t>стремление свалить </a:t>
            </a:r>
            <a:r>
              <a:rPr lang="ru-RU" sz="2000" dirty="0">
                <a:solidFill>
                  <a:schemeClr val="bg2">
                    <a:lumMod val="25000"/>
                  </a:schemeClr>
                </a:solidFill>
                <a:latin typeface="Bahnschrift SemiLight SemiConde" panose="020B0502040204020203" pitchFamily="34" charset="0"/>
              </a:rPr>
              <a:t>работу на других. Выбирает работу в сфере заботы о людях, </a:t>
            </a:r>
            <a:r>
              <a:rPr lang="ru-RU" sz="2000" dirty="0" smtClean="0">
                <a:solidFill>
                  <a:schemeClr val="bg2">
                    <a:lumMod val="25000"/>
                  </a:schemeClr>
                </a:solidFill>
                <a:latin typeface="Bahnschrift SemiLight SemiConde" panose="020B0502040204020203" pitchFamily="34" charset="0"/>
              </a:rPr>
              <a:t>животных. В </a:t>
            </a:r>
            <a:r>
              <a:rPr lang="ru-RU" sz="2000" dirty="0">
                <a:solidFill>
                  <a:schemeClr val="bg2">
                    <a:lumMod val="25000"/>
                  </a:schemeClr>
                </a:solidFill>
                <a:latin typeface="Bahnschrift SemiLight SemiConde" panose="020B0502040204020203" pitchFamily="34" charset="0"/>
              </a:rPr>
              <a:t>начальники не стремится, с коллегами создаются практически </a:t>
            </a:r>
            <a:r>
              <a:rPr lang="ru-RU" sz="2000" dirty="0" smtClean="0">
                <a:solidFill>
                  <a:schemeClr val="bg2">
                    <a:lumMod val="25000"/>
                  </a:schemeClr>
                </a:solidFill>
                <a:latin typeface="Bahnschrift SemiLight SemiConde" panose="020B0502040204020203" pitchFamily="34" charset="0"/>
              </a:rPr>
              <a:t>семейные отношения</a:t>
            </a:r>
            <a:r>
              <a:rPr lang="ru-RU" sz="2000" dirty="0">
                <a:solidFill>
                  <a:schemeClr val="bg2">
                    <a:lumMod val="25000"/>
                  </a:schemeClr>
                </a:solidFill>
                <a:latin typeface="Bahnschrift SemiLight SemiConde" panose="020B0502040204020203" pitchFamily="34" charset="0"/>
              </a:rPr>
              <a:t>, на работе уют. Домашние животные маленькие. При </a:t>
            </a:r>
            <a:r>
              <a:rPr lang="ru-RU" sz="2000" dirty="0" smtClean="0">
                <a:solidFill>
                  <a:schemeClr val="bg2">
                    <a:lumMod val="25000"/>
                  </a:schemeClr>
                </a:solidFill>
                <a:latin typeface="Bahnschrift SemiLight SemiConde" panose="020B0502040204020203" pitchFamily="34" charset="0"/>
              </a:rPr>
              <a:t>напряженной Луне </a:t>
            </a:r>
            <a:r>
              <a:rPr lang="ru-RU" sz="2000" dirty="0">
                <a:solidFill>
                  <a:schemeClr val="bg2">
                    <a:lumMod val="25000"/>
                  </a:schemeClr>
                </a:solidFill>
                <a:latin typeface="Bahnschrift SemiLight SemiConde" panose="020B0502040204020203" pitchFamily="34" charset="0"/>
              </a:rPr>
              <a:t>возможны заболевания желудка и других органов </a:t>
            </a:r>
            <a:r>
              <a:rPr lang="ru-RU" sz="2000" dirty="0" smtClean="0">
                <a:solidFill>
                  <a:schemeClr val="bg2">
                    <a:lumMod val="25000"/>
                  </a:schemeClr>
                </a:solidFill>
                <a:latin typeface="Bahnschrift SemiLight SemiConde" panose="020B0502040204020203" pitchFamily="34" charset="0"/>
              </a:rPr>
              <a:t>пищеварительной системы</a:t>
            </a:r>
            <a:r>
              <a:rPr lang="ru-RU" sz="2000" dirty="0">
                <a:solidFill>
                  <a:schemeClr val="bg2">
                    <a:lumMod val="25000"/>
                  </a:schemeClr>
                </a:solidFill>
                <a:latin typeface="Bahnschrift SemiLight SemiConde" panose="020B0502040204020203" pitchFamily="34" charset="0"/>
              </a:rPr>
              <a:t>. Помогает очищение организма.</a:t>
            </a:r>
            <a:endParaRPr lang="ru-RU" sz="2000" dirty="0" smtClean="0">
              <a:solidFill>
                <a:schemeClr val="bg2">
                  <a:lumMod val="25000"/>
                </a:schemeClr>
              </a:solidFill>
              <a:latin typeface="Bahnschrift SemiLight SemiConde" panose="020B0502040204020203" pitchFamily="34" charset="0"/>
            </a:endParaRPr>
          </a:p>
        </p:txBody>
      </p:sp>
      <p:sp>
        <p:nvSpPr>
          <p:cNvPr id="4" name="TextBox 3"/>
          <p:cNvSpPr txBox="1"/>
          <p:nvPr/>
        </p:nvSpPr>
        <p:spPr>
          <a:xfrm rot="16200000">
            <a:off x="118897" y="3140201"/>
            <a:ext cx="1023037"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ЛУНА</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24419615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1139653"/>
            <a:ext cx="9359410" cy="4555093"/>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7 ДОМ –</a:t>
            </a:r>
            <a:r>
              <a:rPr lang="ru-RU" sz="2000" dirty="0">
                <a:solidFill>
                  <a:schemeClr val="bg2">
                    <a:lumMod val="25000"/>
                  </a:schemeClr>
                </a:solidFill>
                <a:latin typeface="Bahnschrift SemiLight SemiConde" panose="020B0502040204020203" pitchFamily="34" charset="0"/>
              </a:rPr>
              <a:t>Дом, в котором стоит Луна - сфера потребности. Сильная эмоциональная </a:t>
            </a:r>
            <a:r>
              <a:rPr lang="ru-RU" sz="2000" dirty="0" smtClean="0">
                <a:solidFill>
                  <a:schemeClr val="bg2">
                    <a:lumMod val="25000"/>
                  </a:schemeClr>
                </a:solidFill>
                <a:latin typeface="Bahnschrift SemiLight SemiConde" panose="020B0502040204020203" pitchFamily="34" charset="0"/>
              </a:rPr>
              <a:t>связь, душевность </a:t>
            </a:r>
            <a:r>
              <a:rPr lang="ru-RU" sz="2000" dirty="0">
                <a:solidFill>
                  <a:schemeClr val="bg2">
                    <a:lumMod val="25000"/>
                  </a:schemeClr>
                </a:solidFill>
                <a:latin typeface="Bahnschrift SemiLight SemiConde" panose="020B0502040204020203" pitchFamily="34" charset="0"/>
              </a:rPr>
              <a:t>с партнером, потребность в партнерстве, не любит </a:t>
            </a:r>
            <a:r>
              <a:rPr lang="ru-RU" sz="2000" dirty="0" smtClean="0">
                <a:solidFill>
                  <a:schemeClr val="bg2">
                    <a:lumMod val="25000"/>
                  </a:schemeClr>
                </a:solidFill>
                <a:latin typeface="Bahnschrift SemiLight SemiConde" panose="020B0502040204020203" pitchFamily="34" charset="0"/>
              </a:rPr>
              <a:t>долго находиться </a:t>
            </a:r>
            <a:r>
              <a:rPr lang="ru-RU" sz="2000" dirty="0">
                <a:solidFill>
                  <a:schemeClr val="bg2">
                    <a:lumMod val="25000"/>
                  </a:schemeClr>
                </a:solidFill>
                <a:latin typeface="Bahnschrift SemiLight SemiConde" panose="020B0502040204020203" pitchFamily="34" charset="0"/>
              </a:rPr>
              <a:t>один. Чтобы успокоиться ему нужен рядом человек, который </a:t>
            </a:r>
            <a:r>
              <a:rPr lang="ru-RU" sz="2000" dirty="0" smtClean="0">
                <a:solidFill>
                  <a:schemeClr val="bg2">
                    <a:lumMod val="25000"/>
                  </a:schemeClr>
                </a:solidFill>
                <a:latin typeface="Bahnschrift SemiLight SemiConde" panose="020B0502040204020203" pitchFamily="34" charset="0"/>
              </a:rPr>
              <a:t>его поймет</a:t>
            </a:r>
            <a:r>
              <a:rPr lang="ru-RU" sz="2000" dirty="0">
                <a:solidFill>
                  <a:schemeClr val="bg2">
                    <a:lumMod val="25000"/>
                  </a:schemeClr>
                </a:solidFill>
                <a:latin typeface="Bahnschrift SemiLight SemiConde" panose="020B0502040204020203" pitchFamily="34" charset="0"/>
              </a:rPr>
              <a:t>, позаботится. Публичные люди, естественно себя ведёт на сцене, </a:t>
            </a:r>
            <a:r>
              <a:rPr lang="ru-RU" sz="2000" dirty="0" smtClean="0">
                <a:solidFill>
                  <a:schemeClr val="bg2">
                    <a:lumMod val="25000"/>
                  </a:schemeClr>
                </a:solidFill>
                <a:latin typeface="Bahnschrift SemiLight SemiConde" panose="020B0502040204020203" pitchFamily="34" charset="0"/>
              </a:rPr>
              <a:t>часто у </a:t>
            </a:r>
            <a:r>
              <a:rPr lang="ru-RU" sz="2000" dirty="0">
                <a:solidFill>
                  <a:schemeClr val="bg2">
                    <a:lumMod val="25000"/>
                  </a:schemeClr>
                </a:solidFill>
                <a:latin typeface="Bahnschrift SemiLight SemiConde" panose="020B0502040204020203" pitchFamily="34" charset="0"/>
              </a:rPr>
              <a:t>такого человека мягкий и заботливый партнёр. Иногда капризны, </a:t>
            </a:r>
            <a:r>
              <a:rPr lang="ru-RU" sz="2000" dirty="0" smtClean="0">
                <a:solidFill>
                  <a:schemeClr val="bg2">
                    <a:lumMod val="25000"/>
                  </a:schemeClr>
                </a:solidFill>
                <a:latin typeface="Bahnschrift SemiLight SemiConde" panose="020B0502040204020203" pitchFamily="34" charset="0"/>
              </a:rPr>
              <a:t>любят поплакаться </a:t>
            </a:r>
            <a:r>
              <a:rPr lang="ru-RU" sz="2000" dirty="0">
                <a:solidFill>
                  <a:schemeClr val="bg2">
                    <a:lumMod val="25000"/>
                  </a:schemeClr>
                </a:solidFill>
                <a:latin typeface="Bahnschrift SemiLight SemiConde" panose="020B0502040204020203" pitchFamily="34" charset="0"/>
              </a:rPr>
              <a:t>в жилетку, но может быть и жилеткой для других. У мужчин </a:t>
            </a:r>
            <a:r>
              <a:rPr lang="ru-RU" sz="2000" dirty="0" smtClean="0">
                <a:solidFill>
                  <a:schemeClr val="bg2">
                    <a:lumMod val="25000"/>
                  </a:schemeClr>
                </a:solidFill>
                <a:latin typeface="Bahnschrift SemiLight SemiConde" panose="020B0502040204020203" pitchFamily="34" charset="0"/>
              </a:rPr>
              <a:t>жена часто </a:t>
            </a:r>
            <a:r>
              <a:rPr lang="ru-RU" sz="2000" dirty="0">
                <a:solidFill>
                  <a:schemeClr val="bg2">
                    <a:lumMod val="25000"/>
                  </a:schemeClr>
                </a:solidFill>
                <a:latin typeface="Bahnschrift SemiLight SemiConde" panose="020B0502040204020203" pitchFamily="34" charset="0"/>
              </a:rPr>
              <a:t>похожа на маму или на дочку. У женщин мягкий и тихий муж. Не </a:t>
            </a:r>
            <a:r>
              <a:rPr lang="ru-RU" sz="2000" dirty="0" smtClean="0">
                <a:solidFill>
                  <a:schemeClr val="bg2">
                    <a:lumMod val="25000"/>
                  </a:schemeClr>
                </a:solidFill>
                <a:latin typeface="Bahnschrift SemiLight SemiConde" panose="020B0502040204020203" pitchFamily="34" charset="0"/>
              </a:rPr>
              <a:t>любит долговременных </a:t>
            </a:r>
            <a:r>
              <a:rPr lang="ru-RU" sz="2000" dirty="0">
                <a:solidFill>
                  <a:schemeClr val="bg2">
                    <a:lumMod val="25000"/>
                  </a:schemeClr>
                </a:solidFill>
                <a:latin typeface="Bahnschrift SemiLight SemiConde" panose="020B0502040204020203" pitchFamily="34" charset="0"/>
              </a:rPr>
              <a:t>договоров, может менять их условия</a:t>
            </a:r>
            <a:r>
              <a:rPr lang="ru-RU" sz="2000" dirty="0" smtClean="0">
                <a:solidFill>
                  <a:schemeClr val="bg2">
                    <a:lumMod val="25000"/>
                  </a:schemeClr>
                </a:solidFill>
                <a:latin typeface="Bahnschrift SemiLight SemiConde" panose="020B0502040204020203" pitchFamily="34" charset="0"/>
              </a:rPr>
              <a:t>.</a:t>
            </a:r>
          </a:p>
          <a:p>
            <a:pPr algn="just"/>
            <a:r>
              <a:rPr lang="ru-RU" sz="2500" dirty="0" smtClean="0">
                <a:solidFill>
                  <a:schemeClr val="bg2">
                    <a:lumMod val="25000"/>
                  </a:schemeClr>
                </a:solidFill>
                <a:latin typeface="Bahnschrift SemiLight SemiConde" panose="020B0502040204020203" pitchFamily="34" charset="0"/>
              </a:rPr>
              <a:t>8 ДОМ –</a:t>
            </a:r>
            <a:r>
              <a:rPr lang="ru-RU" sz="2000" dirty="0">
                <a:solidFill>
                  <a:schemeClr val="bg2">
                    <a:lumMod val="25000"/>
                  </a:schemeClr>
                </a:solidFill>
                <a:latin typeface="Bahnschrift SemiLight SemiConde" panose="020B0502040204020203" pitchFamily="34" charset="0"/>
              </a:rPr>
              <a:t>Вы не можете жить спокойно, стремитесь к </a:t>
            </a:r>
            <a:r>
              <a:rPr lang="ru-RU" sz="2000" dirty="0" smtClean="0">
                <a:solidFill>
                  <a:schemeClr val="bg2">
                    <a:lumMod val="25000"/>
                  </a:schemeClr>
                </a:solidFill>
                <a:latin typeface="Bahnschrift SemiLight SemiConde" panose="020B0502040204020203" pitchFamily="34" charset="0"/>
              </a:rPr>
              <a:t>необычным переживаниям</a:t>
            </a:r>
            <a:r>
              <a:rPr lang="ru-RU" sz="2000" dirty="0">
                <a:solidFill>
                  <a:schemeClr val="bg2">
                    <a:lumMod val="25000"/>
                  </a:schemeClr>
                </a:solidFill>
                <a:latin typeface="Bahnschrift SemiLight SemiConde" panose="020B0502040204020203" pitchFamily="34" charset="0"/>
              </a:rPr>
              <a:t>, острым ощущениям, если этих ощущений нет </a:t>
            </a:r>
            <a:r>
              <a:rPr lang="ru-RU" sz="2000" dirty="0" smtClean="0">
                <a:solidFill>
                  <a:schemeClr val="bg2">
                    <a:lumMod val="25000"/>
                  </a:schemeClr>
                </a:solidFill>
                <a:latin typeface="Bahnschrift SemiLight SemiConde" panose="020B0502040204020203" pitchFamily="34" charset="0"/>
              </a:rPr>
              <a:t>- сами </a:t>
            </a:r>
            <a:r>
              <a:rPr lang="ru-RU" sz="2000" dirty="0">
                <a:solidFill>
                  <a:schemeClr val="bg2">
                    <a:lumMod val="25000"/>
                  </a:schemeClr>
                </a:solidFill>
                <a:latin typeface="Bahnschrift SemiLight SemiConde" panose="020B0502040204020203" pitchFamily="34" charset="0"/>
              </a:rPr>
              <a:t>провоцируете эмоциональные ситуации. Вы </a:t>
            </a:r>
            <a:r>
              <a:rPr lang="ru-RU" sz="2000" dirty="0" smtClean="0">
                <a:solidFill>
                  <a:schemeClr val="bg2">
                    <a:lumMod val="25000"/>
                  </a:schemeClr>
                </a:solidFill>
                <a:latin typeface="Bahnschrift SemiLight SemiConde" panose="020B0502040204020203" pitchFamily="34" charset="0"/>
              </a:rPr>
              <a:t>очень чувствительный</a:t>
            </a:r>
            <a:r>
              <a:rPr lang="ru-RU" sz="2000" dirty="0">
                <a:solidFill>
                  <a:schemeClr val="bg2">
                    <a:lumMod val="25000"/>
                  </a:schemeClr>
                </a:solidFill>
                <a:latin typeface="Bahnschrift SemiLight SemiConde" panose="020B0502040204020203" pitchFamily="34" charset="0"/>
              </a:rPr>
              <a:t>, сенситивный человек. Непростые отношения </a:t>
            </a:r>
            <a:r>
              <a:rPr lang="ru-RU" sz="2000" dirty="0" smtClean="0">
                <a:solidFill>
                  <a:schemeClr val="bg2">
                    <a:lumMod val="25000"/>
                  </a:schemeClr>
                </a:solidFill>
                <a:latin typeface="Bahnschrift SemiLight SemiConde" panose="020B0502040204020203" pitchFamily="34" charset="0"/>
              </a:rPr>
              <a:t>с мамой</a:t>
            </a:r>
            <a:r>
              <a:rPr lang="ru-RU" sz="2000" dirty="0">
                <a:solidFill>
                  <a:schemeClr val="bg2">
                    <a:lumMod val="25000"/>
                  </a:schemeClr>
                </a:solidFill>
                <a:latin typeface="Bahnschrift SemiLight SemiConde" panose="020B0502040204020203" pitchFamily="34" charset="0"/>
              </a:rPr>
              <a:t>, она могла часто болеть, иногда ранняя потеря </a:t>
            </a:r>
            <a:r>
              <a:rPr lang="ru-RU" sz="2000" dirty="0" smtClean="0">
                <a:solidFill>
                  <a:schemeClr val="bg2">
                    <a:lumMod val="25000"/>
                  </a:schemeClr>
                </a:solidFill>
                <a:latin typeface="Bahnschrift SemiLight SemiConde" panose="020B0502040204020203" pitchFamily="34" charset="0"/>
              </a:rPr>
              <a:t>матери. У </a:t>
            </a:r>
            <a:r>
              <a:rPr lang="ru-RU" sz="2000" dirty="0">
                <a:solidFill>
                  <a:schemeClr val="bg2">
                    <a:lumMod val="25000"/>
                  </a:schemeClr>
                </a:solidFill>
                <a:latin typeface="Bahnschrift SemiLight SemiConde" panose="020B0502040204020203" pitchFamily="34" charset="0"/>
              </a:rPr>
              <a:t>женщин способность к магии, беспокойство за детей, страх потери </a:t>
            </a:r>
            <a:r>
              <a:rPr lang="ru-RU" sz="2000" dirty="0" smtClean="0">
                <a:solidFill>
                  <a:schemeClr val="bg2">
                    <a:lumMod val="25000"/>
                  </a:schemeClr>
                </a:solidFill>
                <a:latin typeface="Bahnschrift SemiLight SemiConde" panose="020B0502040204020203" pitchFamily="34" charset="0"/>
              </a:rPr>
              <a:t>семьи. Вероятны </a:t>
            </a:r>
            <a:r>
              <a:rPr lang="ru-RU" sz="2000" dirty="0">
                <a:solidFill>
                  <a:schemeClr val="bg2">
                    <a:lumMod val="25000"/>
                  </a:schemeClr>
                </a:solidFill>
                <a:latin typeface="Bahnschrift SemiLight SemiConde" panose="020B0502040204020203" pitchFamily="34" charset="0"/>
              </a:rPr>
              <a:t>проблемы с пищеварительной системой - помогает </a:t>
            </a:r>
            <a:r>
              <a:rPr lang="ru-RU" sz="2000" dirty="0" smtClean="0">
                <a:solidFill>
                  <a:schemeClr val="bg2">
                    <a:lumMod val="25000"/>
                  </a:schemeClr>
                </a:solidFill>
                <a:latin typeface="Bahnschrift SemiLight SemiConde" panose="020B0502040204020203" pitchFamily="34" charset="0"/>
              </a:rPr>
              <a:t>голодание. Любовь </a:t>
            </a:r>
            <a:r>
              <a:rPr lang="ru-RU" sz="2000" dirty="0">
                <a:solidFill>
                  <a:schemeClr val="bg2">
                    <a:lumMod val="25000"/>
                  </a:schemeClr>
                </a:solidFill>
                <a:latin typeface="Bahnschrift SemiLight SemiConde" panose="020B0502040204020203" pitchFamily="34" charset="0"/>
              </a:rPr>
              <a:t>к экстремальным видам спорта, к страшным историям. </a:t>
            </a:r>
            <a:r>
              <a:rPr lang="ru-RU" sz="2000" dirty="0" smtClean="0">
                <a:solidFill>
                  <a:schemeClr val="bg2">
                    <a:lumMod val="25000"/>
                  </a:schemeClr>
                </a:solidFill>
                <a:latin typeface="Bahnschrift SemiLight SemiConde" panose="020B0502040204020203" pitchFamily="34" charset="0"/>
              </a:rPr>
              <a:t>Чтобы расслабиться </a:t>
            </a:r>
            <a:r>
              <a:rPr lang="ru-RU" sz="2000" dirty="0">
                <a:solidFill>
                  <a:schemeClr val="bg2">
                    <a:lumMod val="25000"/>
                  </a:schemeClr>
                </a:solidFill>
                <a:latin typeface="Bahnschrift SemiLight SemiConde" panose="020B0502040204020203" pitchFamily="34" charset="0"/>
              </a:rPr>
              <a:t>сначала надо попереживать.</a:t>
            </a:r>
            <a:endParaRPr lang="ru-RU" sz="2000" dirty="0" smtClean="0">
              <a:solidFill>
                <a:schemeClr val="bg2">
                  <a:lumMod val="25000"/>
                </a:schemeClr>
              </a:solidFill>
              <a:latin typeface="Bahnschrift SemiLight SemiConde" panose="020B0502040204020203" pitchFamily="34" charset="0"/>
            </a:endParaRPr>
          </a:p>
        </p:txBody>
      </p:sp>
      <p:sp>
        <p:nvSpPr>
          <p:cNvPr id="4" name="TextBox 3"/>
          <p:cNvSpPr txBox="1"/>
          <p:nvPr/>
        </p:nvSpPr>
        <p:spPr>
          <a:xfrm rot="16200000">
            <a:off x="118897" y="3140201"/>
            <a:ext cx="1023037"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ЛУНА</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23673345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1601318"/>
            <a:ext cx="9359410" cy="3631763"/>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9 ДОМ –</a:t>
            </a:r>
            <a:r>
              <a:rPr lang="ru-RU" sz="2000" dirty="0">
                <a:solidFill>
                  <a:schemeClr val="bg2">
                    <a:lumMod val="25000"/>
                  </a:schemeClr>
                </a:solidFill>
                <a:latin typeface="Bahnschrift SemiLight SemiConde" panose="020B0502040204020203" pitchFamily="34" charset="0"/>
              </a:rPr>
              <a:t>Вы легко воспринимаете чужие идеи. У вас богатое воображение, </a:t>
            </a:r>
            <a:r>
              <a:rPr lang="ru-RU" sz="2000" dirty="0" smtClean="0">
                <a:solidFill>
                  <a:schemeClr val="bg2">
                    <a:lumMod val="25000"/>
                  </a:schemeClr>
                </a:solidFill>
                <a:latin typeface="Bahnschrift SemiLight SemiConde" panose="020B0502040204020203" pitchFamily="34" charset="0"/>
              </a:rPr>
              <a:t>естественная религиозность</a:t>
            </a:r>
            <a:r>
              <a:rPr lang="ru-RU" sz="2000" dirty="0">
                <a:solidFill>
                  <a:schemeClr val="bg2">
                    <a:lumMod val="25000"/>
                  </a:schemeClr>
                </a:solidFill>
                <a:latin typeface="Bahnschrift SemiLight SemiConde" panose="020B0502040204020203" pitchFamily="34" charset="0"/>
              </a:rPr>
              <a:t>, мечтательность. Инстинктивная вера в будущее. Мама </a:t>
            </a:r>
            <a:r>
              <a:rPr lang="ru-RU" sz="2000" dirty="0" smtClean="0">
                <a:solidFill>
                  <a:schemeClr val="bg2">
                    <a:lumMod val="25000"/>
                  </a:schemeClr>
                </a:solidFill>
                <a:latin typeface="Bahnschrift SemiLight SemiConde" panose="020B0502040204020203" pitchFamily="34" charset="0"/>
              </a:rPr>
              <a:t>влияет на </a:t>
            </a:r>
            <a:r>
              <a:rPr lang="ru-RU" sz="2000" dirty="0">
                <a:solidFill>
                  <a:schemeClr val="bg2">
                    <a:lumMod val="25000"/>
                  </a:schemeClr>
                </a:solidFill>
                <a:latin typeface="Bahnschrift SemiLight SemiConde" panose="020B0502040204020203" pitchFamily="34" charset="0"/>
              </a:rPr>
              <a:t>мировоззрение, идеализация образа мамы или ослаблена с ней связь. Много</a:t>
            </a:r>
          </a:p>
          <a:p>
            <a:pPr algn="just"/>
            <a:r>
              <a:rPr lang="ru-RU" sz="2000" dirty="0">
                <a:solidFill>
                  <a:schemeClr val="bg2">
                    <a:lumMod val="25000"/>
                  </a:schemeClr>
                </a:solidFill>
                <a:latin typeface="Bahnschrift SemiLight SemiConde" panose="020B0502040204020203" pitchFamily="34" charset="0"/>
              </a:rPr>
              <a:t>поездок. Потребность учиться, образование могло быть педагогическим или</a:t>
            </a:r>
          </a:p>
          <a:p>
            <a:pPr algn="just"/>
            <a:r>
              <a:rPr lang="ru-RU" sz="2000" dirty="0">
                <a:solidFill>
                  <a:schemeClr val="bg2">
                    <a:lumMod val="25000"/>
                  </a:schemeClr>
                </a:solidFill>
                <a:latin typeface="Bahnschrift SemiLight SemiConde" panose="020B0502040204020203" pitchFamily="34" charset="0"/>
              </a:rPr>
              <a:t>мама повлияла на выбор образования</a:t>
            </a:r>
            <a:r>
              <a:rPr lang="ru-RU" sz="2000" dirty="0" smtClean="0">
                <a:solidFill>
                  <a:schemeClr val="bg2">
                    <a:lumMod val="25000"/>
                  </a:schemeClr>
                </a:solidFill>
                <a:latin typeface="Bahnschrift SemiLight SemiConde" panose="020B0502040204020203" pitchFamily="34" charset="0"/>
              </a:rPr>
              <a:t>.</a:t>
            </a:r>
          </a:p>
          <a:p>
            <a:pPr algn="just"/>
            <a:r>
              <a:rPr lang="ru-RU" sz="2500" dirty="0" smtClean="0">
                <a:solidFill>
                  <a:schemeClr val="bg2">
                    <a:lumMod val="25000"/>
                  </a:schemeClr>
                </a:solidFill>
                <a:latin typeface="Bahnschrift SemiLight SemiConde" panose="020B0502040204020203" pitchFamily="34" charset="0"/>
              </a:rPr>
              <a:t>10 ДОМ –</a:t>
            </a:r>
            <a:r>
              <a:rPr lang="ru-RU" sz="2000" dirty="0">
                <a:solidFill>
                  <a:schemeClr val="bg2">
                    <a:lumMod val="25000"/>
                  </a:schemeClr>
                </a:solidFill>
                <a:latin typeface="Bahnschrift SemiLight SemiConde" panose="020B0502040204020203" pitchFamily="34" charset="0"/>
              </a:rPr>
              <a:t>В выборе профессии помогли родители, либо профессия наследственная.</a:t>
            </a:r>
          </a:p>
          <a:p>
            <a:pPr algn="just"/>
            <a:r>
              <a:rPr lang="ru-RU" sz="2000" dirty="0">
                <a:solidFill>
                  <a:schemeClr val="bg2">
                    <a:lumMod val="25000"/>
                  </a:schemeClr>
                </a:solidFill>
                <a:latin typeface="Bahnschrift SemiLight SemiConde" panose="020B0502040204020203" pitchFamily="34" charset="0"/>
              </a:rPr>
              <a:t>Эмоциональное отношения к работе. Сильное влияние мамы, женщина с такой</a:t>
            </a:r>
          </a:p>
          <a:p>
            <a:pPr algn="just"/>
            <a:r>
              <a:rPr lang="ru-RU" sz="2000" dirty="0">
                <a:solidFill>
                  <a:schemeClr val="bg2">
                    <a:lumMod val="25000"/>
                  </a:schemeClr>
                </a:solidFill>
                <a:latin typeface="Bahnschrift SemiLight SemiConde" panose="020B0502040204020203" pitchFamily="34" charset="0"/>
              </a:rPr>
              <a:t>позицией часто повторяет судьбу матери. Вам важно гордиться своей семьей. В</a:t>
            </a:r>
          </a:p>
          <a:p>
            <a:pPr algn="just"/>
            <a:r>
              <a:rPr lang="ru-RU" sz="2000" dirty="0">
                <a:solidFill>
                  <a:schemeClr val="bg2">
                    <a:lumMod val="25000"/>
                  </a:schemeClr>
                </a:solidFill>
                <a:latin typeface="Bahnschrift SemiLight SemiConde" panose="020B0502040204020203" pitchFamily="34" charset="0"/>
              </a:rPr>
              <a:t>профессиональной реализации могут быть перемены. Профессии по Луне</a:t>
            </a:r>
          </a:p>
          <a:p>
            <a:pPr algn="just"/>
            <a:r>
              <a:rPr lang="ru-RU" sz="2000" dirty="0">
                <a:solidFill>
                  <a:schemeClr val="bg2">
                    <a:lumMod val="25000"/>
                  </a:schemeClr>
                </a:solidFill>
                <a:latin typeface="Bahnschrift SemiLight SemiConde" panose="020B0502040204020203" pitchFamily="34" charset="0"/>
              </a:rPr>
              <a:t>(психология, медицина, сфера питания,  с/з, домохозяйка). Хорошее</a:t>
            </a:r>
          </a:p>
          <a:p>
            <a:pPr algn="just"/>
            <a:r>
              <a:rPr lang="ru-RU" sz="2000" dirty="0">
                <a:solidFill>
                  <a:schemeClr val="bg2">
                    <a:lumMod val="25000"/>
                  </a:schemeClr>
                </a:solidFill>
                <a:latin typeface="Bahnschrift SemiLight SemiConde" panose="020B0502040204020203" pitchFamily="34" charset="0"/>
              </a:rPr>
              <a:t>воображение, возможен успех в сфере творчества.</a:t>
            </a:r>
            <a:endParaRPr lang="ru-RU" sz="2000" dirty="0" smtClean="0">
              <a:solidFill>
                <a:schemeClr val="bg2">
                  <a:lumMod val="25000"/>
                </a:schemeClr>
              </a:solidFill>
              <a:latin typeface="Bahnschrift SemiLight SemiConde" panose="020B0502040204020203" pitchFamily="34" charset="0"/>
            </a:endParaRPr>
          </a:p>
        </p:txBody>
      </p:sp>
      <p:sp>
        <p:nvSpPr>
          <p:cNvPr id="4" name="TextBox 3"/>
          <p:cNvSpPr txBox="1"/>
          <p:nvPr/>
        </p:nvSpPr>
        <p:spPr>
          <a:xfrm rot="16200000">
            <a:off x="118897" y="3140201"/>
            <a:ext cx="1023037"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ЛУНА</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16433939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1293541"/>
            <a:ext cx="9359410" cy="4247317"/>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11 ДОМ –</a:t>
            </a:r>
            <a:r>
              <a:rPr lang="ru-RU" sz="2000" dirty="0">
                <a:solidFill>
                  <a:schemeClr val="bg2">
                    <a:lumMod val="25000"/>
                  </a:schemeClr>
                </a:solidFill>
                <a:latin typeface="Bahnschrift SemiLight SemiConde" panose="020B0502040204020203" pitchFamily="34" charset="0"/>
              </a:rPr>
              <a:t>У вас дар предчувствия и прогнозирования. Вы мечтательная,  романтическая</a:t>
            </a:r>
          </a:p>
          <a:p>
            <a:pPr algn="just"/>
            <a:r>
              <a:rPr lang="ru-RU" sz="2000" dirty="0">
                <a:solidFill>
                  <a:schemeClr val="bg2">
                    <a:lumMod val="25000"/>
                  </a:schemeClr>
                </a:solidFill>
                <a:latin typeface="Bahnschrift SemiLight SemiConde" panose="020B0502040204020203" pitchFamily="34" charset="0"/>
              </a:rPr>
              <a:t>натура с богатым воображением. Больше живёте воображением, чем в </a:t>
            </a:r>
            <a:r>
              <a:rPr lang="ru-RU" sz="2000" dirty="0" smtClean="0">
                <a:solidFill>
                  <a:schemeClr val="bg2">
                    <a:lumMod val="25000"/>
                  </a:schemeClr>
                </a:solidFill>
                <a:latin typeface="Bahnschrift SemiLight SemiConde" panose="020B0502040204020203" pitchFamily="34" charset="0"/>
              </a:rPr>
              <a:t>реальной жизни</a:t>
            </a:r>
            <a:r>
              <a:rPr lang="ru-RU" sz="2000" dirty="0">
                <a:solidFill>
                  <a:schemeClr val="bg2">
                    <a:lumMod val="25000"/>
                  </a:schemeClr>
                </a:solidFill>
                <a:latin typeface="Bahnschrift SemiLight SemiConde" panose="020B0502040204020203" pitchFamily="34" charset="0"/>
              </a:rPr>
              <a:t>. Лучший отдых-возможность помечтать. Коллектив становится для </a:t>
            </a:r>
            <a:r>
              <a:rPr lang="ru-RU" sz="2000" dirty="0" smtClean="0">
                <a:solidFill>
                  <a:schemeClr val="bg2">
                    <a:lumMod val="25000"/>
                  </a:schemeClr>
                </a:solidFill>
                <a:latin typeface="Bahnschrift SemiLight SemiConde" panose="020B0502040204020203" pitchFamily="34" charset="0"/>
              </a:rPr>
              <a:t>вас семьей</a:t>
            </a:r>
            <a:r>
              <a:rPr lang="ru-RU" sz="2000" dirty="0">
                <a:solidFill>
                  <a:schemeClr val="bg2">
                    <a:lumMod val="25000"/>
                  </a:schemeClr>
                </a:solidFill>
                <a:latin typeface="Bahnschrift SemiLight SemiConde" panose="020B0502040204020203" pitchFamily="34" charset="0"/>
              </a:rPr>
              <a:t>, обеспечивает чувство защищенности. Вы встречаете </a:t>
            </a:r>
            <a:r>
              <a:rPr lang="ru-RU" sz="2000" dirty="0" smtClean="0">
                <a:solidFill>
                  <a:schemeClr val="bg2">
                    <a:lumMod val="25000"/>
                  </a:schemeClr>
                </a:solidFill>
                <a:latin typeface="Bahnschrift SemiLight SemiConde" panose="020B0502040204020203" pitchFamily="34" charset="0"/>
              </a:rPr>
              <a:t>заботливых друзей</a:t>
            </a:r>
            <a:r>
              <a:rPr lang="ru-RU" sz="2000" dirty="0">
                <a:solidFill>
                  <a:schemeClr val="bg2">
                    <a:lumMod val="25000"/>
                  </a:schemeClr>
                </a:solidFill>
                <a:latin typeface="Bahnschrift SemiLight SemiConde" panose="020B0502040204020203" pitchFamily="34" charset="0"/>
              </a:rPr>
              <a:t>. Можете с кем-то дружить семьями. Переезды блуждания по миру </a:t>
            </a:r>
            <a:r>
              <a:rPr lang="ru-RU" sz="2000" dirty="0" smtClean="0">
                <a:solidFill>
                  <a:schemeClr val="bg2">
                    <a:lumMod val="25000"/>
                  </a:schemeClr>
                </a:solidFill>
                <a:latin typeface="Bahnschrift SemiLight SemiConde" panose="020B0502040204020203" pitchFamily="34" charset="0"/>
              </a:rPr>
              <a:t>в поисках </a:t>
            </a:r>
            <a:r>
              <a:rPr lang="ru-RU" sz="2000" dirty="0">
                <a:solidFill>
                  <a:schemeClr val="bg2">
                    <a:lumMod val="25000"/>
                  </a:schemeClr>
                </a:solidFill>
                <a:latin typeface="Bahnschrift SemiLight SemiConde" panose="020B0502040204020203" pitchFamily="34" charset="0"/>
              </a:rPr>
              <a:t>своего дома. Мама друг, единомышленник, но часто с ней </a:t>
            </a:r>
            <a:r>
              <a:rPr lang="ru-RU" sz="2000" dirty="0" smtClean="0">
                <a:solidFill>
                  <a:schemeClr val="bg2">
                    <a:lumMod val="25000"/>
                  </a:schemeClr>
                </a:solidFill>
                <a:latin typeface="Bahnschrift SemiLight SemiConde" panose="020B0502040204020203" pitchFamily="34" charset="0"/>
              </a:rPr>
              <a:t>нет эмоционального </a:t>
            </a:r>
            <a:r>
              <a:rPr lang="ru-RU" sz="2000" dirty="0">
                <a:solidFill>
                  <a:schemeClr val="bg2">
                    <a:lumMod val="25000"/>
                  </a:schemeClr>
                </a:solidFill>
                <a:latin typeface="Bahnschrift SemiLight SemiConde" panose="020B0502040204020203" pitchFamily="34" charset="0"/>
              </a:rPr>
              <a:t>контакта.</a:t>
            </a:r>
            <a:r>
              <a:rPr lang="ru-RU" sz="2000" dirty="0" smtClean="0">
                <a:solidFill>
                  <a:schemeClr val="bg2">
                    <a:lumMod val="25000"/>
                  </a:schemeClr>
                </a:solidFill>
                <a:latin typeface="Bahnschrift SemiLight SemiConde" panose="020B0502040204020203" pitchFamily="34" charset="0"/>
              </a:rPr>
              <a:t>⠀</a:t>
            </a:r>
          </a:p>
          <a:p>
            <a:pPr algn="just"/>
            <a:r>
              <a:rPr lang="ru-RU" sz="2500" dirty="0" smtClean="0">
                <a:solidFill>
                  <a:schemeClr val="bg2">
                    <a:lumMod val="25000"/>
                  </a:schemeClr>
                </a:solidFill>
                <a:latin typeface="Bahnschrift SemiLight SemiConde" panose="020B0502040204020203" pitchFamily="34" charset="0"/>
              </a:rPr>
              <a:t>12 ДОМ –</a:t>
            </a:r>
            <a:r>
              <a:rPr lang="ru-RU" sz="2000" dirty="0">
                <a:solidFill>
                  <a:schemeClr val="bg2">
                    <a:lumMod val="25000"/>
                  </a:schemeClr>
                </a:solidFill>
                <a:latin typeface="Bahnschrift SemiLight SemiConde" panose="020B0502040204020203" pitchFamily="34" charset="0"/>
              </a:rPr>
              <a:t> Вы можете расслабиться только в полном уединение. Либо </a:t>
            </a:r>
            <a:r>
              <a:rPr lang="ru-RU" sz="2000" dirty="0" smtClean="0">
                <a:solidFill>
                  <a:schemeClr val="bg2">
                    <a:lumMod val="25000"/>
                  </a:schemeClr>
                </a:solidFill>
                <a:latin typeface="Bahnschrift SemiLight SemiConde" panose="020B0502040204020203" pitchFamily="34" charset="0"/>
              </a:rPr>
              <a:t>наоборот испытываете </a:t>
            </a:r>
            <a:r>
              <a:rPr lang="ru-RU" sz="2000" dirty="0">
                <a:solidFill>
                  <a:schemeClr val="bg2">
                    <a:lumMod val="25000"/>
                  </a:schemeClr>
                </a:solidFill>
                <a:latin typeface="Bahnschrift SemiLight SemiConde" panose="020B0502040204020203" pitchFamily="34" charset="0"/>
              </a:rPr>
              <a:t>страх уединения. Вы могли быть поставлены в условия, </a:t>
            </a:r>
            <a:r>
              <a:rPr lang="ru-RU" sz="2000" dirty="0" smtClean="0">
                <a:solidFill>
                  <a:schemeClr val="bg2">
                    <a:lumMod val="25000"/>
                  </a:schemeClr>
                </a:solidFill>
                <a:latin typeface="Bahnschrift SemiLight SemiConde" panose="020B0502040204020203" pitchFamily="34" charset="0"/>
              </a:rPr>
              <a:t>когда необходимо </a:t>
            </a:r>
            <a:r>
              <a:rPr lang="ru-RU" sz="2000" dirty="0">
                <a:solidFill>
                  <a:schemeClr val="bg2">
                    <a:lumMod val="25000"/>
                  </a:schemeClr>
                </a:solidFill>
                <a:latin typeface="Bahnschrift SemiLight SemiConde" panose="020B0502040204020203" pitchFamily="34" charset="0"/>
              </a:rPr>
              <a:t>о ком-то заботиться. К вам приходят поплакаться и пожаловаться. Могу быть </a:t>
            </a:r>
            <a:r>
              <a:rPr lang="ru-RU" sz="2000" dirty="0" smtClean="0">
                <a:solidFill>
                  <a:schemeClr val="bg2">
                    <a:lumMod val="25000"/>
                  </a:schemeClr>
                </a:solidFill>
                <a:latin typeface="Bahnschrift SemiLight SemiConde" panose="020B0502040204020203" pitchFamily="34" charset="0"/>
              </a:rPr>
              <a:t>обиды на </a:t>
            </a:r>
            <a:r>
              <a:rPr lang="ru-RU" sz="2000" dirty="0">
                <a:solidFill>
                  <a:schemeClr val="bg2">
                    <a:lumMod val="25000"/>
                  </a:schemeClr>
                </a:solidFill>
                <a:latin typeface="Bahnschrift SemiLight SemiConde" panose="020B0502040204020203" pitchFamily="34" charset="0"/>
              </a:rPr>
              <a:t>маму. Это одно из указаний на эмиграцию. Вы можете </a:t>
            </a:r>
            <a:r>
              <a:rPr lang="ru-RU" sz="2000" dirty="0" smtClean="0">
                <a:solidFill>
                  <a:schemeClr val="bg2">
                    <a:lumMod val="25000"/>
                  </a:schemeClr>
                </a:solidFill>
                <a:latin typeface="Bahnschrift SemiLight SemiConde" panose="020B0502040204020203" pitchFamily="34" charset="0"/>
              </a:rPr>
              <a:t>быть увлечены </a:t>
            </a:r>
            <a:r>
              <a:rPr lang="ru-RU" sz="2000" dirty="0" err="1">
                <a:solidFill>
                  <a:schemeClr val="bg2">
                    <a:lumMod val="25000"/>
                  </a:schemeClr>
                </a:solidFill>
                <a:latin typeface="Bahnschrift SemiLight SemiConde" panose="020B0502040204020203" pitchFamily="34" charset="0"/>
              </a:rPr>
              <a:t>эзотерикой</a:t>
            </a:r>
            <a:r>
              <a:rPr lang="ru-RU" sz="2000" dirty="0">
                <a:solidFill>
                  <a:schemeClr val="bg2">
                    <a:lumMod val="25000"/>
                  </a:schemeClr>
                </a:solidFill>
                <a:latin typeface="Bahnschrift SemiLight SemiConde" panose="020B0502040204020203" pitchFamily="34" charset="0"/>
              </a:rPr>
              <a:t>, психологией, религией, </a:t>
            </a:r>
            <a:r>
              <a:rPr lang="ru-RU" sz="2000" dirty="0" smtClean="0">
                <a:solidFill>
                  <a:schemeClr val="bg2">
                    <a:lumMod val="25000"/>
                  </a:schemeClr>
                </a:solidFill>
                <a:latin typeface="Bahnschrift SemiLight SemiConde" panose="020B0502040204020203" pitchFamily="34" charset="0"/>
              </a:rPr>
              <a:t>духовными практиками</a:t>
            </a:r>
            <a:r>
              <a:rPr lang="ru-RU" sz="2000" dirty="0">
                <a:solidFill>
                  <a:schemeClr val="bg2">
                    <a:lumMod val="25000"/>
                  </a:schemeClr>
                </a:solidFill>
                <a:latin typeface="Bahnschrift SemiLight SemiConde" panose="020B0502040204020203" pitchFamily="34" charset="0"/>
              </a:rPr>
              <a:t>, йогой, есть тяга к мистике и тайнам. У вас </a:t>
            </a:r>
            <a:r>
              <a:rPr lang="ru-RU" sz="2000" dirty="0" smtClean="0">
                <a:solidFill>
                  <a:schemeClr val="bg2">
                    <a:lumMod val="25000"/>
                  </a:schemeClr>
                </a:solidFill>
                <a:latin typeface="Bahnschrift SemiLight SemiConde" panose="020B0502040204020203" pitchFamily="34" charset="0"/>
              </a:rPr>
              <a:t>отличная фантазия</a:t>
            </a:r>
            <a:r>
              <a:rPr lang="ru-RU" sz="2000" dirty="0">
                <a:solidFill>
                  <a:schemeClr val="bg2">
                    <a:lumMod val="25000"/>
                  </a:schemeClr>
                </a:solidFill>
                <a:latin typeface="Bahnschrift SemiLight SemiConde" panose="020B0502040204020203" pitchFamily="34" charset="0"/>
              </a:rPr>
              <a:t>, может быть музыкальный слух.</a:t>
            </a:r>
          </a:p>
          <a:p>
            <a:pPr algn="just"/>
            <a:r>
              <a:rPr lang="ru-RU" sz="2000" dirty="0">
                <a:solidFill>
                  <a:schemeClr val="bg2">
                    <a:lumMod val="25000"/>
                  </a:schemeClr>
                </a:solidFill>
                <a:latin typeface="Bahnschrift SemiLight SemiConde" panose="020B0502040204020203" pitchFamily="34" charset="0"/>
              </a:rPr>
              <a:t> </a:t>
            </a:r>
            <a:endParaRPr lang="ru-RU" sz="2000" dirty="0" smtClean="0">
              <a:solidFill>
                <a:schemeClr val="bg2">
                  <a:lumMod val="25000"/>
                </a:schemeClr>
              </a:solidFill>
              <a:latin typeface="Bahnschrift SemiLight SemiConde" panose="020B0502040204020203" pitchFamily="34" charset="0"/>
            </a:endParaRPr>
          </a:p>
        </p:txBody>
      </p:sp>
      <p:sp>
        <p:nvSpPr>
          <p:cNvPr id="4" name="TextBox 3"/>
          <p:cNvSpPr txBox="1"/>
          <p:nvPr/>
        </p:nvSpPr>
        <p:spPr>
          <a:xfrm rot="16200000">
            <a:off x="118897" y="3140201"/>
            <a:ext cx="1023037"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ЛУНА</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13121122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037012" y="3190356"/>
            <a:ext cx="9414828" cy="553998"/>
          </a:xfrm>
          <a:prstGeom prst="rect">
            <a:avLst/>
          </a:prstGeom>
          <a:noFill/>
        </p:spPr>
        <p:txBody>
          <a:bodyPr wrap="square" rtlCol="0">
            <a:spAutoFit/>
          </a:bodyPr>
          <a:lstStyle/>
          <a:p>
            <a:r>
              <a:rPr lang="ru-RU" sz="3000" b="1" dirty="0" smtClean="0">
                <a:effectLst>
                  <a:outerShdw blurRad="38100" dist="38100" dir="2700000" algn="tl">
                    <a:srgbClr val="000000">
                      <a:alpha val="43137"/>
                    </a:srgbClr>
                  </a:outerShdw>
                </a:effectLst>
              </a:rPr>
              <a:t>МЕРКУРИЙ В ДОМАХ</a:t>
            </a:r>
            <a:endParaRPr lang="ru-RU" sz="3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924530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870349"/>
            <a:ext cx="9359410" cy="4909036"/>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1 ДОМ –</a:t>
            </a:r>
            <a:r>
              <a:rPr lang="ru-RU" dirty="0">
                <a:solidFill>
                  <a:schemeClr val="bg2">
                    <a:lumMod val="25000"/>
                  </a:schemeClr>
                </a:solidFill>
                <a:latin typeface="Bahnschrift SemiLight SemiConde" panose="020B0502040204020203" pitchFamily="34" charset="0"/>
              </a:rPr>
              <a:t>Производит впечатление умного и сообразительного собеседника. </a:t>
            </a:r>
            <a:r>
              <a:rPr lang="ru-RU" dirty="0" smtClean="0">
                <a:solidFill>
                  <a:schemeClr val="bg2">
                    <a:lumMod val="25000"/>
                  </a:schemeClr>
                </a:solidFill>
                <a:latin typeface="Bahnschrift SemiLight SemiConde" panose="020B0502040204020203" pitchFamily="34" charset="0"/>
              </a:rPr>
              <a:t>Его интеллектуальные </a:t>
            </a:r>
            <a:r>
              <a:rPr lang="ru-RU" dirty="0">
                <a:solidFill>
                  <a:schemeClr val="bg2">
                    <a:lumMod val="25000"/>
                  </a:schemeClr>
                </a:solidFill>
                <a:latin typeface="Bahnschrift SemiLight SemiConde" panose="020B0502040204020203" pitchFamily="34" charset="0"/>
              </a:rPr>
              <a:t>способности ярко проявляются, когда он начинает </a:t>
            </a:r>
            <a:r>
              <a:rPr lang="ru-RU" dirty="0" smtClean="0">
                <a:solidFill>
                  <a:schemeClr val="bg2">
                    <a:lumMod val="25000"/>
                  </a:schemeClr>
                </a:solidFill>
                <a:latin typeface="Bahnschrift SemiLight SemiConde" panose="020B0502040204020203" pitchFamily="34" charset="0"/>
              </a:rPr>
              <a:t>новые дела </a:t>
            </a:r>
            <a:r>
              <a:rPr lang="ru-RU" dirty="0">
                <a:solidFill>
                  <a:schemeClr val="bg2">
                    <a:lumMod val="25000"/>
                  </a:schemeClr>
                </a:solidFill>
                <a:latin typeface="Bahnschrift SemiLight SemiConde" panose="020B0502040204020203" pitchFamily="34" charset="0"/>
              </a:rPr>
              <a:t>и их можно оценить при первом знакомстве. Основными </a:t>
            </a:r>
            <a:r>
              <a:rPr lang="ru-RU" dirty="0" smtClean="0">
                <a:solidFill>
                  <a:schemeClr val="bg2">
                    <a:lumMod val="25000"/>
                  </a:schemeClr>
                </a:solidFill>
                <a:latin typeface="Bahnschrift SemiLight SemiConde" panose="020B0502040204020203" pitchFamily="34" charset="0"/>
              </a:rPr>
              <a:t>чертами характера</a:t>
            </a:r>
            <a:r>
              <a:rPr lang="ru-RU" dirty="0">
                <a:solidFill>
                  <a:schemeClr val="bg2">
                    <a:lumMod val="25000"/>
                  </a:schemeClr>
                </a:solidFill>
                <a:latin typeface="Bahnschrift SemiLight SemiConde" panose="020B0502040204020203" pitchFamily="34" charset="0"/>
              </a:rPr>
              <a:t>, наиболее заметными окружающим, являются любопытство, </a:t>
            </a:r>
            <a:r>
              <a:rPr lang="ru-RU" dirty="0" smtClean="0">
                <a:solidFill>
                  <a:schemeClr val="bg2">
                    <a:lumMod val="25000"/>
                  </a:schemeClr>
                </a:solidFill>
                <a:latin typeface="Bahnschrift SemiLight SemiConde" panose="020B0502040204020203" pitchFamily="34" charset="0"/>
              </a:rPr>
              <a:t>интерес ко </a:t>
            </a:r>
            <a:r>
              <a:rPr lang="ru-RU" dirty="0">
                <a:solidFill>
                  <a:schemeClr val="bg2">
                    <a:lumMod val="25000"/>
                  </a:schemeClr>
                </a:solidFill>
                <a:latin typeface="Bahnschrift SemiLight SemiConde" panose="020B0502040204020203" pitchFamily="34" charset="0"/>
              </a:rPr>
              <a:t>всему новому и </a:t>
            </a:r>
            <a:r>
              <a:rPr lang="ru-RU" dirty="0" smtClean="0">
                <a:solidFill>
                  <a:schemeClr val="bg2">
                    <a:lumMod val="25000"/>
                  </a:schemeClr>
                </a:solidFill>
                <a:latin typeface="Bahnschrift SemiLight SemiConde" panose="020B0502040204020203" pitchFamily="34" charset="0"/>
              </a:rPr>
              <a:t>прогрессивному. При </a:t>
            </a:r>
            <a:r>
              <a:rPr lang="ru-RU" dirty="0">
                <a:solidFill>
                  <a:schemeClr val="bg2">
                    <a:lumMod val="25000"/>
                  </a:schemeClr>
                </a:solidFill>
                <a:latin typeface="Bahnschrift SemiLight SemiConde" panose="020B0502040204020203" pitchFamily="34" charset="0"/>
              </a:rPr>
              <a:t>таком положении Меркурия очень трудно скрывать свои мысли, </a:t>
            </a:r>
            <a:r>
              <a:rPr lang="ru-RU" dirty="0" smtClean="0">
                <a:solidFill>
                  <a:schemeClr val="bg2">
                    <a:lumMod val="25000"/>
                  </a:schemeClr>
                </a:solidFill>
                <a:latin typeface="Bahnschrift SemiLight SemiConde" panose="020B0502040204020203" pitchFamily="34" charset="0"/>
              </a:rPr>
              <a:t>которые он </a:t>
            </a:r>
            <a:r>
              <a:rPr lang="ru-RU" dirty="0">
                <a:solidFill>
                  <a:schemeClr val="bg2">
                    <a:lumMod val="25000"/>
                  </a:schemeClr>
                </a:solidFill>
                <a:latin typeface="Bahnschrift SemiLight SemiConde" panose="020B0502040204020203" pitchFamily="34" charset="0"/>
              </a:rPr>
              <a:t>или открыто высказывает, или они сразу превращаются </a:t>
            </a:r>
            <a:r>
              <a:rPr lang="ru-RU" dirty="0" smtClean="0">
                <a:solidFill>
                  <a:schemeClr val="bg2">
                    <a:lumMod val="25000"/>
                  </a:schemeClr>
                </a:solidFill>
                <a:latin typeface="Bahnschrift SemiLight SemiConde" panose="020B0502040204020203" pitchFamily="34" charset="0"/>
              </a:rPr>
              <a:t>в действия. Умственные </a:t>
            </a:r>
            <a:r>
              <a:rPr lang="ru-RU" dirty="0">
                <a:solidFill>
                  <a:schemeClr val="bg2">
                    <a:lumMod val="25000"/>
                  </a:schemeClr>
                </a:solidFill>
                <a:latin typeface="Bahnschrift SemiLight SemiConde" panose="020B0502040204020203" pitchFamily="34" charset="0"/>
              </a:rPr>
              <a:t>способности формируются в раннем возрасте, </a:t>
            </a:r>
            <a:r>
              <a:rPr lang="ru-RU" dirty="0" smtClean="0">
                <a:solidFill>
                  <a:schemeClr val="bg2">
                    <a:lumMod val="25000"/>
                  </a:schemeClr>
                </a:solidFill>
                <a:latin typeface="Bahnschrift SemiLight SemiConde" panose="020B0502040204020203" pitchFamily="34" charset="0"/>
              </a:rPr>
              <a:t>под влиянием </a:t>
            </a:r>
            <a:r>
              <a:rPr lang="ru-RU" dirty="0">
                <a:solidFill>
                  <a:schemeClr val="bg2">
                    <a:lumMod val="25000"/>
                  </a:schemeClr>
                </a:solidFill>
                <a:latin typeface="Bahnschrift SemiLight SemiConde" panose="020B0502040204020203" pitchFamily="34" charset="0"/>
              </a:rPr>
              <a:t>людей, с которыми человек ассоциирует себя. Новые </a:t>
            </a:r>
            <a:r>
              <a:rPr lang="ru-RU" dirty="0" smtClean="0">
                <a:solidFill>
                  <a:schemeClr val="bg2">
                    <a:lumMod val="25000"/>
                  </a:schemeClr>
                </a:solidFill>
                <a:latin typeface="Bahnschrift SemiLight SemiConde" panose="020B0502040204020203" pitchFamily="34" charset="0"/>
              </a:rPr>
              <a:t>навыки приобретают </a:t>
            </a:r>
            <a:r>
              <a:rPr lang="ru-RU" dirty="0">
                <a:solidFill>
                  <a:schemeClr val="bg2">
                    <a:lumMod val="25000"/>
                  </a:schemeClr>
                </a:solidFill>
                <a:latin typeface="Bahnschrift SemiLight SemiConde" panose="020B0502040204020203" pitchFamily="34" charset="0"/>
              </a:rPr>
              <a:t>довольно быстро, но при том условии, что им дают </a:t>
            </a:r>
            <a:r>
              <a:rPr lang="ru-RU" dirty="0" smtClean="0">
                <a:solidFill>
                  <a:schemeClr val="bg2">
                    <a:lumMod val="25000"/>
                  </a:schemeClr>
                </a:solidFill>
                <a:latin typeface="Bahnschrift SemiLight SemiConde" panose="020B0502040204020203" pitchFamily="34" charset="0"/>
              </a:rPr>
              <a:t>возможность проявить </a:t>
            </a:r>
            <a:r>
              <a:rPr lang="ru-RU" dirty="0">
                <a:solidFill>
                  <a:schemeClr val="bg2">
                    <a:lumMod val="25000"/>
                  </a:schemeClr>
                </a:solidFill>
                <a:latin typeface="Bahnschrift SemiLight SemiConde" panose="020B0502040204020203" pitchFamily="34" charset="0"/>
              </a:rPr>
              <a:t>свою инициативу в новом </a:t>
            </a:r>
            <a:r>
              <a:rPr lang="ru-RU" dirty="0" smtClean="0">
                <a:solidFill>
                  <a:schemeClr val="bg2">
                    <a:lumMod val="25000"/>
                  </a:schemeClr>
                </a:solidFill>
                <a:latin typeface="Bahnschrift SemiLight SemiConde" panose="020B0502040204020203" pitchFamily="34" charset="0"/>
              </a:rPr>
              <a:t>деле. В </a:t>
            </a:r>
            <a:r>
              <a:rPr lang="ru-RU" dirty="0">
                <a:solidFill>
                  <a:schemeClr val="bg2">
                    <a:lumMod val="25000"/>
                  </a:schemeClr>
                </a:solidFill>
                <a:latin typeface="Bahnschrift SemiLight SemiConde" panose="020B0502040204020203" pitchFamily="34" charset="0"/>
              </a:rPr>
              <a:t>условиях жесткого контроля проявляют бунтарские качества</a:t>
            </a:r>
            <a:r>
              <a:rPr lang="ru-RU" dirty="0" smtClean="0">
                <a:solidFill>
                  <a:schemeClr val="bg2">
                    <a:lumMod val="25000"/>
                  </a:schemeClr>
                </a:solidFill>
                <a:latin typeface="Bahnschrift SemiLight SemiConde" panose="020B0502040204020203" pitchFamily="34" charset="0"/>
              </a:rPr>
              <a:t>. Такие люди умны</a:t>
            </a:r>
            <a:r>
              <a:rPr lang="ru-RU" dirty="0">
                <a:solidFill>
                  <a:schemeClr val="bg2">
                    <a:lumMod val="25000"/>
                  </a:schemeClr>
                </a:solidFill>
                <a:latin typeface="Bahnschrift SemiLight SemiConde" panose="020B0502040204020203" pitchFamily="34" charset="0"/>
              </a:rPr>
              <a:t>, сообразительны, особенно в отношении собственной выгоды, </a:t>
            </a:r>
            <a:r>
              <a:rPr lang="ru-RU" dirty="0" smtClean="0">
                <a:solidFill>
                  <a:schemeClr val="bg2">
                    <a:lumMod val="25000"/>
                  </a:schemeClr>
                </a:solidFill>
                <a:latin typeface="Bahnschrift SemiLight SemiConde" panose="020B0502040204020203" pitchFamily="34" charset="0"/>
              </a:rPr>
              <a:t>стараются все </a:t>
            </a:r>
            <a:r>
              <a:rPr lang="ru-RU" dirty="0">
                <a:solidFill>
                  <a:schemeClr val="bg2">
                    <a:lumMod val="25000"/>
                  </a:schemeClr>
                </a:solidFill>
                <a:latin typeface="Bahnschrift SemiLight SemiConde" panose="020B0502040204020203" pitchFamily="34" charset="0"/>
              </a:rPr>
              <a:t>делать быстро, используя помощь соседей или ближайшего окружения. </a:t>
            </a:r>
            <a:r>
              <a:rPr lang="ru-RU" dirty="0" smtClean="0">
                <a:solidFill>
                  <a:schemeClr val="bg2">
                    <a:lumMod val="25000"/>
                  </a:schemeClr>
                </a:solidFill>
                <a:latin typeface="Bahnschrift SemiLight SemiConde" panose="020B0502040204020203" pitchFamily="34" charset="0"/>
              </a:rPr>
              <a:t>На формирование </a:t>
            </a:r>
            <a:r>
              <a:rPr lang="ru-RU" dirty="0">
                <a:solidFill>
                  <a:schemeClr val="bg2">
                    <a:lumMod val="25000"/>
                  </a:schemeClr>
                </a:solidFill>
                <a:latin typeface="Bahnschrift SemiLight SemiConde" panose="020B0502040204020203" pitchFamily="34" charset="0"/>
              </a:rPr>
              <a:t>личности большое влияние оказывают годы, связанные </a:t>
            </a:r>
            <a:r>
              <a:rPr lang="ru-RU" dirty="0" smtClean="0">
                <a:solidFill>
                  <a:schemeClr val="bg2">
                    <a:lumMod val="25000"/>
                  </a:schemeClr>
                </a:solidFill>
                <a:latin typeface="Bahnschrift SemiLight SemiConde" panose="020B0502040204020203" pitchFamily="34" charset="0"/>
              </a:rPr>
              <a:t>с начальным </a:t>
            </a:r>
            <a:r>
              <a:rPr lang="ru-RU" dirty="0">
                <a:solidFill>
                  <a:schemeClr val="bg2">
                    <a:lumMod val="25000"/>
                  </a:schemeClr>
                </a:solidFill>
                <a:latin typeface="Bahnschrift SemiLight SemiConde" panose="020B0502040204020203" pitchFamily="34" charset="0"/>
              </a:rPr>
              <a:t>образованием, и ближайшее окружение</a:t>
            </a:r>
            <a:r>
              <a:rPr lang="ru-RU" dirty="0" smtClean="0">
                <a:solidFill>
                  <a:schemeClr val="bg2">
                    <a:lumMod val="25000"/>
                  </a:schemeClr>
                </a:solidFill>
                <a:latin typeface="Bahnschrift SemiLight SemiConde" panose="020B0502040204020203" pitchFamily="34" charset="0"/>
              </a:rPr>
              <a:t>. Эти </a:t>
            </a:r>
            <a:r>
              <a:rPr lang="ru-RU" dirty="0">
                <a:solidFill>
                  <a:schemeClr val="bg2">
                    <a:lumMod val="25000"/>
                  </a:schemeClr>
                </a:solidFill>
                <a:latin typeface="Bahnschrift SemiLight SemiConde" panose="020B0502040204020203" pitchFamily="34" charset="0"/>
              </a:rPr>
              <a:t>люди </a:t>
            </a:r>
            <a:r>
              <a:rPr lang="ru-RU" dirty="0" smtClean="0">
                <a:solidFill>
                  <a:schemeClr val="bg2">
                    <a:lumMod val="25000"/>
                  </a:schemeClr>
                </a:solidFill>
                <a:latin typeface="Bahnschrift SemiLight SemiConde" panose="020B0502040204020203" pitchFamily="34" charset="0"/>
              </a:rPr>
              <a:t>самостоятельно расширяют </a:t>
            </a:r>
            <a:r>
              <a:rPr lang="ru-RU" dirty="0">
                <a:solidFill>
                  <a:schemeClr val="bg2">
                    <a:lumMod val="25000"/>
                  </a:schemeClr>
                </a:solidFill>
                <a:latin typeface="Bahnschrift SemiLight SemiConde" panose="020B0502040204020203" pitchFamily="34" charset="0"/>
              </a:rPr>
              <a:t>круг своих знакомых. Им интересно общаться с людьми </a:t>
            </a:r>
            <a:r>
              <a:rPr lang="ru-RU" dirty="0" smtClean="0">
                <a:solidFill>
                  <a:schemeClr val="bg2">
                    <a:lumMod val="25000"/>
                  </a:schemeClr>
                </a:solidFill>
                <a:latin typeface="Bahnschrift SemiLight SemiConde" panose="020B0502040204020203" pitchFamily="34" charset="0"/>
              </a:rPr>
              <a:t>активными, инициативными </a:t>
            </a:r>
            <a:r>
              <a:rPr lang="ru-RU" dirty="0">
                <a:solidFill>
                  <a:schemeClr val="bg2">
                    <a:lumMod val="25000"/>
                  </a:schemeClr>
                </a:solidFill>
                <a:latin typeface="Bahnschrift SemiLight SemiConde" panose="020B0502040204020203" pitchFamily="34" charset="0"/>
              </a:rPr>
              <a:t>и оптимистичными. Они легко устанавливают связи и </a:t>
            </a:r>
            <a:r>
              <a:rPr lang="ru-RU" dirty="0" smtClean="0">
                <a:solidFill>
                  <a:schemeClr val="bg2">
                    <a:lumMod val="25000"/>
                  </a:schemeClr>
                </a:solidFill>
                <a:latin typeface="Bahnschrift SemiLight SemiConde" panose="020B0502040204020203" pitchFamily="34" charset="0"/>
              </a:rPr>
              <a:t>контакты с </a:t>
            </a:r>
            <a:r>
              <a:rPr lang="ru-RU" dirty="0">
                <a:solidFill>
                  <a:schemeClr val="bg2">
                    <a:lumMod val="25000"/>
                  </a:schemeClr>
                </a:solidFill>
                <a:latin typeface="Bahnschrift SemiLight SemiConde" panose="020B0502040204020203" pitchFamily="34" charset="0"/>
              </a:rPr>
              <a:t>окружающим миром.</a:t>
            </a:r>
          </a:p>
          <a:p>
            <a:pPr algn="just"/>
            <a:r>
              <a:rPr lang="ru-RU" dirty="0" smtClean="0">
                <a:solidFill>
                  <a:schemeClr val="bg2">
                    <a:lumMod val="25000"/>
                  </a:schemeClr>
                </a:solidFill>
                <a:latin typeface="Bahnschrift SemiLight SemiConde" panose="020B0502040204020203" pitchFamily="34" charset="0"/>
              </a:rPr>
              <a:t>Сильная </a:t>
            </a:r>
            <a:r>
              <a:rPr lang="ru-RU" dirty="0">
                <a:solidFill>
                  <a:schemeClr val="bg2">
                    <a:lumMod val="25000"/>
                  </a:schemeClr>
                </a:solidFill>
                <a:latin typeface="Bahnschrift SemiLight SemiConde" panose="020B0502040204020203" pitchFamily="34" charset="0"/>
              </a:rPr>
              <a:t>сторона личности: человек действует быстро и нередко </a:t>
            </a:r>
            <a:r>
              <a:rPr lang="ru-RU" dirty="0" smtClean="0">
                <a:solidFill>
                  <a:schemeClr val="bg2">
                    <a:lumMod val="25000"/>
                  </a:schemeClr>
                </a:solidFill>
                <a:latin typeface="Bahnschrift SemiLight SemiConde" panose="020B0502040204020203" pitchFamily="34" charset="0"/>
              </a:rPr>
              <a:t>нахально. Хороший </a:t>
            </a:r>
            <a:r>
              <a:rPr lang="ru-RU" dirty="0">
                <a:solidFill>
                  <a:schemeClr val="bg2">
                    <a:lumMod val="25000"/>
                  </a:schemeClr>
                </a:solidFill>
                <a:latin typeface="Bahnschrift SemiLight SemiConde" panose="020B0502040204020203" pitchFamily="34" charset="0"/>
              </a:rPr>
              <a:t>тактик, способный при необходимости приспособиться к чему </a:t>
            </a:r>
            <a:r>
              <a:rPr lang="ru-RU" dirty="0" smtClean="0">
                <a:solidFill>
                  <a:schemeClr val="bg2">
                    <a:lumMod val="25000"/>
                  </a:schemeClr>
                </a:solidFill>
                <a:latin typeface="Bahnschrift SemiLight SemiConde" panose="020B0502040204020203" pitchFamily="34" charset="0"/>
              </a:rPr>
              <a:t>угодно. Находчивый</a:t>
            </a:r>
            <a:r>
              <a:rPr lang="ru-RU" dirty="0">
                <a:solidFill>
                  <a:schemeClr val="bg2">
                    <a:lumMod val="25000"/>
                  </a:schemeClr>
                </a:solidFill>
                <a:latin typeface="Bahnschrift SemiLight SemiConde" panose="020B0502040204020203" pitchFamily="34" charset="0"/>
              </a:rPr>
              <a:t>, разговорчивый. </a:t>
            </a:r>
          </a:p>
        </p:txBody>
      </p:sp>
      <p:sp>
        <p:nvSpPr>
          <p:cNvPr id="4" name="TextBox 3"/>
          <p:cNvSpPr txBox="1"/>
          <p:nvPr/>
        </p:nvSpPr>
        <p:spPr>
          <a:xfrm rot="16200000">
            <a:off x="-308302" y="3140201"/>
            <a:ext cx="1877437"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МЕРКУРИЙ</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13669984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1378180"/>
            <a:ext cx="9359410" cy="4078039"/>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2 ДОМ –</a:t>
            </a:r>
            <a:r>
              <a:rPr lang="ru-RU" dirty="0">
                <a:solidFill>
                  <a:schemeClr val="bg2">
                    <a:lumMod val="25000"/>
                  </a:schemeClr>
                </a:solidFill>
                <a:latin typeface="Bahnschrift SemiLight SemiConde" panose="020B0502040204020203" pitchFamily="34" charset="0"/>
              </a:rPr>
              <a:t>Даёт человеку рассудительность и расчетливость. Человека интересуют </a:t>
            </a:r>
            <a:r>
              <a:rPr lang="ru-RU" dirty="0" smtClean="0">
                <a:solidFill>
                  <a:schemeClr val="bg2">
                    <a:lumMod val="25000"/>
                  </a:schemeClr>
                </a:solidFill>
                <a:latin typeface="Bahnschrift SemiLight SemiConde" panose="020B0502040204020203" pitchFamily="34" charset="0"/>
              </a:rPr>
              <a:t>Те знания</a:t>
            </a:r>
            <a:r>
              <a:rPr lang="ru-RU" dirty="0">
                <a:solidFill>
                  <a:schemeClr val="bg2">
                    <a:lumMod val="25000"/>
                  </a:schemeClr>
                </a:solidFill>
                <a:latin typeface="Bahnschrift SemiLight SemiConde" panose="020B0502040204020203" pitchFamily="34" charset="0"/>
              </a:rPr>
              <a:t>, которые обеспечат ему прочность и устойчивость в жизни. Человек </a:t>
            </a:r>
            <a:r>
              <a:rPr lang="ru-RU" dirty="0" smtClean="0">
                <a:solidFill>
                  <a:schemeClr val="bg2">
                    <a:lumMod val="25000"/>
                  </a:schemeClr>
                </a:solidFill>
                <a:latin typeface="Bahnschrift SemiLight SemiConde" panose="020B0502040204020203" pitchFamily="34" charset="0"/>
              </a:rPr>
              <a:t>не очень </a:t>
            </a:r>
            <a:r>
              <a:rPr lang="ru-RU" dirty="0">
                <a:solidFill>
                  <a:schemeClr val="bg2">
                    <a:lumMod val="25000"/>
                  </a:schemeClr>
                </a:solidFill>
                <a:latin typeface="Bahnschrift SemiLight SemiConde" panose="020B0502040204020203" pitchFamily="34" charset="0"/>
              </a:rPr>
              <a:t>быстро осваивает новое, т.к. ему необходимо хорошо понять основы </a:t>
            </a:r>
            <a:r>
              <a:rPr lang="ru-RU" dirty="0" smtClean="0">
                <a:solidFill>
                  <a:schemeClr val="bg2">
                    <a:lumMod val="25000"/>
                  </a:schemeClr>
                </a:solidFill>
                <a:latin typeface="Bahnschrift SemiLight SemiConde" panose="020B0502040204020203" pitchFamily="34" charset="0"/>
              </a:rPr>
              <a:t>того, что </a:t>
            </a:r>
            <a:r>
              <a:rPr lang="ru-RU" dirty="0">
                <a:solidFill>
                  <a:schemeClr val="bg2">
                    <a:lumMod val="25000"/>
                  </a:schemeClr>
                </a:solidFill>
                <a:latin typeface="Bahnschrift SemiLight SemiConde" panose="020B0502040204020203" pitchFamily="34" charset="0"/>
              </a:rPr>
              <a:t>он изучает. Однако, получив базовые знания, он может сам </a:t>
            </a:r>
            <a:r>
              <a:rPr lang="ru-RU" dirty="0" smtClean="0">
                <a:solidFill>
                  <a:schemeClr val="bg2">
                    <a:lumMod val="25000"/>
                  </a:schemeClr>
                </a:solidFill>
                <a:latin typeface="Bahnschrift SemiLight SemiConde" panose="020B0502040204020203" pitchFamily="34" charset="0"/>
              </a:rPr>
              <a:t>двигаться дальше</a:t>
            </a:r>
            <a:r>
              <a:rPr lang="ru-RU" dirty="0">
                <a:solidFill>
                  <a:schemeClr val="bg2">
                    <a:lumMod val="25000"/>
                  </a:schemeClr>
                </a:solidFill>
                <a:latin typeface="Bahnschrift SemiLight SemiConde" panose="020B0502040204020203" pitchFamily="34" charset="0"/>
              </a:rPr>
              <a:t>, самостоятельно выбирая материалы или </a:t>
            </a:r>
            <a:r>
              <a:rPr lang="ru-RU" dirty="0" smtClean="0">
                <a:solidFill>
                  <a:schemeClr val="bg2">
                    <a:lumMod val="25000"/>
                  </a:schemeClr>
                </a:solidFill>
                <a:latin typeface="Bahnschrift SemiLight SemiConde" panose="020B0502040204020203" pitchFamily="34" charset="0"/>
              </a:rPr>
              <a:t>способы </a:t>
            </a:r>
            <a:r>
              <a:rPr lang="ru-RU" dirty="0" err="1" smtClean="0">
                <a:solidFill>
                  <a:schemeClr val="bg2">
                    <a:lumMod val="25000"/>
                  </a:schemeClr>
                </a:solidFill>
                <a:latin typeface="Bahnschrift SemiLight SemiConde" panose="020B0502040204020203" pitchFamily="34" charset="0"/>
              </a:rPr>
              <a:t>обучения.Умственные</a:t>
            </a:r>
            <a:r>
              <a:rPr lang="ru-RU" dirty="0" smtClean="0">
                <a:solidFill>
                  <a:schemeClr val="bg2">
                    <a:lumMod val="25000"/>
                  </a:schemeClr>
                </a:solidFill>
                <a:latin typeface="Bahnschrift SemiLight SemiConde" panose="020B0502040204020203" pitchFamily="34" charset="0"/>
              </a:rPr>
              <a:t> </a:t>
            </a:r>
            <a:r>
              <a:rPr lang="ru-RU" dirty="0">
                <a:solidFill>
                  <a:schemeClr val="bg2">
                    <a:lumMod val="25000"/>
                  </a:schemeClr>
                </a:solidFill>
                <a:latin typeface="Bahnschrift SemiLight SemiConde" panose="020B0502040204020203" pitchFamily="34" charset="0"/>
              </a:rPr>
              <a:t>способности формируются под </a:t>
            </a:r>
            <a:r>
              <a:rPr lang="ru-RU" dirty="0" smtClean="0">
                <a:solidFill>
                  <a:schemeClr val="bg2">
                    <a:lumMod val="25000"/>
                  </a:schemeClr>
                </a:solidFill>
                <a:latin typeface="Bahnschrift SemiLight SemiConde" panose="020B0502040204020203" pitchFamily="34" charset="0"/>
              </a:rPr>
              <a:t>влиянием материалистических </a:t>
            </a:r>
            <a:r>
              <a:rPr lang="ru-RU" dirty="0">
                <a:solidFill>
                  <a:schemeClr val="bg2">
                    <a:lumMod val="25000"/>
                  </a:schemeClr>
                </a:solidFill>
                <a:latin typeface="Bahnschrift SemiLight SemiConde" panose="020B0502040204020203" pitchFamily="34" charset="0"/>
              </a:rPr>
              <a:t>установок. Часто стимулом к изучению чего-то нового является </a:t>
            </a:r>
            <a:r>
              <a:rPr lang="ru-RU" dirty="0" smtClean="0">
                <a:solidFill>
                  <a:schemeClr val="bg2">
                    <a:lumMod val="25000"/>
                  </a:schemeClr>
                </a:solidFill>
                <a:latin typeface="Bahnschrift SemiLight SemiConde" panose="020B0502040204020203" pitchFamily="34" charset="0"/>
              </a:rPr>
              <a:t>желание заработать</a:t>
            </a:r>
            <a:r>
              <a:rPr lang="ru-RU" dirty="0">
                <a:solidFill>
                  <a:schemeClr val="bg2">
                    <a:lumMod val="25000"/>
                  </a:schemeClr>
                </a:solidFill>
                <a:latin typeface="Bahnschrift SemiLight SemiConde" panose="020B0502040204020203" pitchFamily="34" charset="0"/>
              </a:rPr>
              <a:t>. Такие люди умеют налаживать взаимоотношения </a:t>
            </a:r>
            <a:r>
              <a:rPr lang="ru-RU" dirty="0" smtClean="0">
                <a:solidFill>
                  <a:schemeClr val="bg2">
                    <a:lumMod val="25000"/>
                  </a:schemeClr>
                </a:solidFill>
                <a:latin typeface="Bahnschrift SemiLight SemiConde" panose="020B0502040204020203" pitchFamily="34" charset="0"/>
              </a:rPr>
              <a:t>с деловыми </a:t>
            </a:r>
            <a:r>
              <a:rPr lang="ru-RU" dirty="0">
                <a:solidFill>
                  <a:schemeClr val="bg2">
                    <a:lumMod val="25000"/>
                  </a:schemeClr>
                </a:solidFill>
                <a:latin typeface="Bahnschrift SemiLight SemiConde" panose="020B0502040204020203" pitchFamily="34" charset="0"/>
              </a:rPr>
              <a:t>партнерами. Материальное благополучие </a:t>
            </a:r>
            <a:r>
              <a:rPr lang="ru-RU" dirty="0" smtClean="0">
                <a:solidFill>
                  <a:schemeClr val="bg2">
                    <a:lumMod val="25000"/>
                  </a:schemeClr>
                </a:solidFill>
                <a:latin typeface="Bahnschrift SemiLight SemiConde" panose="020B0502040204020203" pitchFamily="34" charset="0"/>
              </a:rPr>
              <a:t>приходит благодаря </a:t>
            </a:r>
            <a:r>
              <a:rPr lang="ru-RU" dirty="0">
                <a:solidFill>
                  <a:schemeClr val="bg2">
                    <a:lumMod val="25000"/>
                  </a:schemeClr>
                </a:solidFill>
                <a:latin typeface="Bahnschrift SemiLight SemiConde" panose="020B0502040204020203" pitchFamily="34" charset="0"/>
              </a:rPr>
              <a:t>интеллектуальным </a:t>
            </a:r>
            <a:r>
              <a:rPr lang="ru-RU" dirty="0" err="1">
                <a:solidFill>
                  <a:schemeClr val="bg2">
                    <a:lumMod val="25000"/>
                  </a:schemeClr>
                </a:solidFill>
                <a:latin typeface="Bahnschrift SemiLight SemiConde" panose="020B0502040204020203" pitchFamily="34" charset="0"/>
              </a:rPr>
              <a:t>способностям.Вкладывая</a:t>
            </a:r>
            <a:r>
              <a:rPr lang="ru-RU" dirty="0">
                <a:solidFill>
                  <a:schemeClr val="bg2">
                    <a:lumMod val="25000"/>
                  </a:schemeClr>
                </a:solidFill>
                <a:latin typeface="Bahnschrift SemiLight SemiConde" panose="020B0502040204020203" pitchFamily="34" charset="0"/>
              </a:rPr>
              <a:t> </a:t>
            </a:r>
            <a:r>
              <a:rPr lang="ru-RU" dirty="0" smtClean="0">
                <a:solidFill>
                  <a:schemeClr val="bg2">
                    <a:lumMod val="25000"/>
                  </a:schemeClr>
                </a:solidFill>
                <a:latin typeface="Bahnschrift SemiLight SemiConde" panose="020B0502040204020203" pitchFamily="34" charset="0"/>
              </a:rPr>
              <a:t>свой труд </a:t>
            </a:r>
            <a:r>
              <a:rPr lang="ru-RU" dirty="0">
                <a:solidFill>
                  <a:schemeClr val="bg2">
                    <a:lumMod val="25000"/>
                  </a:schemeClr>
                </a:solidFill>
                <a:latin typeface="Bahnschrift SemiLight SemiConde" panose="020B0502040204020203" pitchFamily="34" charset="0"/>
              </a:rPr>
              <a:t>(обычно связанный с умственными способностями</a:t>
            </a:r>
            <a:r>
              <a:rPr lang="ru-RU" dirty="0" smtClean="0">
                <a:solidFill>
                  <a:schemeClr val="bg2">
                    <a:lumMod val="25000"/>
                  </a:schemeClr>
                </a:solidFill>
                <a:latin typeface="Bahnschrift SemiLight SemiConde" panose="020B0502040204020203" pitchFamily="34" charset="0"/>
              </a:rPr>
              <a:t>), человек </a:t>
            </a:r>
            <a:r>
              <a:rPr lang="ru-RU" dirty="0">
                <a:solidFill>
                  <a:schemeClr val="bg2">
                    <a:lumMod val="25000"/>
                  </a:schemeClr>
                </a:solidFill>
                <a:latin typeface="Bahnschrift SemiLight SemiConde" panose="020B0502040204020203" pitchFamily="34" charset="0"/>
              </a:rPr>
              <a:t>всегда рассчитывает на </a:t>
            </a:r>
            <a:r>
              <a:rPr lang="ru-RU" dirty="0" smtClean="0">
                <a:solidFill>
                  <a:schemeClr val="bg2">
                    <a:lumMod val="25000"/>
                  </a:schemeClr>
                </a:solidFill>
                <a:latin typeface="Bahnschrift SemiLight SemiConde" panose="020B0502040204020203" pitchFamily="34" charset="0"/>
              </a:rPr>
              <a:t>отдачу. Не </a:t>
            </a:r>
            <a:r>
              <a:rPr lang="ru-RU" dirty="0">
                <a:solidFill>
                  <a:schemeClr val="bg2">
                    <a:lumMod val="25000"/>
                  </a:schemeClr>
                </a:solidFill>
                <a:latin typeface="Bahnschrift SemiLight SemiConde" panose="020B0502040204020203" pitchFamily="34" charset="0"/>
              </a:rPr>
              <a:t>любит делать что-то просто так. Этим людям нравится общаться </a:t>
            </a:r>
            <a:r>
              <a:rPr lang="ru-RU" dirty="0" smtClean="0">
                <a:solidFill>
                  <a:schemeClr val="bg2">
                    <a:lumMod val="25000"/>
                  </a:schemeClr>
                </a:solidFill>
                <a:latin typeface="Bahnschrift SemiLight SemiConde" panose="020B0502040204020203" pitchFamily="34" charset="0"/>
              </a:rPr>
              <a:t>и налаживать </a:t>
            </a:r>
            <a:r>
              <a:rPr lang="ru-RU" dirty="0">
                <a:solidFill>
                  <a:schemeClr val="bg2">
                    <a:lumMod val="25000"/>
                  </a:schemeClr>
                </a:solidFill>
                <a:latin typeface="Bahnschrift SemiLight SemiConde" panose="020B0502040204020203" pitchFamily="34" charset="0"/>
              </a:rPr>
              <a:t>контакты с людьми надежными, упорными и нацеленными </a:t>
            </a:r>
            <a:r>
              <a:rPr lang="ru-RU" dirty="0" smtClean="0">
                <a:solidFill>
                  <a:schemeClr val="bg2">
                    <a:lumMod val="25000"/>
                  </a:schemeClr>
                </a:solidFill>
                <a:latin typeface="Bahnschrift SemiLight SemiConde" panose="020B0502040204020203" pitchFamily="34" charset="0"/>
              </a:rPr>
              <a:t>на конкретный </a:t>
            </a:r>
            <a:r>
              <a:rPr lang="ru-RU" dirty="0" err="1">
                <a:solidFill>
                  <a:schemeClr val="bg2">
                    <a:lumMod val="25000"/>
                  </a:schemeClr>
                </a:solidFill>
                <a:latin typeface="Bahnschrift SemiLight SemiConde" panose="020B0502040204020203" pitchFamily="34" charset="0"/>
              </a:rPr>
              <a:t>материал.Сильная</a:t>
            </a:r>
            <a:r>
              <a:rPr lang="ru-RU" dirty="0">
                <a:solidFill>
                  <a:schemeClr val="bg2">
                    <a:lumMod val="25000"/>
                  </a:schemeClr>
                </a:solidFill>
                <a:latin typeface="Bahnschrift SemiLight SemiConde" panose="020B0502040204020203" pitchFamily="34" charset="0"/>
              </a:rPr>
              <a:t> сторона личности: человек знает, как и </a:t>
            </a:r>
            <a:r>
              <a:rPr lang="ru-RU" dirty="0" smtClean="0">
                <a:solidFill>
                  <a:schemeClr val="bg2">
                    <a:lumMod val="25000"/>
                  </a:schemeClr>
                </a:solidFill>
                <a:latin typeface="Bahnschrift SemiLight SemiConde" panose="020B0502040204020203" pitchFamily="34" charset="0"/>
              </a:rPr>
              <a:t>когда надо </a:t>
            </a:r>
            <a:r>
              <a:rPr lang="ru-RU" dirty="0">
                <a:solidFill>
                  <a:schemeClr val="bg2">
                    <a:lumMod val="25000"/>
                  </a:schemeClr>
                </a:solidFill>
                <a:latin typeface="Bahnschrift SemiLight SemiConde" panose="020B0502040204020203" pitchFamily="34" charset="0"/>
              </a:rPr>
              <a:t>браться за дело и куда употребить умение и финансы. Обладает </a:t>
            </a:r>
            <a:r>
              <a:rPr lang="ru-RU" dirty="0" smtClean="0">
                <a:solidFill>
                  <a:schemeClr val="bg2">
                    <a:lumMod val="25000"/>
                  </a:schemeClr>
                </a:solidFill>
                <a:latin typeface="Bahnschrift SemiLight SemiConde" panose="020B0502040204020203" pitchFamily="34" charset="0"/>
              </a:rPr>
              <a:t>хорошим чутьем </a:t>
            </a:r>
            <a:r>
              <a:rPr lang="ru-RU" dirty="0">
                <a:solidFill>
                  <a:schemeClr val="bg2">
                    <a:lumMod val="25000"/>
                  </a:schemeClr>
                </a:solidFill>
                <a:latin typeface="Bahnschrift SemiLight SemiConde" panose="020B0502040204020203" pitchFamily="34" charset="0"/>
              </a:rPr>
              <a:t>к колебаниям конъюнктуры. Сообразителен и находчив</a:t>
            </a:r>
            <a:r>
              <a:rPr lang="ru-RU" dirty="0" smtClean="0">
                <a:solidFill>
                  <a:schemeClr val="bg2">
                    <a:lumMod val="25000"/>
                  </a:schemeClr>
                </a:solidFill>
                <a:latin typeface="Bahnschrift SemiLight SemiConde" panose="020B0502040204020203" pitchFamily="34" charset="0"/>
              </a:rPr>
              <a:t>.</a:t>
            </a:r>
          </a:p>
          <a:p>
            <a:pPr algn="just"/>
            <a:r>
              <a:rPr lang="ru-RU" dirty="0" smtClean="0">
                <a:solidFill>
                  <a:schemeClr val="bg2">
                    <a:lumMod val="25000"/>
                  </a:schemeClr>
                </a:solidFill>
                <a:latin typeface="Bahnschrift SemiLight SemiConde" panose="020B0502040204020203" pitchFamily="34" charset="0"/>
              </a:rPr>
              <a:t> </a:t>
            </a:r>
          </a:p>
        </p:txBody>
      </p:sp>
      <p:sp>
        <p:nvSpPr>
          <p:cNvPr id="4" name="TextBox 3"/>
          <p:cNvSpPr txBox="1"/>
          <p:nvPr/>
        </p:nvSpPr>
        <p:spPr>
          <a:xfrm rot="16200000">
            <a:off x="-308302" y="3140201"/>
            <a:ext cx="1877437"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МЕРКУРИЙ</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11713967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408684"/>
            <a:ext cx="9359410" cy="6017032"/>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3 ДОМ - </a:t>
            </a:r>
            <a:r>
              <a:rPr lang="ru-RU" sz="2000" dirty="0" smtClean="0">
                <a:solidFill>
                  <a:schemeClr val="bg2">
                    <a:lumMod val="25000"/>
                  </a:schemeClr>
                </a:solidFill>
                <a:latin typeface="Bahnschrift SemiLight SemiConde" panose="020B0502040204020203" pitchFamily="34" charset="0"/>
              </a:rPr>
              <a:t>Дарит </a:t>
            </a:r>
            <a:r>
              <a:rPr lang="ru-RU" sz="2000" dirty="0">
                <a:solidFill>
                  <a:schemeClr val="bg2">
                    <a:lumMod val="25000"/>
                  </a:schemeClr>
                </a:solidFill>
                <a:latin typeface="Bahnschrift SemiLight SemiConde" panose="020B0502040204020203" pitchFamily="34" charset="0"/>
              </a:rPr>
              <a:t>человеку живость, проворный ум, ловкие руки, а также любопытство и подвижность, которые проявляются в общении с ближайшим окружением и в процессе учебы. У человека много приятелей и знакомых, он умеет приспосабливаться к людям и ситуациям. Легко входит в контакт и заводит нужные знакомства, не стесняется спрашивать, если что-то не понимает, и охотно делится информацией с ближайшим </a:t>
            </a:r>
            <a:r>
              <a:rPr lang="ru-RU" sz="2000" dirty="0" err="1">
                <a:solidFill>
                  <a:schemeClr val="bg2">
                    <a:lumMod val="25000"/>
                  </a:schemeClr>
                </a:solidFill>
                <a:latin typeface="Bahnschrift SemiLight SemiConde" panose="020B0502040204020203" pitchFamily="34" charset="0"/>
              </a:rPr>
              <a:t>окружением.Он</a:t>
            </a:r>
            <a:r>
              <a:rPr lang="ru-RU" sz="2000" dirty="0">
                <a:solidFill>
                  <a:schemeClr val="bg2">
                    <a:lumMod val="25000"/>
                  </a:schemeClr>
                </a:solidFill>
                <a:latin typeface="Bahnschrift SemiLight SemiConde" panose="020B0502040204020203" pitchFamily="34" charset="0"/>
              </a:rPr>
              <a:t> владеет словом, красноречив и многосторонен.  Меркурий дает человеку предприимчивость и большое </a:t>
            </a:r>
            <a:r>
              <a:rPr lang="ru-RU" sz="2000" dirty="0" smtClean="0">
                <a:solidFill>
                  <a:schemeClr val="bg2">
                    <a:lumMod val="25000"/>
                  </a:schemeClr>
                </a:solidFill>
                <a:latin typeface="Bahnschrift SemiLight SemiConde" panose="020B0502040204020203" pitchFamily="34" charset="0"/>
              </a:rPr>
              <a:t>внутреннее беспокойство</a:t>
            </a:r>
            <a:r>
              <a:rPr lang="ru-RU" sz="2000" dirty="0">
                <a:solidFill>
                  <a:schemeClr val="bg2">
                    <a:lumMod val="25000"/>
                  </a:schemeClr>
                </a:solidFill>
                <a:latin typeface="Bahnschrift SemiLight SemiConde" panose="020B0502040204020203" pitchFamily="34" charset="0"/>
              </a:rPr>
              <a:t>, который заставляют его находиться в вечном движении. Предпочитает общаться с такими же людьми, как и он: подвижными, разносторонними и доброжелательными. На формирование умственных способностей оказывают влияние ближайшее окружение, </a:t>
            </a:r>
            <a:r>
              <a:rPr lang="ru-RU" sz="2000" dirty="0" smtClean="0">
                <a:solidFill>
                  <a:schemeClr val="bg2">
                    <a:lumMod val="25000"/>
                  </a:schemeClr>
                </a:solidFill>
                <a:latin typeface="Bahnschrift SemiLight SemiConde" panose="020B0502040204020203" pitchFamily="34" charset="0"/>
              </a:rPr>
              <a:t>соседи, </a:t>
            </a:r>
            <a:r>
              <a:rPr lang="ru-RU" sz="2000" dirty="0" err="1" smtClean="0">
                <a:solidFill>
                  <a:schemeClr val="bg2">
                    <a:lumMod val="25000"/>
                  </a:schemeClr>
                </a:solidFill>
                <a:latin typeface="Bahnschrift SemiLight SemiConde" panose="020B0502040204020203" pitchFamily="34" charset="0"/>
              </a:rPr>
              <a:t>соученики.Человек</a:t>
            </a:r>
            <a:r>
              <a:rPr lang="ru-RU" sz="2000" dirty="0" smtClean="0">
                <a:solidFill>
                  <a:schemeClr val="bg2">
                    <a:lumMod val="25000"/>
                  </a:schemeClr>
                </a:solidFill>
                <a:latin typeface="Bahnschrift SemiLight SemiConde" panose="020B0502040204020203" pitchFamily="34" charset="0"/>
              </a:rPr>
              <a:t> </a:t>
            </a:r>
            <a:r>
              <a:rPr lang="ru-RU" sz="2000" dirty="0">
                <a:solidFill>
                  <a:schemeClr val="bg2">
                    <a:lumMod val="25000"/>
                  </a:schemeClr>
                </a:solidFill>
                <a:latin typeface="Bahnschrift SemiLight SemiConde" panose="020B0502040204020203" pitchFamily="34" charset="0"/>
              </a:rPr>
              <a:t>может схватывать материал на ходу. </a:t>
            </a:r>
            <a:r>
              <a:rPr lang="ru-RU" sz="2000" dirty="0" smtClean="0">
                <a:solidFill>
                  <a:schemeClr val="bg2">
                    <a:lumMod val="25000"/>
                  </a:schemeClr>
                </a:solidFill>
                <a:latin typeface="Bahnschrift SemiLight SemiConde" panose="020B0502040204020203" pitchFamily="34" charset="0"/>
              </a:rPr>
              <a:t> Быстро </a:t>
            </a:r>
            <a:r>
              <a:rPr lang="ru-RU" sz="2000" dirty="0">
                <a:solidFill>
                  <a:schemeClr val="bg2">
                    <a:lumMod val="25000"/>
                  </a:schemeClr>
                </a:solidFill>
                <a:latin typeface="Bahnschrift SemiLight SemiConde" panose="020B0502040204020203" pitchFamily="34" charset="0"/>
              </a:rPr>
              <a:t>приобретает новые навыки, но без частого повторения они так </a:t>
            </a:r>
            <a:r>
              <a:rPr lang="ru-RU" sz="2000" dirty="0" smtClean="0">
                <a:solidFill>
                  <a:schemeClr val="bg2">
                    <a:lumMod val="25000"/>
                  </a:schemeClr>
                </a:solidFill>
                <a:latin typeface="Bahnschrift SemiLight SemiConde" panose="020B0502040204020203" pitchFamily="34" charset="0"/>
              </a:rPr>
              <a:t>же быстро </a:t>
            </a:r>
            <a:r>
              <a:rPr lang="ru-RU" sz="2000" dirty="0">
                <a:solidFill>
                  <a:schemeClr val="bg2">
                    <a:lumMod val="25000"/>
                  </a:schemeClr>
                </a:solidFill>
                <a:latin typeface="Bahnschrift SemiLight SemiConde" panose="020B0502040204020203" pitchFamily="34" charset="0"/>
              </a:rPr>
              <a:t>и забываются. У человека есть способность связывать все со </a:t>
            </a:r>
            <a:r>
              <a:rPr lang="ru-RU" sz="2000" dirty="0" smtClean="0">
                <a:solidFill>
                  <a:schemeClr val="bg2">
                    <a:lumMod val="25000"/>
                  </a:schemeClr>
                </a:solidFill>
                <a:latin typeface="Bahnschrift SemiLight SemiConde" panose="020B0502040204020203" pitchFamily="34" charset="0"/>
              </a:rPr>
              <a:t>всем, находить </a:t>
            </a:r>
            <a:r>
              <a:rPr lang="ru-RU" sz="2000" dirty="0">
                <a:solidFill>
                  <a:schemeClr val="bg2">
                    <a:lumMod val="25000"/>
                  </a:schemeClr>
                </a:solidFill>
                <a:latin typeface="Bahnschrift SemiLight SemiConde" panose="020B0502040204020203" pitchFamily="34" charset="0"/>
              </a:rPr>
              <a:t>связи между различными сферами знаний, знакомить различных</a:t>
            </a:r>
          </a:p>
          <a:p>
            <a:pPr algn="just"/>
            <a:r>
              <a:rPr lang="ru-RU" sz="2000" dirty="0">
                <a:solidFill>
                  <a:schemeClr val="bg2">
                    <a:lumMod val="25000"/>
                  </a:schemeClr>
                </a:solidFill>
                <a:latin typeface="Bahnschrift SemiLight SemiConde" panose="020B0502040204020203" pitchFamily="34" charset="0"/>
              </a:rPr>
              <a:t>людей. Кроме того, это положение дает способность к работе с детьми, </a:t>
            </a:r>
            <a:r>
              <a:rPr lang="ru-RU" sz="2000" dirty="0" smtClean="0">
                <a:solidFill>
                  <a:schemeClr val="bg2">
                    <a:lumMod val="25000"/>
                  </a:schemeClr>
                </a:solidFill>
                <a:latin typeface="Bahnschrift SemiLight SemiConde" panose="020B0502040204020203" pitchFamily="34" charset="0"/>
              </a:rPr>
              <a:t>т.к. умеет </a:t>
            </a:r>
            <a:r>
              <a:rPr lang="ru-RU" sz="2000" dirty="0">
                <a:solidFill>
                  <a:schemeClr val="bg2">
                    <a:lumMod val="25000"/>
                  </a:schemeClr>
                </a:solidFill>
                <a:latin typeface="Bahnschrift SemiLight SemiConde" panose="020B0502040204020203" pitchFamily="34" charset="0"/>
              </a:rPr>
              <a:t>объяснять сложные вещи простыми словами и ненавязчиво </a:t>
            </a:r>
            <a:r>
              <a:rPr lang="ru-RU" sz="2000" dirty="0" smtClean="0">
                <a:solidFill>
                  <a:schemeClr val="bg2">
                    <a:lumMod val="25000"/>
                  </a:schemeClr>
                </a:solidFill>
                <a:latin typeface="Bahnschrift SemiLight SemiConde" panose="020B0502040204020203" pitchFamily="34" charset="0"/>
              </a:rPr>
              <a:t>донести информацию </a:t>
            </a:r>
            <a:r>
              <a:rPr lang="ru-RU" sz="2000" dirty="0">
                <a:solidFill>
                  <a:schemeClr val="bg2">
                    <a:lumMod val="25000"/>
                  </a:schemeClr>
                </a:solidFill>
                <a:latin typeface="Bahnschrift SemiLight SemiConde" panose="020B0502040204020203" pitchFamily="34" charset="0"/>
              </a:rPr>
              <a:t>до </a:t>
            </a:r>
            <a:r>
              <a:rPr lang="ru-RU" sz="2000" dirty="0" err="1">
                <a:solidFill>
                  <a:schemeClr val="bg2">
                    <a:lumMod val="25000"/>
                  </a:schemeClr>
                </a:solidFill>
                <a:latin typeface="Bahnschrift SemiLight SemiConde" panose="020B0502040204020203" pitchFamily="34" charset="0"/>
              </a:rPr>
              <a:t>ребенка.Сильные</a:t>
            </a:r>
            <a:r>
              <a:rPr lang="ru-RU" sz="2000" dirty="0">
                <a:solidFill>
                  <a:schemeClr val="bg2">
                    <a:lumMod val="25000"/>
                  </a:schemeClr>
                </a:solidFill>
                <a:latin typeface="Bahnschrift SemiLight SemiConde" panose="020B0502040204020203" pitchFamily="34" charset="0"/>
              </a:rPr>
              <a:t> стороны личности: человек любит и </a:t>
            </a:r>
            <a:r>
              <a:rPr lang="ru-RU" sz="2000" dirty="0" smtClean="0">
                <a:solidFill>
                  <a:schemeClr val="bg2">
                    <a:lumMod val="25000"/>
                  </a:schemeClr>
                </a:solidFill>
                <a:latin typeface="Bahnschrift SemiLight SemiConde" panose="020B0502040204020203" pitchFamily="34" charset="0"/>
              </a:rPr>
              <a:t>умеет вести </a:t>
            </a:r>
            <a:r>
              <a:rPr lang="ru-RU" sz="2000" dirty="0">
                <a:solidFill>
                  <a:schemeClr val="bg2">
                    <a:lumMod val="25000"/>
                  </a:schemeClr>
                </a:solidFill>
                <a:latin typeface="Bahnschrift SemiLight SemiConde" panose="020B0502040204020203" pitchFamily="34" charset="0"/>
              </a:rPr>
              <a:t>переговоры и дискуссии. Быстро перенимает и использует </a:t>
            </a:r>
            <a:r>
              <a:rPr lang="ru-RU" sz="2000" dirty="0" smtClean="0">
                <a:solidFill>
                  <a:schemeClr val="bg2">
                    <a:lumMod val="25000"/>
                  </a:schemeClr>
                </a:solidFill>
                <a:latin typeface="Bahnschrift SemiLight SemiConde" panose="020B0502040204020203" pitchFamily="34" charset="0"/>
              </a:rPr>
              <a:t>понятийный язык </a:t>
            </a:r>
            <a:r>
              <a:rPr lang="ru-RU" sz="2000" dirty="0">
                <a:solidFill>
                  <a:schemeClr val="bg2">
                    <a:lumMod val="25000"/>
                  </a:schemeClr>
                </a:solidFill>
                <a:latin typeface="Bahnschrift SemiLight SemiConde" panose="020B0502040204020203" pitchFamily="34" charset="0"/>
              </a:rPr>
              <a:t>собеседника. Всегда готов учиться у других.</a:t>
            </a:r>
          </a:p>
          <a:p>
            <a:pPr algn="just"/>
            <a:endParaRPr lang="ru-RU" sz="2000" dirty="0" smtClean="0">
              <a:solidFill>
                <a:schemeClr val="bg2">
                  <a:lumMod val="25000"/>
                </a:schemeClr>
              </a:solidFill>
              <a:latin typeface="Bahnschrift SemiLight SemiConde" panose="020B0502040204020203" pitchFamily="34" charset="0"/>
            </a:endParaRPr>
          </a:p>
        </p:txBody>
      </p:sp>
      <p:sp>
        <p:nvSpPr>
          <p:cNvPr id="4" name="TextBox 3"/>
          <p:cNvSpPr txBox="1"/>
          <p:nvPr/>
        </p:nvSpPr>
        <p:spPr>
          <a:xfrm rot="16200000">
            <a:off x="-308303" y="3140201"/>
            <a:ext cx="1877437" cy="553998"/>
          </a:xfrm>
          <a:prstGeom prst="rect">
            <a:avLst/>
          </a:prstGeom>
          <a:noFill/>
        </p:spPr>
        <p:txBody>
          <a:bodyPr wrap="none" rtlCol="0">
            <a:spAutoFit/>
          </a:bodyPr>
          <a:lstStyle/>
          <a:p>
            <a:r>
              <a:rPr lang="ru-RU" sz="3000" dirty="0">
                <a:solidFill>
                  <a:schemeClr val="bg1">
                    <a:lumMod val="50000"/>
                  </a:schemeClr>
                </a:solidFill>
                <a:latin typeface="Bahnschrift SemiLight SemiConde" panose="020B0502040204020203" pitchFamily="34" charset="0"/>
              </a:rPr>
              <a:t>МЕРКУРИЙ</a:t>
            </a:r>
          </a:p>
        </p:txBody>
      </p:sp>
    </p:spTree>
    <p:extLst>
      <p:ext uri="{BB962C8B-B14F-4D97-AF65-F5344CB8AC3E}">
        <p14:creationId xmlns:p14="http://schemas.microsoft.com/office/powerpoint/2010/main" val="7766037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254796"/>
            <a:ext cx="9359410" cy="6324808"/>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4 ДОМ –</a:t>
            </a:r>
            <a:r>
              <a:rPr lang="ru-RU" sz="2000" dirty="0" smtClean="0">
                <a:solidFill>
                  <a:schemeClr val="bg2">
                    <a:lumMod val="25000"/>
                  </a:schemeClr>
                </a:solidFill>
                <a:latin typeface="Bahnschrift SemiLight SemiConde" panose="020B0502040204020203" pitchFamily="34" charset="0"/>
              </a:rPr>
              <a:t>На </a:t>
            </a:r>
            <a:r>
              <a:rPr lang="ru-RU" sz="2000" dirty="0">
                <a:solidFill>
                  <a:schemeClr val="bg2">
                    <a:lumMod val="25000"/>
                  </a:schemeClr>
                </a:solidFill>
                <a:latin typeface="Bahnschrift SemiLight SemiConde" panose="020B0502040204020203" pitchFamily="34" charset="0"/>
              </a:rPr>
              <a:t>формирование умственных способностей большое влияние оказывает </a:t>
            </a:r>
            <a:r>
              <a:rPr lang="ru-RU" sz="2000" dirty="0" smtClean="0">
                <a:solidFill>
                  <a:schemeClr val="bg2">
                    <a:lumMod val="25000"/>
                  </a:schemeClr>
                </a:solidFill>
                <a:latin typeface="Bahnschrift SemiLight SemiConde" panose="020B0502040204020203" pitchFamily="34" charset="0"/>
              </a:rPr>
              <a:t>семья. Если </a:t>
            </a:r>
            <a:r>
              <a:rPr lang="ru-RU" sz="2000" dirty="0">
                <a:solidFill>
                  <a:schemeClr val="bg2">
                    <a:lumMod val="25000"/>
                  </a:schemeClr>
                </a:solidFill>
                <a:latin typeface="Bahnschrift SemiLight SemiConde" panose="020B0502040204020203" pitchFamily="34" charset="0"/>
              </a:rPr>
              <a:t>дома уделяют внимание обучению ребенка, то ему будет легко учиться </a:t>
            </a:r>
            <a:r>
              <a:rPr lang="ru-RU" sz="2000" dirty="0" smtClean="0">
                <a:solidFill>
                  <a:schemeClr val="bg2">
                    <a:lumMod val="25000"/>
                  </a:schemeClr>
                </a:solidFill>
                <a:latin typeface="Bahnschrift SemiLight SemiConde" panose="020B0502040204020203" pitchFamily="34" charset="0"/>
              </a:rPr>
              <a:t>в школе </a:t>
            </a:r>
            <a:r>
              <a:rPr lang="ru-RU" sz="2000" dirty="0">
                <a:solidFill>
                  <a:schemeClr val="bg2">
                    <a:lumMod val="25000"/>
                  </a:schemeClr>
                </a:solidFill>
                <a:latin typeface="Bahnschrift SemiLight SemiConde" panose="020B0502040204020203" pitchFamily="34" charset="0"/>
              </a:rPr>
              <a:t>и находить общий язык со сверстниками. Информация </a:t>
            </a:r>
            <a:r>
              <a:rPr lang="ru-RU" sz="2000" dirty="0" smtClean="0">
                <a:solidFill>
                  <a:schemeClr val="bg2">
                    <a:lumMod val="25000"/>
                  </a:schemeClr>
                </a:solidFill>
                <a:latin typeface="Bahnschrift SemiLight SemiConde" panose="020B0502040204020203" pitchFamily="34" charset="0"/>
              </a:rPr>
              <a:t>оказывает сильное </a:t>
            </a:r>
            <a:r>
              <a:rPr lang="ru-RU" sz="2000" dirty="0">
                <a:solidFill>
                  <a:schemeClr val="bg2">
                    <a:lumMod val="25000"/>
                  </a:schemeClr>
                </a:solidFill>
                <a:latin typeface="Bahnschrift SemiLight SemiConde" panose="020B0502040204020203" pitchFamily="34" charset="0"/>
              </a:rPr>
              <a:t>влияние на внутренний мир человека, поэтому </a:t>
            </a:r>
            <a:r>
              <a:rPr lang="ru-RU" sz="2000" dirty="0" smtClean="0">
                <a:solidFill>
                  <a:schemeClr val="bg2">
                    <a:lumMod val="25000"/>
                  </a:schemeClr>
                </a:solidFill>
                <a:latin typeface="Bahnschrift SemiLight SemiConde" panose="020B0502040204020203" pitchFamily="34" charset="0"/>
              </a:rPr>
              <a:t>необходимо избирательно </a:t>
            </a:r>
            <a:r>
              <a:rPr lang="ru-RU" sz="2000" dirty="0">
                <a:solidFill>
                  <a:schemeClr val="bg2">
                    <a:lumMod val="25000"/>
                  </a:schemeClr>
                </a:solidFill>
                <a:latin typeface="Bahnschrift SemiLight SemiConde" panose="020B0502040204020203" pitchFamily="34" charset="0"/>
              </a:rPr>
              <a:t>подходить к контактам с людьми и выбору </a:t>
            </a:r>
            <a:r>
              <a:rPr lang="ru-RU" sz="2000" dirty="0" err="1">
                <a:solidFill>
                  <a:schemeClr val="bg2">
                    <a:lumMod val="25000"/>
                  </a:schemeClr>
                </a:solidFill>
                <a:latin typeface="Bahnschrift SemiLight SemiConde" panose="020B0502040204020203" pitchFamily="34" charset="0"/>
              </a:rPr>
              <a:t>информации.Негативная</a:t>
            </a:r>
            <a:r>
              <a:rPr lang="ru-RU" sz="2000" dirty="0">
                <a:solidFill>
                  <a:schemeClr val="bg2">
                    <a:lumMod val="25000"/>
                  </a:schemeClr>
                </a:solidFill>
                <a:latin typeface="Bahnschrift SemiLight SemiConde" panose="020B0502040204020203" pitchFamily="34" charset="0"/>
              </a:rPr>
              <a:t> информация может неожиданным </a:t>
            </a:r>
            <a:r>
              <a:rPr lang="ru-RU" sz="2000" dirty="0" smtClean="0">
                <a:solidFill>
                  <a:schemeClr val="bg2">
                    <a:lumMod val="25000"/>
                  </a:schemeClr>
                </a:solidFill>
                <a:latin typeface="Bahnschrift SemiLight SemiConde" panose="020B0502040204020203" pitchFamily="34" charset="0"/>
              </a:rPr>
              <a:t>образом отразиться </a:t>
            </a:r>
            <a:r>
              <a:rPr lang="ru-RU" sz="2000" dirty="0">
                <a:solidFill>
                  <a:schemeClr val="bg2">
                    <a:lumMod val="25000"/>
                  </a:schemeClr>
                </a:solidFill>
                <a:latin typeface="Bahnschrift SemiLight SemiConde" panose="020B0502040204020203" pitchFamily="34" charset="0"/>
              </a:rPr>
              <a:t>на личной жизни. Это положение дает </a:t>
            </a:r>
            <a:r>
              <a:rPr lang="ru-RU" sz="2000" dirty="0" smtClean="0">
                <a:solidFill>
                  <a:schemeClr val="bg2">
                    <a:lumMod val="25000"/>
                  </a:schemeClr>
                </a:solidFill>
                <a:latin typeface="Bahnschrift SemiLight SemiConde" panose="020B0502040204020203" pitchFamily="34" charset="0"/>
              </a:rPr>
              <a:t>возможность пользоваться </a:t>
            </a:r>
            <a:r>
              <a:rPr lang="ru-RU" sz="2000" dirty="0">
                <a:solidFill>
                  <a:schemeClr val="bg2">
                    <a:lumMod val="25000"/>
                  </a:schemeClr>
                </a:solidFill>
                <a:latin typeface="Bahnschrift SemiLight SemiConde" panose="020B0502040204020203" pitchFamily="34" charset="0"/>
              </a:rPr>
              <a:t>вербальными установками для того, чтобы </a:t>
            </a:r>
            <a:r>
              <a:rPr lang="ru-RU" sz="2000" dirty="0" smtClean="0">
                <a:solidFill>
                  <a:schemeClr val="bg2">
                    <a:lumMod val="25000"/>
                  </a:schemeClr>
                </a:solidFill>
                <a:latin typeface="Bahnschrift SemiLight SemiConde" panose="020B0502040204020203" pitchFamily="34" charset="0"/>
              </a:rPr>
              <a:t>менять свое </a:t>
            </a:r>
            <a:r>
              <a:rPr lang="ru-RU" sz="2000" dirty="0">
                <a:solidFill>
                  <a:schemeClr val="bg2">
                    <a:lumMod val="25000"/>
                  </a:schemeClr>
                </a:solidFill>
                <a:latin typeface="Bahnschrift SemiLight SemiConde" panose="020B0502040204020203" pitchFamily="34" charset="0"/>
              </a:rPr>
              <a:t>настроение и отчасти, чтобы влиять </a:t>
            </a:r>
            <a:r>
              <a:rPr lang="ru-RU" sz="2000" dirty="0" smtClean="0">
                <a:solidFill>
                  <a:schemeClr val="bg2">
                    <a:lumMod val="25000"/>
                  </a:schemeClr>
                </a:solidFill>
                <a:latin typeface="Bahnschrift SemiLight SemiConde" panose="020B0502040204020203" pitchFamily="34" charset="0"/>
              </a:rPr>
              <a:t>на </a:t>
            </a:r>
            <a:r>
              <a:rPr lang="ru-RU" sz="2000" dirty="0" err="1" smtClean="0">
                <a:solidFill>
                  <a:schemeClr val="bg2">
                    <a:lumMod val="25000"/>
                  </a:schemeClr>
                </a:solidFill>
                <a:latin typeface="Bahnschrift SemiLight SemiConde" panose="020B0502040204020203" pitchFamily="34" charset="0"/>
              </a:rPr>
              <a:t>самочувствие.Человек</a:t>
            </a:r>
            <a:r>
              <a:rPr lang="ru-RU" sz="2000" dirty="0" smtClean="0">
                <a:solidFill>
                  <a:schemeClr val="bg2">
                    <a:lumMod val="25000"/>
                  </a:schemeClr>
                </a:solidFill>
                <a:latin typeface="Bahnschrift SemiLight SemiConde" panose="020B0502040204020203" pitchFamily="34" charset="0"/>
              </a:rPr>
              <a:t> </a:t>
            </a:r>
            <a:r>
              <a:rPr lang="ru-RU" sz="2000" dirty="0">
                <a:solidFill>
                  <a:schemeClr val="bg2">
                    <a:lumMod val="25000"/>
                  </a:schemeClr>
                </a:solidFill>
                <a:latin typeface="Bahnschrift SemiLight SemiConde" panose="020B0502040204020203" pitchFamily="34" charset="0"/>
              </a:rPr>
              <a:t>находится в постоянном контакте </a:t>
            </a:r>
            <a:r>
              <a:rPr lang="ru-RU" sz="2000" dirty="0" smtClean="0">
                <a:solidFill>
                  <a:schemeClr val="bg2">
                    <a:lumMod val="25000"/>
                  </a:schemeClr>
                </a:solidFill>
                <a:latin typeface="Bahnschrift SemiLight SemiConde" panose="020B0502040204020203" pitchFamily="34" charset="0"/>
              </a:rPr>
              <a:t>со своими </a:t>
            </a:r>
            <a:r>
              <a:rPr lang="ru-RU" sz="2000" dirty="0">
                <a:solidFill>
                  <a:schemeClr val="bg2">
                    <a:lumMod val="25000"/>
                  </a:schemeClr>
                </a:solidFill>
                <a:latin typeface="Bahnschrift SemiLight SemiConde" panose="020B0502040204020203" pitchFamily="34" charset="0"/>
              </a:rPr>
              <a:t>родителями, интересуется родовыми и семейными </a:t>
            </a:r>
            <a:r>
              <a:rPr lang="ru-RU" sz="2000" dirty="0" smtClean="0">
                <a:solidFill>
                  <a:schemeClr val="bg2">
                    <a:lumMod val="25000"/>
                  </a:schemeClr>
                </a:solidFill>
                <a:latin typeface="Bahnschrift SemiLight SemiConde" panose="020B0502040204020203" pitchFamily="34" charset="0"/>
              </a:rPr>
              <a:t> традиции</a:t>
            </a:r>
            <a:r>
              <a:rPr lang="ru-RU" sz="2000" dirty="0">
                <a:solidFill>
                  <a:schemeClr val="bg2">
                    <a:lumMod val="25000"/>
                  </a:schemeClr>
                </a:solidFill>
                <a:latin typeface="Bahnschrift SemiLight SemiConde" panose="020B0502040204020203" pitchFamily="34" charset="0"/>
              </a:rPr>
              <a:t>, проявляет живой интерес к делам своих домочадцев и участвует </a:t>
            </a:r>
            <a:r>
              <a:rPr lang="ru-RU" sz="2000" dirty="0" smtClean="0">
                <a:solidFill>
                  <a:schemeClr val="bg2">
                    <a:lumMod val="25000"/>
                  </a:schemeClr>
                </a:solidFill>
                <a:latin typeface="Bahnschrift SemiLight SemiConde" panose="020B0502040204020203" pitchFamily="34" charset="0"/>
              </a:rPr>
              <a:t>в них</a:t>
            </a:r>
            <a:r>
              <a:rPr lang="ru-RU" sz="2000" dirty="0">
                <a:solidFill>
                  <a:schemeClr val="bg2">
                    <a:lumMod val="25000"/>
                  </a:schemeClr>
                </a:solidFill>
                <a:latin typeface="Bahnschrift SemiLight SemiConde" panose="020B0502040204020203" pitchFamily="34" charset="0"/>
              </a:rPr>
              <a:t>. Люди с таким Меркурием отличаются образным мышлением, </a:t>
            </a:r>
            <a:r>
              <a:rPr lang="ru-RU" sz="2000" dirty="0" smtClean="0">
                <a:solidFill>
                  <a:schemeClr val="bg2">
                    <a:lumMod val="25000"/>
                  </a:schemeClr>
                </a:solidFill>
                <a:latin typeface="Bahnschrift SemiLight SemiConde" panose="020B0502040204020203" pitchFamily="34" charset="0"/>
              </a:rPr>
              <a:t>хорошо владеют </a:t>
            </a:r>
            <a:r>
              <a:rPr lang="ru-RU" sz="2000" dirty="0">
                <a:solidFill>
                  <a:schemeClr val="bg2">
                    <a:lumMod val="25000"/>
                  </a:schemeClr>
                </a:solidFill>
                <a:latin typeface="Bahnschrift SemiLight SemiConde" panose="020B0502040204020203" pitchFamily="34" charset="0"/>
              </a:rPr>
              <a:t>словом, как устным, так и </a:t>
            </a:r>
            <a:r>
              <a:rPr lang="ru-RU" sz="2000" dirty="0" err="1">
                <a:solidFill>
                  <a:schemeClr val="bg2">
                    <a:lumMod val="25000"/>
                  </a:schemeClr>
                </a:solidFill>
                <a:latin typeface="Bahnschrift SemiLight SemiConde" panose="020B0502040204020203" pitchFamily="34" charset="0"/>
              </a:rPr>
              <a:t>письменным.Такое</a:t>
            </a:r>
            <a:r>
              <a:rPr lang="ru-RU" sz="2000" dirty="0">
                <a:solidFill>
                  <a:schemeClr val="bg2">
                    <a:lumMod val="25000"/>
                  </a:schemeClr>
                </a:solidFill>
                <a:latin typeface="Bahnschrift SemiLight SemiConde" panose="020B0502040204020203" pitchFamily="34" charset="0"/>
              </a:rPr>
              <a:t> положение </a:t>
            </a:r>
            <a:r>
              <a:rPr lang="ru-RU" sz="2000" dirty="0" smtClean="0">
                <a:solidFill>
                  <a:schemeClr val="bg2">
                    <a:lumMod val="25000"/>
                  </a:schemeClr>
                </a:solidFill>
                <a:latin typeface="Bahnschrift SemiLight SemiConde" panose="020B0502040204020203" pitchFamily="34" charset="0"/>
              </a:rPr>
              <a:t>Меркурия дает </a:t>
            </a:r>
            <a:r>
              <a:rPr lang="ru-RU" sz="2000" dirty="0">
                <a:solidFill>
                  <a:schemeClr val="bg2">
                    <a:lumMod val="25000"/>
                  </a:schemeClr>
                </a:solidFill>
                <a:latin typeface="Bahnschrift SemiLight SemiConde" panose="020B0502040204020203" pitchFamily="34" charset="0"/>
              </a:rPr>
              <a:t>человеку некоторую неустойчивость в личной жизни, вечную </a:t>
            </a:r>
            <a:r>
              <a:rPr lang="ru-RU" sz="2000" dirty="0" smtClean="0">
                <a:solidFill>
                  <a:schemeClr val="bg2">
                    <a:lumMod val="25000"/>
                  </a:schemeClr>
                </a:solidFill>
                <a:latin typeface="Bahnschrift SemiLight SemiConde" panose="020B0502040204020203" pitchFamily="34" charset="0"/>
              </a:rPr>
              <a:t>внутреннюю тревогу</a:t>
            </a:r>
            <a:r>
              <a:rPr lang="ru-RU" sz="2000" dirty="0">
                <a:solidFill>
                  <a:schemeClr val="bg2">
                    <a:lumMod val="25000"/>
                  </a:schemeClr>
                </a:solidFill>
                <a:latin typeface="Bahnschrift SemiLight SemiConde" panose="020B0502040204020203" pitchFamily="34" charset="0"/>
              </a:rPr>
              <a:t>. Ему скучно постоянно сидеть на одном месте, нужны </a:t>
            </a:r>
            <a:r>
              <a:rPr lang="ru-RU" sz="2000" dirty="0" smtClean="0">
                <a:solidFill>
                  <a:schemeClr val="bg2">
                    <a:lumMod val="25000"/>
                  </a:schemeClr>
                </a:solidFill>
                <a:latin typeface="Bahnschrift SemiLight SemiConde" panose="020B0502040204020203" pitchFamily="34" charset="0"/>
              </a:rPr>
              <a:t>новые впечатления </a:t>
            </a:r>
            <a:r>
              <a:rPr lang="ru-RU" sz="2000" dirty="0">
                <a:solidFill>
                  <a:schemeClr val="bg2">
                    <a:lumMod val="25000"/>
                  </a:schemeClr>
                </a:solidFill>
                <a:latin typeface="Bahnschrift SemiLight SemiConde" panose="020B0502040204020203" pitchFamily="34" charset="0"/>
              </a:rPr>
              <a:t>и знакомства. В этом случае он чувствует, что жизнь не стоит </a:t>
            </a:r>
            <a:r>
              <a:rPr lang="ru-RU" sz="2000" dirty="0" smtClean="0">
                <a:solidFill>
                  <a:schemeClr val="bg2">
                    <a:lumMod val="25000"/>
                  </a:schemeClr>
                </a:solidFill>
                <a:latin typeface="Bahnschrift SemiLight SemiConde" panose="020B0502040204020203" pitchFamily="34" charset="0"/>
              </a:rPr>
              <a:t>на месте. Меркурий </a:t>
            </a:r>
            <a:r>
              <a:rPr lang="ru-RU" sz="2000" dirty="0">
                <a:solidFill>
                  <a:schemeClr val="bg2">
                    <a:lumMod val="25000"/>
                  </a:schemeClr>
                </a:solidFill>
                <a:latin typeface="Bahnschrift SemiLight SemiConde" panose="020B0502040204020203" pitchFamily="34" charset="0"/>
              </a:rPr>
              <a:t>в 4 доме также может указывать на частых гостей дома или</a:t>
            </a:r>
          </a:p>
          <a:p>
            <a:pPr algn="just"/>
            <a:r>
              <a:rPr lang="ru-RU" sz="2000" dirty="0">
                <a:solidFill>
                  <a:schemeClr val="bg2">
                    <a:lumMod val="25000"/>
                  </a:schemeClr>
                </a:solidFill>
                <a:latin typeface="Bahnschrift SemiLight SemiConde" panose="020B0502040204020203" pitchFamily="34" charset="0"/>
              </a:rPr>
              <a:t>переезды. Обладатель этого положения любит общаться с </a:t>
            </a:r>
            <a:r>
              <a:rPr lang="ru-RU" sz="2000" dirty="0" smtClean="0">
                <a:solidFill>
                  <a:schemeClr val="bg2">
                    <a:lumMod val="25000"/>
                  </a:schemeClr>
                </a:solidFill>
                <a:latin typeface="Bahnschrift SemiLight SemiConde" panose="020B0502040204020203" pitchFamily="34" charset="0"/>
              </a:rPr>
              <a:t>людьми чувствительными</a:t>
            </a:r>
            <a:r>
              <a:rPr lang="ru-RU" sz="2000" dirty="0">
                <a:solidFill>
                  <a:schemeClr val="bg2">
                    <a:lumMod val="25000"/>
                  </a:schemeClr>
                </a:solidFill>
                <a:latin typeface="Bahnschrift SemiLight SemiConde" panose="020B0502040204020203" pitchFamily="34" charset="0"/>
              </a:rPr>
              <a:t>, интуитивными и </a:t>
            </a:r>
            <a:r>
              <a:rPr lang="ru-RU" sz="2000" dirty="0" err="1">
                <a:solidFill>
                  <a:schemeClr val="bg2">
                    <a:lumMod val="25000"/>
                  </a:schemeClr>
                </a:solidFill>
                <a:latin typeface="Bahnschrift SemiLight SemiConde" panose="020B0502040204020203" pitchFamily="34" charset="0"/>
              </a:rPr>
              <a:t>домашними.Сильная</a:t>
            </a:r>
            <a:r>
              <a:rPr lang="ru-RU" sz="2000" dirty="0">
                <a:solidFill>
                  <a:schemeClr val="bg2">
                    <a:lumMod val="25000"/>
                  </a:schemeClr>
                </a:solidFill>
                <a:latin typeface="Bahnschrift SemiLight SemiConde" panose="020B0502040204020203" pitchFamily="34" charset="0"/>
              </a:rPr>
              <a:t> сторона </a:t>
            </a:r>
            <a:r>
              <a:rPr lang="ru-RU" sz="2000" dirty="0" smtClean="0">
                <a:solidFill>
                  <a:schemeClr val="bg2">
                    <a:lumMod val="25000"/>
                  </a:schemeClr>
                </a:solidFill>
                <a:latin typeface="Bahnschrift SemiLight SemiConde" panose="020B0502040204020203" pitchFamily="34" charset="0"/>
              </a:rPr>
              <a:t>личности: человек </a:t>
            </a:r>
            <a:r>
              <a:rPr lang="ru-RU" sz="2000" dirty="0">
                <a:solidFill>
                  <a:schemeClr val="bg2">
                    <a:lumMod val="25000"/>
                  </a:schemeClr>
                </a:solidFill>
                <a:latin typeface="Bahnschrift SemiLight SemiConde" panose="020B0502040204020203" pitchFamily="34" charset="0"/>
              </a:rPr>
              <a:t>обладает тонким ощущением и глубоким пониманием </a:t>
            </a:r>
            <a:r>
              <a:rPr lang="ru-RU" sz="2000" dirty="0" smtClean="0">
                <a:solidFill>
                  <a:schemeClr val="bg2">
                    <a:lumMod val="25000"/>
                  </a:schemeClr>
                </a:solidFill>
                <a:latin typeface="Bahnschrift SemiLight SemiConde" panose="020B0502040204020203" pitchFamily="34" charset="0"/>
              </a:rPr>
              <a:t>психических образов</a:t>
            </a:r>
            <a:r>
              <a:rPr lang="ru-RU" sz="2000" dirty="0">
                <a:solidFill>
                  <a:schemeClr val="bg2">
                    <a:lumMod val="25000"/>
                  </a:schemeClr>
                </a:solidFill>
                <a:latin typeface="Bahnschrift SemiLight SemiConde" panose="020B0502040204020203" pitchFamily="34" charset="0"/>
              </a:rPr>
              <a:t>. Любит работать дома. Хороший рассказчик.</a:t>
            </a:r>
          </a:p>
          <a:p>
            <a:pPr algn="just"/>
            <a:r>
              <a:rPr lang="ru-RU" sz="2000" dirty="0">
                <a:solidFill>
                  <a:schemeClr val="bg2">
                    <a:lumMod val="25000"/>
                  </a:schemeClr>
                </a:solidFill>
                <a:latin typeface="Bahnschrift SemiLight SemiConde" panose="020B0502040204020203" pitchFamily="34" charset="0"/>
              </a:rPr>
              <a:t> </a:t>
            </a:r>
            <a:endParaRPr lang="ru-RU" sz="2000" dirty="0" smtClean="0">
              <a:solidFill>
                <a:schemeClr val="bg2">
                  <a:lumMod val="25000"/>
                </a:schemeClr>
              </a:solidFill>
              <a:latin typeface="Bahnschrift SemiLight SemiConde" panose="020B0502040204020203" pitchFamily="34" charset="0"/>
            </a:endParaRPr>
          </a:p>
        </p:txBody>
      </p:sp>
      <p:sp>
        <p:nvSpPr>
          <p:cNvPr id="4" name="TextBox 3"/>
          <p:cNvSpPr txBox="1"/>
          <p:nvPr/>
        </p:nvSpPr>
        <p:spPr>
          <a:xfrm rot="16200000">
            <a:off x="-308303" y="3140201"/>
            <a:ext cx="1877437" cy="553998"/>
          </a:xfrm>
          <a:prstGeom prst="rect">
            <a:avLst/>
          </a:prstGeom>
          <a:noFill/>
        </p:spPr>
        <p:txBody>
          <a:bodyPr wrap="none" rtlCol="0">
            <a:spAutoFit/>
          </a:bodyPr>
          <a:lstStyle/>
          <a:p>
            <a:r>
              <a:rPr lang="ru-RU" sz="3000" dirty="0">
                <a:solidFill>
                  <a:schemeClr val="bg1">
                    <a:lumMod val="50000"/>
                  </a:schemeClr>
                </a:solidFill>
                <a:latin typeface="Bahnschrift SemiLight SemiConde" panose="020B0502040204020203" pitchFamily="34" charset="0"/>
              </a:rPr>
              <a:t>МЕРКУРИЙ</a:t>
            </a:r>
          </a:p>
        </p:txBody>
      </p:sp>
    </p:spTree>
    <p:extLst>
      <p:ext uri="{BB962C8B-B14F-4D97-AF65-F5344CB8AC3E}">
        <p14:creationId xmlns:p14="http://schemas.microsoft.com/office/powerpoint/2010/main" val="659203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562572"/>
            <a:ext cx="9359410" cy="5709255"/>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5 ДОМ –</a:t>
            </a:r>
            <a:r>
              <a:rPr lang="ru-RU" sz="2000" dirty="0">
                <a:solidFill>
                  <a:schemeClr val="bg2">
                    <a:lumMod val="25000"/>
                  </a:schemeClr>
                </a:solidFill>
                <a:latin typeface="Bahnschrift SemiLight SemiConde" panose="020B0502040204020203" pitchFamily="34" charset="0"/>
              </a:rPr>
              <a:t>Умственные способности формируются в процессе игры, личного творчества.</a:t>
            </a:r>
          </a:p>
          <a:p>
            <a:pPr algn="just"/>
            <a:r>
              <a:rPr lang="ru-RU" sz="2000" dirty="0">
                <a:solidFill>
                  <a:schemeClr val="bg2">
                    <a:lumMod val="25000"/>
                  </a:schemeClr>
                </a:solidFill>
                <a:latin typeface="Bahnschrift SemiLight SemiConde" panose="020B0502040204020203" pitchFamily="34" charset="0"/>
              </a:rPr>
              <a:t>Очень важно, чтобы человек имел достаточно свободного времени, </a:t>
            </a:r>
            <a:r>
              <a:rPr lang="ru-RU" sz="2000" dirty="0" smtClean="0">
                <a:solidFill>
                  <a:schemeClr val="bg2">
                    <a:lumMod val="25000"/>
                  </a:schemeClr>
                </a:solidFill>
                <a:latin typeface="Bahnschrift SemiLight SemiConde" panose="020B0502040204020203" pitchFamily="34" charset="0"/>
              </a:rPr>
              <a:t>чтоб заниматься </a:t>
            </a:r>
            <a:r>
              <a:rPr lang="ru-RU" sz="2000" dirty="0">
                <a:solidFill>
                  <a:schemeClr val="bg2">
                    <a:lumMod val="25000"/>
                  </a:schemeClr>
                </a:solidFill>
                <a:latin typeface="Bahnschrift SemiLight SemiConde" panose="020B0502040204020203" pitchFamily="34" charset="0"/>
              </a:rPr>
              <a:t>тем, что его интересует. Тогда он может самостоятельно </a:t>
            </a:r>
            <a:r>
              <a:rPr lang="ru-RU" sz="2000" dirty="0" smtClean="0">
                <a:solidFill>
                  <a:schemeClr val="bg2">
                    <a:lumMod val="25000"/>
                  </a:schemeClr>
                </a:solidFill>
                <a:latin typeface="Bahnschrift SemiLight SemiConde" panose="020B0502040204020203" pitchFamily="34" charset="0"/>
              </a:rPr>
              <a:t>развить навыки</a:t>
            </a:r>
            <a:r>
              <a:rPr lang="ru-RU" sz="2000" dirty="0">
                <a:solidFill>
                  <a:schemeClr val="bg2">
                    <a:lumMod val="25000"/>
                  </a:schemeClr>
                </a:solidFill>
                <a:latin typeface="Bahnschrift SemiLight SemiConde" panose="020B0502040204020203" pitchFamily="34" charset="0"/>
              </a:rPr>
              <a:t>, которые охотно демонстрирует </a:t>
            </a:r>
            <a:r>
              <a:rPr lang="ru-RU" sz="2000" dirty="0" err="1">
                <a:solidFill>
                  <a:schemeClr val="bg2">
                    <a:lumMod val="25000"/>
                  </a:schemeClr>
                </a:solidFill>
                <a:latin typeface="Bahnschrift SemiLight SemiConde" panose="020B0502040204020203" pitchFamily="34" charset="0"/>
              </a:rPr>
              <a:t>окружающим.Его</a:t>
            </a:r>
            <a:r>
              <a:rPr lang="ru-RU" sz="2000" dirty="0">
                <a:solidFill>
                  <a:schemeClr val="bg2">
                    <a:lumMod val="25000"/>
                  </a:schemeClr>
                </a:solidFill>
                <a:latin typeface="Bahnschrift SemiLight SemiConde" panose="020B0502040204020203" pitchFamily="34" charset="0"/>
              </a:rPr>
              <a:t> знания должны </a:t>
            </a:r>
            <a:r>
              <a:rPr lang="ru-RU" sz="2000" dirty="0" smtClean="0">
                <a:solidFill>
                  <a:schemeClr val="bg2">
                    <a:lumMod val="25000"/>
                  </a:schemeClr>
                </a:solidFill>
                <a:latin typeface="Bahnschrift SemiLight SemiConde" panose="020B0502040204020203" pitchFamily="34" charset="0"/>
              </a:rPr>
              <a:t>быть оценены </a:t>
            </a:r>
            <a:r>
              <a:rPr lang="ru-RU" sz="2000" dirty="0">
                <a:solidFill>
                  <a:schemeClr val="bg2">
                    <a:lumMod val="25000"/>
                  </a:schemeClr>
                </a:solidFill>
                <a:latin typeface="Bahnschrift SemiLight SemiConde" panose="020B0502040204020203" pitchFamily="34" charset="0"/>
              </a:rPr>
              <a:t>по достоинству, в противном случае у человека пропадает стимул </a:t>
            </a:r>
            <a:r>
              <a:rPr lang="ru-RU" sz="2000" dirty="0" smtClean="0">
                <a:solidFill>
                  <a:schemeClr val="bg2">
                    <a:lumMod val="25000"/>
                  </a:schemeClr>
                </a:solidFill>
                <a:latin typeface="Bahnschrift SemiLight SemiConde" panose="020B0502040204020203" pitchFamily="34" charset="0"/>
              </a:rPr>
              <a:t>для дальнейших </a:t>
            </a:r>
            <a:r>
              <a:rPr lang="ru-RU" sz="2000" dirty="0">
                <a:solidFill>
                  <a:schemeClr val="bg2">
                    <a:lumMod val="25000"/>
                  </a:schemeClr>
                </a:solidFill>
                <a:latin typeface="Bahnschrift SemiLight SemiConde" panose="020B0502040204020203" pitchFamily="34" charset="0"/>
              </a:rPr>
              <a:t>занятий. </a:t>
            </a:r>
            <a:r>
              <a:rPr lang="ru-RU" sz="2000" dirty="0" smtClean="0">
                <a:solidFill>
                  <a:schemeClr val="bg2">
                    <a:lumMod val="25000"/>
                  </a:schemeClr>
                </a:solidFill>
                <a:latin typeface="Bahnschrift SemiLight SemiConde" panose="020B0502040204020203" pitchFamily="34" charset="0"/>
              </a:rPr>
              <a:t> Это </a:t>
            </a:r>
            <a:r>
              <a:rPr lang="ru-RU" sz="2000" dirty="0">
                <a:solidFill>
                  <a:schemeClr val="bg2">
                    <a:lumMod val="25000"/>
                  </a:schemeClr>
                </a:solidFill>
                <a:latin typeface="Bahnschrift SemiLight SemiConde" panose="020B0502040204020203" pitchFamily="34" charset="0"/>
              </a:rPr>
              <a:t>положение Меркурия дает вкус к самым различным играм, </a:t>
            </a:r>
            <a:r>
              <a:rPr lang="ru-RU" sz="2000" dirty="0" smtClean="0">
                <a:solidFill>
                  <a:schemeClr val="bg2">
                    <a:lumMod val="25000"/>
                  </a:schemeClr>
                </a:solidFill>
                <a:latin typeface="Bahnschrift SemiLight SemiConde" panose="020B0502040204020203" pitchFamily="34" charset="0"/>
              </a:rPr>
              <a:t>особенно интеллектуального </a:t>
            </a:r>
            <a:r>
              <a:rPr lang="ru-RU" sz="2000" dirty="0">
                <a:solidFill>
                  <a:schemeClr val="bg2">
                    <a:lumMod val="25000"/>
                  </a:schemeClr>
                </a:solidFill>
                <a:latin typeface="Bahnschrift SemiLight SemiConde" panose="020B0502040204020203" pitchFamily="34" charset="0"/>
              </a:rPr>
              <a:t>порядка. Таланты и способности могут проявляться </a:t>
            </a:r>
            <a:r>
              <a:rPr lang="ru-RU" sz="2000" dirty="0" smtClean="0">
                <a:solidFill>
                  <a:schemeClr val="bg2">
                    <a:lumMod val="25000"/>
                  </a:schemeClr>
                </a:solidFill>
                <a:latin typeface="Bahnschrift SemiLight SemiConde" panose="020B0502040204020203" pitchFamily="34" charset="0"/>
              </a:rPr>
              <a:t>в различных </a:t>
            </a:r>
            <a:r>
              <a:rPr lang="ru-RU" sz="2000" dirty="0">
                <a:solidFill>
                  <a:schemeClr val="bg2">
                    <a:lumMod val="25000"/>
                  </a:schemeClr>
                </a:solidFill>
                <a:latin typeface="Bahnschrift SemiLight SemiConde" panose="020B0502040204020203" pitchFamily="34" charset="0"/>
              </a:rPr>
              <a:t>сферах, часто они связаны с владением словом или с </a:t>
            </a:r>
            <a:r>
              <a:rPr lang="ru-RU" sz="2000" dirty="0" smtClean="0">
                <a:solidFill>
                  <a:schemeClr val="bg2">
                    <a:lumMod val="25000"/>
                  </a:schemeClr>
                </a:solidFill>
                <a:latin typeface="Bahnschrift SemiLight SemiConde" panose="020B0502040204020203" pitchFamily="34" charset="0"/>
              </a:rPr>
              <a:t>умением общаться </a:t>
            </a:r>
            <a:r>
              <a:rPr lang="ru-RU" sz="2000" dirty="0">
                <a:solidFill>
                  <a:schemeClr val="bg2">
                    <a:lumMod val="25000"/>
                  </a:schemeClr>
                </a:solidFill>
                <a:latin typeface="Bahnschrift SemiLight SemiConde" panose="020B0502040204020203" pitchFamily="34" charset="0"/>
              </a:rPr>
              <a:t>с людьми. </a:t>
            </a:r>
            <a:r>
              <a:rPr lang="ru-RU" sz="2000" dirty="0" smtClean="0">
                <a:solidFill>
                  <a:schemeClr val="bg2">
                    <a:lumMod val="25000"/>
                  </a:schemeClr>
                </a:solidFill>
                <a:latin typeface="Bahnschrift SemiLight SemiConde" panose="020B0502040204020203" pitchFamily="34" charset="0"/>
              </a:rPr>
              <a:t> Это </a:t>
            </a:r>
            <a:r>
              <a:rPr lang="ru-RU" sz="2000" dirty="0">
                <a:solidFill>
                  <a:schemeClr val="bg2">
                    <a:lumMod val="25000"/>
                  </a:schemeClr>
                </a:solidFill>
                <a:latin typeface="Bahnschrift SemiLight SemiConde" panose="020B0502040204020203" pitchFamily="34" charset="0"/>
              </a:rPr>
              <a:t>положение часто дает способности в торговле или в </a:t>
            </a:r>
            <a:r>
              <a:rPr lang="ru-RU" sz="2000" dirty="0" err="1">
                <a:solidFill>
                  <a:schemeClr val="bg2">
                    <a:lumMod val="25000"/>
                  </a:schemeClr>
                </a:solidFill>
                <a:latin typeface="Bahnschrift SemiLight SemiConde" panose="020B0502040204020203" pitchFamily="34" charset="0"/>
              </a:rPr>
              <a:t>рекламе.Люди</a:t>
            </a:r>
            <a:r>
              <a:rPr lang="ru-RU" sz="2000" dirty="0">
                <a:solidFill>
                  <a:schemeClr val="bg2">
                    <a:lumMod val="25000"/>
                  </a:schemeClr>
                </a:solidFill>
                <a:latin typeface="Bahnschrift SemiLight SemiConde" panose="020B0502040204020203" pitchFamily="34" charset="0"/>
              </a:rPr>
              <a:t> с </a:t>
            </a:r>
            <a:r>
              <a:rPr lang="ru-RU" sz="2000" dirty="0" smtClean="0">
                <a:solidFill>
                  <a:schemeClr val="bg2">
                    <a:lumMod val="25000"/>
                  </a:schemeClr>
                </a:solidFill>
                <a:latin typeface="Bahnschrift SemiLight SemiConde" panose="020B0502040204020203" pitchFamily="34" charset="0"/>
              </a:rPr>
              <a:t>таким положением </a:t>
            </a:r>
            <a:r>
              <a:rPr lang="ru-RU" sz="2000" dirty="0">
                <a:solidFill>
                  <a:schemeClr val="bg2">
                    <a:lumMod val="25000"/>
                  </a:schemeClr>
                </a:solidFill>
                <a:latin typeface="Bahnschrift SemiLight SemiConde" panose="020B0502040204020203" pitchFamily="34" charset="0"/>
              </a:rPr>
              <a:t>Меркурия предпочитают творческий вид деятельности, у </a:t>
            </a:r>
            <a:r>
              <a:rPr lang="ru-RU" sz="2000" dirty="0" smtClean="0">
                <a:solidFill>
                  <a:schemeClr val="bg2">
                    <a:lumMod val="25000"/>
                  </a:schemeClr>
                </a:solidFill>
                <a:latin typeface="Bahnschrift SemiLight SemiConde" panose="020B0502040204020203" pitchFamily="34" charset="0"/>
              </a:rPr>
              <a:t>них выражен </a:t>
            </a:r>
            <a:r>
              <a:rPr lang="ru-RU" sz="2000" dirty="0">
                <a:solidFill>
                  <a:schemeClr val="bg2">
                    <a:lumMod val="25000"/>
                  </a:schemeClr>
                </a:solidFill>
                <a:latin typeface="Bahnschrift SemiLight SemiConde" panose="020B0502040204020203" pitchFamily="34" charset="0"/>
              </a:rPr>
              <a:t>оптимистичный и честолюбивый тип мышления. Это положение </a:t>
            </a:r>
            <a:r>
              <a:rPr lang="ru-RU" sz="2000" dirty="0" smtClean="0">
                <a:solidFill>
                  <a:schemeClr val="bg2">
                    <a:lumMod val="25000"/>
                  </a:schemeClr>
                </a:solidFill>
                <a:latin typeface="Bahnschrift SemiLight SemiConde" panose="020B0502040204020203" pitchFamily="34" charset="0"/>
              </a:rPr>
              <a:t>дает возможность </a:t>
            </a:r>
            <a:r>
              <a:rPr lang="ru-RU" sz="2000" dirty="0">
                <a:solidFill>
                  <a:schemeClr val="bg2">
                    <a:lumMod val="25000"/>
                  </a:schemeClr>
                </a:solidFill>
                <a:latin typeface="Bahnschrift SemiLight SemiConde" panose="020B0502040204020203" pitchFamily="34" charset="0"/>
              </a:rPr>
              <a:t>легко знакомиться с представителями противоположного </a:t>
            </a:r>
            <a:r>
              <a:rPr lang="ru-RU" sz="2000" dirty="0" smtClean="0">
                <a:solidFill>
                  <a:schemeClr val="bg2">
                    <a:lumMod val="25000"/>
                  </a:schemeClr>
                </a:solidFill>
                <a:latin typeface="Bahnschrift SemiLight SemiConde" panose="020B0502040204020203" pitchFamily="34" charset="0"/>
              </a:rPr>
              <a:t>пола. Любят </a:t>
            </a:r>
            <a:r>
              <a:rPr lang="ru-RU" sz="2000" dirty="0">
                <a:solidFill>
                  <a:schemeClr val="bg2">
                    <a:lumMod val="25000"/>
                  </a:schemeClr>
                </a:solidFill>
                <a:latin typeface="Bahnschrift SemiLight SemiConde" panose="020B0502040204020203" pitchFamily="34" charset="0"/>
              </a:rPr>
              <a:t>общаться с людьми оптимистичными, великодушными </a:t>
            </a:r>
            <a:r>
              <a:rPr lang="ru-RU" sz="2000" dirty="0" smtClean="0">
                <a:solidFill>
                  <a:schemeClr val="bg2">
                    <a:lumMod val="25000"/>
                  </a:schemeClr>
                </a:solidFill>
                <a:latin typeface="Bahnschrift SemiLight SemiConde" panose="020B0502040204020203" pitchFamily="34" charset="0"/>
              </a:rPr>
              <a:t>и </a:t>
            </a:r>
            <a:r>
              <a:rPr lang="ru-RU" sz="2000" dirty="0" err="1" smtClean="0">
                <a:solidFill>
                  <a:schemeClr val="bg2">
                    <a:lumMod val="25000"/>
                  </a:schemeClr>
                </a:solidFill>
                <a:latin typeface="Bahnschrift SemiLight SemiConde" panose="020B0502040204020203" pitchFamily="34" charset="0"/>
              </a:rPr>
              <a:t>щедрыми.Отношения</a:t>
            </a:r>
            <a:r>
              <a:rPr lang="ru-RU" sz="2000" dirty="0" smtClean="0">
                <a:solidFill>
                  <a:schemeClr val="bg2">
                    <a:lumMod val="25000"/>
                  </a:schemeClr>
                </a:solidFill>
                <a:latin typeface="Bahnschrift SemiLight SemiConde" panose="020B0502040204020203" pitchFamily="34" charset="0"/>
              </a:rPr>
              <a:t> </a:t>
            </a:r>
            <a:r>
              <a:rPr lang="ru-RU" sz="2000" dirty="0">
                <a:solidFill>
                  <a:schemeClr val="bg2">
                    <a:lumMod val="25000"/>
                  </a:schemeClr>
                </a:solidFill>
                <a:latin typeface="Bahnschrift SemiLight SemiConde" panose="020B0502040204020203" pitchFamily="34" charset="0"/>
              </a:rPr>
              <a:t>с детьми часто поверхностные или рациональные. </a:t>
            </a:r>
            <a:r>
              <a:rPr lang="ru-RU" sz="2000" dirty="0" smtClean="0">
                <a:solidFill>
                  <a:schemeClr val="bg2">
                    <a:lumMod val="25000"/>
                  </a:schemeClr>
                </a:solidFill>
                <a:latin typeface="Bahnschrift SemiLight SemiConde" panose="020B0502040204020203" pitchFamily="34" charset="0"/>
              </a:rPr>
              <a:t>Такое положение </a:t>
            </a:r>
            <a:r>
              <a:rPr lang="ru-RU" sz="2000" dirty="0">
                <a:solidFill>
                  <a:schemeClr val="bg2">
                    <a:lumMod val="25000"/>
                  </a:schemeClr>
                </a:solidFill>
                <a:latin typeface="Bahnschrift SemiLight SemiConde" panose="020B0502040204020203" pitchFamily="34" charset="0"/>
              </a:rPr>
              <a:t>также дает способность доносить новые знания до детей в </a:t>
            </a:r>
            <a:r>
              <a:rPr lang="ru-RU" sz="2000" dirty="0" smtClean="0">
                <a:solidFill>
                  <a:schemeClr val="bg2">
                    <a:lumMod val="25000"/>
                  </a:schemeClr>
                </a:solidFill>
                <a:latin typeface="Bahnschrift SemiLight SemiConde" panose="020B0502040204020203" pitchFamily="34" charset="0"/>
              </a:rPr>
              <a:t>игровой форме</a:t>
            </a:r>
            <a:r>
              <a:rPr lang="ru-RU" sz="2000" dirty="0">
                <a:solidFill>
                  <a:schemeClr val="bg2">
                    <a:lumMod val="25000"/>
                  </a:schemeClr>
                </a:solidFill>
                <a:latin typeface="Bahnschrift SemiLight SemiConde" panose="020B0502040204020203" pitchFamily="34" charset="0"/>
              </a:rPr>
              <a:t>, умеют придумывать собственные методики для обучения </a:t>
            </a:r>
            <a:r>
              <a:rPr lang="ru-RU" sz="2000" dirty="0" smtClean="0">
                <a:solidFill>
                  <a:schemeClr val="bg2">
                    <a:lumMod val="25000"/>
                  </a:schemeClr>
                </a:solidFill>
                <a:latin typeface="Bahnschrift SemiLight SemiConde" panose="020B0502040204020203" pitchFamily="34" charset="0"/>
              </a:rPr>
              <a:t>или воспитания </a:t>
            </a:r>
            <a:r>
              <a:rPr lang="ru-RU" sz="2000" dirty="0" err="1">
                <a:solidFill>
                  <a:schemeClr val="bg2">
                    <a:lumMod val="25000"/>
                  </a:schemeClr>
                </a:solidFill>
                <a:latin typeface="Bahnschrift SemiLight SemiConde" panose="020B0502040204020203" pitchFamily="34" charset="0"/>
              </a:rPr>
              <a:t>детей.Сильная</a:t>
            </a:r>
            <a:r>
              <a:rPr lang="ru-RU" sz="2000" dirty="0">
                <a:solidFill>
                  <a:schemeClr val="bg2">
                    <a:lumMod val="25000"/>
                  </a:schemeClr>
                </a:solidFill>
                <a:latin typeface="Bahnschrift SemiLight SemiConde" panose="020B0502040204020203" pitchFamily="34" charset="0"/>
              </a:rPr>
              <a:t> сторона личности: проявляет творческий подход </a:t>
            </a:r>
            <a:r>
              <a:rPr lang="ru-RU" sz="2000" dirty="0" smtClean="0">
                <a:solidFill>
                  <a:schemeClr val="bg2">
                    <a:lumMod val="25000"/>
                  </a:schemeClr>
                </a:solidFill>
                <a:latin typeface="Bahnschrift SemiLight SemiConde" panose="020B0502040204020203" pitchFamily="34" charset="0"/>
              </a:rPr>
              <a:t>к любым </a:t>
            </a:r>
            <a:r>
              <a:rPr lang="ru-RU" sz="2000" dirty="0">
                <a:solidFill>
                  <a:schemeClr val="bg2">
                    <a:lumMod val="25000"/>
                  </a:schemeClr>
                </a:solidFill>
                <a:latin typeface="Bahnschrift SemiLight SemiConde" panose="020B0502040204020203" pitchFamily="34" charset="0"/>
              </a:rPr>
              <a:t>задачам и действиям. Охотно демонстрирует свои знания и </a:t>
            </a:r>
            <a:r>
              <a:rPr lang="ru-RU" sz="2000" dirty="0" smtClean="0">
                <a:solidFill>
                  <a:schemeClr val="bg2">
                    <a:lumMod val="25000"/>
                  </a:schemeClr>
                </a:solidFill>
                <a:latin typeface="Bahnschrift SemiLight SemiConde" panose="020B0502040204020203" pitchFamily="34" charset="0"/>
              </a:rPr>
              <a:t>навыки. Временные </a:t>
            </a:r>
            <a:r>
              <a:rPr lang="ru-RU" sz="2000" dirty="0">
                <a:solidFill>
                  <a:schemeClr val="bg2">
                    <a:lumMod val="25000"/>
                  </a:schemeClr>
                </a:solidFill>
                <a:latin typeface="Bahnschrift SemiLight SemiConde" panose="020B0502040204020203" pitchFamily="34" charset="0"/>
              </a:rPr>
              <a:t>неудачи его не огорчают.</a:t>
            </a:r>
            <a:endParaRPr lang="ru-RU" sz="2000" dirty="0" smtClean="0">
              <a:solidFill>
                <a:schemeClr val="bg2">
                  <a:lumMod val="25000"/>
                </a:schemeClr>
              </a:solidFill>
              <a:latin typeface="Bahnschrift SemiLight SemiConde" panose="020B0502040204020203" pitchFamily="34" charset="0"/>
            </a:endParaRPr>
          </a:p>
        </p:txBody>
      </p:sp>
      <p:sp>
        <p:nvSpPr>
          <p:cNvPr id="4" name="TextBox 3"/>
          <p:cNvSpPr txBox="1"/>
          <p:nvPr/>
        </p:nvSpPr>
        <p:spPr>
          <a:xfrm rot="16200000">
            <a:off x="-308302" y="3140201"/>
            <a:ext cx="1877437" cy="553998"/>
          </a:xfrm>
          <a:prstGeom prst="rect">
            <a:avLst/>
          </a:prstGeom>
          <a:noFill/>
        </p:spPr>
        <p:txBody>
          <a:bodyPr wrap="none" rtlCol="0">
            <a:spAutoFit/>
          </a:bodyPr>
          <a:lstStyle/>
          <a:p>
            <a:r>
              <a:rPr lang="ru-RU" sz="3000" dirty="0">
                <a:solidFill>
                  <a:schemeClr val="bg1">
                    <a:lumMod val="50000"/>
                  </a:schemeClr>
                </a:solidFill>
                <a:latin typeface="Bahnschrift SemiLight SemiConde" panose="020B0502040204020203" pitchFamily="34" charset="0"/>
              </a:rPr>
              <a:t>МЕРКУРИЙ</a:t>
            </a:r>
          </a:p>
        </p:txBody>
      </p:sp>
    </p:spTree>
    <p:extLst>
      <p:ext uri="{BB962C8B-B14F-4D97-AF65-F5344CB8AC3E}">
        <p14:creationId xmlns:p14="http://schemas.microsoft.com/office/powerpoint/2010/main" val="20265026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408684"/>
            <a:ext cx="9359410" cy="6017032"/>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6 ДОМ –</a:t>
            </a:r>
            <a:r>
              <a:rPr lang="ru-RU" sz="2000" dirty="0">
                <a:solidFill>
                  <a:schemeClr val="bg2">
                    <a:lumMod val="25000"/>
                  </a:schemeClr>
                </a:solidFill>
                <a:latin typeface="Bahnschrift SemiLight SemiConde" panose="020B0502040204020203" pitchFamily="34" charset="0"/>
              </a:rPr>
              <a:t>Умственные способности человека формируются </a:t>
            </a:r>
            <a:r>
              <a:rPr lang="ru-RU" sz="2000" dirty="0" smtClean="0">
                <a:solidFill>
                  <a:schemeClr val="bg2">
                    <a:lumMod val="25000"/>
                  </a:schemeClr>
                </a:solidFill>
                <a:latin typeface="Bahnschrift SemiLight SemiConde" panose="020B0502040204020203" pitchFamily="34" charset="0"/>
              </a:rPr>
              <a:t>путем многочисленных </a:t>
            </a:r>
            <a:r>
              <a:rPr lang="ru-RU" sz="2000" dirty="0">
                <a:solidFill>
                  <a:schemeClr val="bg2">
                    <a:lumMod val="25000"/>
                  </a:schemeClr>
                </a:solidFill>
                <a:latin typeface="Bahnschrift SemiLight SemiConde" panose="020B0502040204020203" pitchFamily="34" charset="0"/>
              </a:rPr>
              <a:t>тренировок и систематических </a:t>
            </a:r>
            <a:r>
              <a:rPr lang="ru-RU" sz="2000" dirty="0" smtClean="0">
                <a:solidFill>
                  <a:schemeClr val="bg2">
                    <a:lumMod val="25000"/>
                  </a:schemeClr>
                </a:solidFill>
                <a:latin typeface="Bahnschrift SemiLight SemiConde" panose="020B0502040204020203" pitchFamily="34" charset="0"/>
              </a:rPr>
              <a:t>занятий. Благодаря </a:t>
            </a:r>
            <a:r>
              <a:rPr lang="ru-RU" sz="2000" dirty="0">
                <a:solidFill>
                  <a:schemeClr val="bg2">
                    <a:lumMod val="25000"/>
                  </a:schemeClr>
                </a:solidFill>
                <a:latin typeface="Bahnschrift SemiLight SemiConde" panose="020B0502040204020203" pitchFamily="34" charset="0"/>
              </a:rPr>
              <a:t>тому, что он хорошо запоминает разложенную </a:t>
            </a:r>
            <a:r>
              <a:rPr lang="ru-RU" sz="2000" dirty="0" smtClean="0">
                <a:solidFill>
                  <a:schemeClr val="bg2">
                    <a:lumMod val="25000"/>
                  </a:schemeClr>
                </a:solidFill>
                <a:latin typeface="Bahnschrift SemiLight SemiConde" panose="020B0502040204020203" pitchFamily="34" charset="0"/>
              </a:rPr>
              <a:t>по полочкам </a:t>
            </a:r>
            <a:r>
              <a:rPr lang="ru-RU" sz="2000" dirty="0">
                <a:solidFill>
                  <a:schemeClr val="bg2">
                    <a:lumMod val="25000"/>
                  </a:schemeClr>
                </a:solidFill>
                <a:latin typeface="Bahnschrift SemiLight SemiConde" panose="020B0502040204020203" pitchFamily="34" charset="0"/>
              </a:rPr>
              <a:t>информацию, он быстро обучается, легко вникает </a:t>
            </a:r>
            <a:r>
              <a:rPr lang="ru-RU" sz="2000" dirty="0" smtClean="0">
                <a:solidFill>
                  <a:schemeClr val="bg2">
                    <a:lumMod val="25000"/>
                  </a:schemeClr>
                </a:solidFill>
                <a:latin typeface="Bahnschrift SemiLight SemiConde" panose="020B0502040204020203" pitchFamily="34" charset="0"/>
              </a:rPr>
              <a:t>в любое </a:t>
            </a:r>
            <a:r>
              <a:rPr lang="ru-RU" sz="2000" dirty="0">
                <a:solidFill>
                  <a:schemeClr val="bg2">
                    <a:lumMod val="25000"/>
                  </a:schemeClr>
                </a:solidFill>
                <a:latin typeface="Bahnschrift SemiLight SemiConde" panose="020B0502040204020203" pitchFamily="34" charset="0"/>
              </a:rPr>
              <a:t>дело. </a:t>
            </a:r>
            <a:r>
              <a:rPr lang="ru-RU" sz="2000" dirty="0" smtClean="0">
                <a:solidFill>
                  <a:schemeClr val="bg2">
                    <a:lumMod val="25000"/>
                  </a:schemeClr>
                </a:solidFill>
                <a:latin typeface="Bahnschrift SemiLight SemiConde" panose="020B0502040204020203" pitchFamily="34" charset="0"/>
              </a:rPr>
              <a:t> Его </a:t>
            </a:r>
            <a:r>
              <a:rPr lang="ru-RU" sz="2000" dirty="0">
                <a:solidFill>
                  <a:schemeClr val="bg2">
                    <a:lumMod val="25000"/>
                  </a:schemeClr>
                </a:solidFill>
                <a:latin typeface="Bahnschrift SemiLight SemiConde" panose="020B0502040204020203" pitchFamily="34" charset="0"/>
              </a:rPr>
              <a:t>интерес к деталям, подробностям, тщательность подхода к любому </a:t>
            </a:r>
            <a:r>
              <a:rPr lang="ru-RU" sz="2000" dirty="0" smtClean="0">
                <a:solidFill>
                  <a:schemeClr val="bg2">
                    <a:lumMod val="25000"/>
                  </a:schemeClr>
                </a:solidFill>
                <a:latin typeface="Bahnschrift SemiLight SemiConde" panose="020B0502040204020203" pitchFamily="34" charset="0"/>
              </a:rPr>
              <a:t>делу выливается </a:t>
            </a:r>
            <a:r>
              <a:rPr lang="ru-RU" sz="2000" dirty="0">
                <a:solidFill>
                  <a:schemeClr val="bg2">
                    <a:lumMod val="25000"/>
                  </a:schemeClr>
                </a:solidFill>
                <a:latin typeface="Bahnschrift SemiLight SemiConde" panose="020B0502040204020203" pitchFamily="34" charset="0"/>
              </a:rPr>
              <a:t>в мастерство и высокий профессионализм. Люди с </a:t>
            </a:r>
            <a:r>
              <a:rPr lang="ru-RU" sz="2000" dirty="0" smtClean="0">
                <a:solidFill>
                  <a:schemeClr val="bg2">
                    <a:lumMod val="25000"/>
                  </a:schemeClr>
                </a:solidFill>
                <a:latin typeface="Bahnschrift SemiLight SemiConde" panose="020B0502040204020203" pitchFamily="34" charset="0"/>
              </a:rPr>
              <a:t>таким положением </a:t>
            </a:r>
            <a:r>
              <a:rPr lang="ru-RU" sz="2000" dirty="0">
                <a:solidFill>
                  <a:schemeClr val="bg2">
                    <a:lumMod val="25000"/>
                  </a:schemeClr>
                </a:solidFill>
                <a:latin typeface="Bahnschrift SemiLight SemiConde" panose="020B0502040204020203" pitchFamily="34" charset="0"/>
              </a:rPr>
              <a:t>Меркурия аккуратны и добросовестны. У них обостренное </a:t>
            </a:r>
            <a:r>
              <a:rPr lang="ru-RU" sz="2000" dirty="0" smtClean="0">
                <a:solidFill>
                  <a:schemeClr val="bg2">
                    <a:lumMod val="25000"/>
                  </a:schemeClr>
                </a:solidFill>
                <a:latin typeface="Bahnschrift SemiLight SemiConde" panose="020B0502040204020203" pitchFamily="34" charset="0"/>
              </a:rPr>
              <a:t>чувство порядка </a:t>
            </a:r>
            <a:r>
              <a:rPr lang="ru-RU" sz="2000" dirty="0">
                <a:solidFill>
                  <a:schemeClr val="bg2">
                    <a:lumMod val="25000"/>
                  </a:schemeClr>
                </a:solidFill>
                <a:latin typeface="Bahnschrift SemiLight SemiConde" panose="020B0502040204020203" pitchFamily="34" charset="0"/>
              </a:rPr>
              <a:t>(т.к. в хаосе они просто не могут разобраться с </a:t>
            </a:r>
            <a:r>
              <a:rPr lang="ru-RU" sz="2000" dirty="0" smtClean="0">
                <a:solidFill>
                  <a:schemeClr val="bg2">
                    <a:lumMod val="25000"/>
                  </a:schemeClr>
                </a:solidFill>
                <a:latin typeface="Bahnschrift SemiLight SemiConde" panose="020B0502040204020203" pitchFamily="34" charset="0"/>
              </a:rPr>
              <a:t>поступающей информацией</a:t>
            </a:r>
            <a:r>
              <a:rPr lang="ru-RU" sz="2000" dirty="0">
                <a:solidFill>
                  <a:schemeClr val="bg2">
                    <a:lumMod val="25000"/>
                  </a:schemeClr>
                </a:solidFill>
                <a:latin typeface="Bahnschrift SemiLight SemiConde" panose="020B0502040204020203" pitchFamily="34" charset="0"/>
              </a:rPr>
              <a:t>). Интересы человека часто носят практический характер. </a:t>
            </a:r>
            <a:r>
              <a:rPr lang="ru-RU" sz="2000" dirty="0" smtClean="0">
                <a:solidFill>
                  <a:schemeClr val="bg2">
                    <a:lumMod val="25000"/>
                  </a:schemeClr>
                </a:solidFill>
                <a:latin typeface="Bahnschrift SemiLight SemiConde" panose="020B0502040204020203" pitchFamily="34" charset="0"/>
              </a:rPr>
              <a:t>Это положение </a:t>
            </a:r>
            <a:r>
              <a:rPr lang="ru-RU" sz="2000" dirty="0">
                <a:solidFill>
                  <a:schemeClr val="bg2">
                    <a:lumMod val="25000"/>
                  </a:schemeClr>
                </a:solidFill>
                <a:latin typeface="Bahnschrift SemiLight SemiConde" panose="020B0502040204020203" pitchFamily="34" charset="0"/>
              </a:rPr>
              <a:t>дает способность координировать деятельность </a:t>
            </a:r>
            <a:r>
              <a:rPr lang="ru-RU" sz="2000" dirty="0" smtClean="0">
                <a:solidFill>
                  <a:schemeClr val="bg2">
                    <a:lumMod val="25000"/>
                  </a:schemeClr>
                </a:solidFill>
                <a:latin typeface="Bahnschrift SemiLight SemiConde" panose="020B0502040204020203" pitchFamily="34" charset="0"/>
              </a:rPr>
              <a:t>ближайшего окружения. Часто </a:t>
            </a:r>
            <a:r>
              <a:rPr lang="ru-RU" sz="2000" dirty="0">
                <a:solidFill>
                  <a:schemeClr val="bg2">
                    <a:lumMod val="25000"/>
                  </a:schemeClr>
                </a:solidFill>
                <a:latin typeface="Bahnschrift SemiLight SemiConde" panose="020B0502040204020203" pitchFamily="34" charset="0"/>
              </a:rPr>
              <a:t>Меркурий в 6 доме предвещает хорошие администраторские </a:t>
            </a:r>
            <a:r>
              <a:rPr lang="ru-RU" sz="2000" dirty="0" smtClean="0">
                <a:solidFill>
                  <a:schemeClr val="bg2">
                    <a:lumMod val="25000"/>
                  </a:schemeClr>
                </a:solidFill>
                <a:latin typeface="Bahnschrift SemiLight SemiConde" panose="020B0502040204020203" pitchFamily="34" charset="0"/>
              </a:rPr>
              <a:t>способности и </a:t>
            </a:r>
            <a:r>
              <a:rPr lang="ru-RU" sz="2000" dirty="0">
                <a:solidFill>
                  <a:schemeClr val="bg2">
                    <a:lumMod val="25000"/>
                  </a:schemeClr>
                </a:solidFill>
                <a:latin typeface="Bahnschrift SemiLight SemiConde" panose="020B0502040204020203" pitchFamily="34" charset="0"/>
              </a:rPr>
              <a:t>умение находить общий язык с непосредственным начальством. Отношения </a:t>
            </a:r>
            <a:r>
              <a:rPr lang="ru-RU" sz="2000" dirty="0" smtClean="0">
                <a:solidFill>
                  <a:schemeClr val="bg2">
                    <a:lumMod val="25000"/>
                  </a:schemeClr>
                </a:solidFill>
                <a:latin typeface="Bahnschrift SemiLight SemiConde" panose="020B0502040204020203" pitchFamily="34" charset="0"/>
              </a:rPr>
              <a:t>с сослуживцами </a:t>
            </a:r>
            <a:r>
              <a:rPr lang="ru-RU" sz="2000" dirty="0">
                <a:solidFill>
                  <a:schemeClr val="bg2">
                    <a:lumMod val="25000"/>
                  </a:schemeClr>
                </a:solidFill>
                <a:latin typeface="Bahnschrift SemiLight SemiConde" panose="020B0502040204020203" pitchFamily="34" charset="0"/>
              </a:rPr>
              <a:t>и сотрудниками легкие, часто среди них встречаются люди </a:t>
            </a:r>
            <a:r>
              <a:rPr lang="ru-RU" sz="2000" dirty="0" smtClean="0">
                <a:solidFill>
                  <a:schemeClr val="bg2">
                    <a:lumMod val="25000"/>
                  </a:schemeClr>
                </a:solidFill>
                <a:latin typeface="Bahnschrift SemiLight SemiConde" panose="020B0502040204020203" pitchFamily="34" charset="0"/>
              </a:rPr>
              <a:t>из ближайшего </a:t>
            </a:r>
            <a:r>
              <a:rPr lang="ru-RU" sz="2000" dirty="0" err="1">
                <a:solidFill>
                  <a:schemeClr val="bg2">
                    <a:lumMod val="25000"/>
                  </a:schemeClr>
                </a:solidFill>
                <a:latin typeface="Bahnschrift SemiLight SemiConde" panose="020B0502040204020203" pitchFamily="34" charset="0"/>
              </a:rPr>
              <a:t>окружения.Это</a:t>
            </a:r>
            <a:r>
              <a:rPr lang="ru-RU" sz="2000" dirty="0">
                <a:solidFill>
                  <a:schemeClr val="bg2">
                    <a:lumMod val="25000"/>
                  </a:schemeClr>
                </a:solidFill>
                <a:latin typeface="Bahnschrift SemiLight SemiConde" panose="020B0502040204020203" pitchFamily="34" charset="0"/>
              </a:rPr>
              <a:t> же положение дает умение обращаться с </a:t>
            </a:r>
            <a:r>
              <a:rPr lang="ru-RU" sz="2000" dirty="0" smtClean="0">
                <a:solidFill>
                  <a:schemeClr val="bg2">
                    <a:lumMod val="25000"/>
                  </a:schemeClr>
                </a:solidFill>
                <a:latin typeface="Bahnschrift SemiLight SemiConde" panose="020B0502040204020203" pitchFamily="34" charset="0"/>
              </a:rPr>
              <a:t>техникой, расчетливость </a:t>
            </a:r>
            <a:r>
              <a:rPr lang="ru-RU" sz="2000" dirty="0">
                <a:solidFill>
                  <a:schemeClr val="bg2">
                    <a:lumMod val="25000"/>
                  </a:schemeClr>
                </a:solidFill>
                <a:latin typeface="Bahnschrift SemiLight SemiConde" panose="020B0502040204020203" pitchFamily="34" charset="0"/>
              </a:rPr>
              <a:t>и практичность в делах, связанных с повседневной работой (</a:t>
            </a:r>
            <a:r>
              <a:rPr lang="ru-RU" sz="2000" dirty="0" smtClean="0">
                <a:solidFill>
                  <a:schemeClr val="bg2">
                    <a:lumMod val="25000"/>
                  </a:schemeClr>
                </a:solidFill>
                <a:latin typeface="Bahnschrift SemiLight SemiConde" panose="020B0502040204020203" pitchFamily="34" charset="0"/>
              </a:rPr>
              <a:t>там, где </a:t>
            </a:r>
            <a:r>
              <a:rPr lang="ru-RU" sz="2000" dirty="0">
                <a:solidFill>
                  <a:schemeClr val="bg2">
                    <a:lumMod val="25000"/>
                  </a:schemeClr>
                </a:solidFill>
                <a:latin typeface="Bahnschrift SemiLight SemiConde" panose="020B0502040204020203" pitchFamily="34" charset="0"/>
              </a:rPr>
              <a:t>можно схитрить или сократить свои усилия, человек не упустит </a:t>
            </a:r>
            <a:r>
              <a:rPr lang="ru-RU" sz="2000" dirty="0" smtClean="0">
                <a:solidFill>
                  <a:schemeClr val="bg2">
                    <a:lumMod val="25000"/>
                  </a:schemeClr>
                </a:solidFill>
                <a:latin typeface="Bahnschrift SemiLight SemiConde" panose="020B0502040204020203" pitchFamily="34" charset="0"/>
              </a:rPr>
              <a:t>этого шанса</a:t>
            </a:r>
            <a:r>
              <a:rPr lang="ru-RU" sz="2000" dirty="0">
                <a:solidFill>
                  <a:schemeClr val="bg2">
                    <a:lumMod val="25000"/>
                  </a:schemeClr>
                </a:solidFill>
                <a:latin typeface="Bahnschrift SemiLight SemiConde" panose="020B0502040204020203" pitchFamily="34" charset="0"/>
              </a:rPr>
              <a:t>). </a:t>
            </a:r>
            <a:r>
              <a:rPr lang="ru-RU" sz="2000" dirty="0" smtClean="0">
                <a:solidFill>
                  <a:schemeClr val="bg2">
                    <a:lumMod val="25000"/>
                  </a:schemeClr>
                </a:solidFill>
                <a:latin typeface="Bahnschrift SemiLight SemiConde" panose="020B0502040204020203" pitchFamily="34" charset="0"/>
              </a:rPr>
              <a:t> Человек </a:t>
            </a:r>
            <a:r>
              <a:rPr lang="ru-RU" sz="2000" dirty="0">
                <a:solidFill>
                  <a:schemeClr val="bg2">
                    <a:lumMod val="25000"/>
                  </a:schemeClr>
                </a:solidFill>
                <a:latin typeface="Bahnschrift SemiLight SemiConde" panose="020B0502040204020203" pitchFamily="34" charset="0"/>
              </a:rPr>
              <a:t>стремится общаться с людьми трудолюбивыми, надежными </a:t>
            </a:r>
            <a:r>
              <a:rPr lang="ru-RU" sz="2000" dirty="0" smtClean="0">
                <a:solidFill>
                  <a:schemeClr val="bg2">
                    <a:lumMod val="25000"/>
                  </a:schemeClr>
                </a:solidFill>
                <a:latin typeface="Bahnschrift SemiLight SemiConde" panose="020B0502040204020203" pitchFamily="34" charset="0"/>
              </a:rPr>
              <a:t>и </a:t>
            </a:r>
            <a:r>
              <a:rPr lang="ru-RU" sz="2000" dirty="0" err="1" smtClean="0">
                <a:solidFill>
                  <a:schemeClr val="bg2">
                    <a:lumMod val="25000"/>
                  </a:schemeClr>
                </a:solidFill>
                <a:latin typeface="Bahnschrift SemiLight SemiConde" panose="020B0502040204020203" pitchFamily="34" charset="0"/>
              </a:rPr>
              <a:t>ответственными.Сильная</a:t>
            </a:r>
            <a:r>
              <a:rPr lang="ru-RU" sz="2000" dirty="0" smtClean="0">
                <a:solidFill>
                  <a:schemeClr val="bg2">
                    <a:lumMod val="25000"/>
                  </a:schemeClr>
                </a:solidFill>
                <a:latin typeface="Bahnschrift SemiLight SemiConde" panose="020B0502040204020203" pitchFamily="34" charset="0"/>
              </a:rPr>
              <a:t> </a:t>
            </a:r>
            <a:r>
              <a:rPr lang="ru-RU" sz="2000" dirty="0">
                <a:solidFill>
                  <a:schemeClr val="bg2">
                    <a:lumMod val="25000"/>
                  </a:schemeClr>
                </a:solidFill>
                <a:latin typeface="Bahnschrift SemiLight SemiConde" panose="020B0502040204020203" pitchFamily="34" charset="0"/>
              </a:rPr>
              <a:t>сторона личности: человек без проблем находит</a:t>
            </a:r>
          </a:p>
          <a:p>
            <a:pPr algn="just"/>
            <a:r>
              <a:rPr lang="ru-RU" sz="2000" dirty="0">
                <a:solidFill>
                  <a:schemeClr val="bg2">
                    <a:lumMod val="25000"/>
                  </a:schemeClr>
                </a:solidFill>
                <a:latin typeface="Bahnschrift SemiLight SemiConde" panose="020B0502040204020203" pitchFamily="34" charset="0"/>
              </a:rPr>
              <a:t>общий язык с представителями любых социальных слоев. Поэтому пользуется </a:t>
            </a:r>
            <a:r>
              <a:rPr lang="ru-RU" sz="2000" dirty="0" smtClean="0">
                <a:solidFill>
                  <a:schemeClr val="bg2">
                    <a:lumMod val="25000"/>
                  </a:schemeClr>
                </a:solidFill>
                <a:latin typeface="Bahnschrift SemiLight SemiConde" panose="020B0502040204020203" pitchFamily="34" charset="0"/>
              </a:rPr>
              <a:t>у всех </a:t>
            </a:r>
            <a:r>
              <a:rPr lang="ru-RU" sz="2000" dirty="0">
                <a:solidFill>
                  <a:schemeClr val="bg2">
                    <a:lumMod val="25000"/>
                  </a:schemeClr>
                </a:solidFill>
                <a:latin typeface="Bahnschrift SemiLight SemiConde" panose="020B0502040204020203" pitchFamily="34" charset="0"/>
              </a:rPr>
              <a:t>уважением как советчик. Гибок, способен к тонкому анализу. </a:t>
            </a:r>
            <a:r>
              <a:rPr lang="ru-RU" sz="2000" dirty="0" smtClean="0">
                <a:solidFill>
                  <a:schemeClr val="bg2">
                    <a:lumMod val="25000"/>
                  </a:schemeClr>
                </a:solidFill>
                <a:latin typeface="Bahnschrift SemiLight SemiConde" panose="020B0502040204020203" pitchFamily="34" charset="0"/>
              </a:rPr>
              <a:t>Быстро находит </a:t>
            </a:r>
            <a:r>
              <a:rPr lang="ru-RU" sz="2000" dirty="0">
                <a:solidFill>
                  <a:schemeClr val="bg2">
                    <a:lumMod val="25000"/>
                  </a:schemeClr>
                </a:solidFill>
                <a:latin typeface="Bahnschrift SemiLight SemiConde" panose="020B0502040204020203" pitchFamily="34" charset="0"/>
              </a:rPr>
              <a:t>решения рабочих задач.</a:t>
            </a:r>
            <a:endParaRPr lang="ru-RU" sz="2000" dirty="0" smtClean="0">
              <a:solidFill>
                <a:schemeClr val="bg2">
                  <a:lumMod val="25000"/>
                </a:schemeClr>
              </a:solidFill>
              <a:latin typeface="Bahnschrift SemiLight SemiConde" panose="020B0502040204020203" pitchFamily="34" charset="0"/>
            </a:endParaRPr>
          </a:p>
        </p:txBody>
      </p:sp>
      <p:sp>
        <p:nvSpPr>
          <p:cNvPr id="4" name="TextBox 3"/>
          <p:cNvSpPr txBox="1"/>
          <p:nvPr/>
        </p:nvSpPr>
        <p:spPr>
          <a:xfrm rot="16200000">
            <a:off x="-308303" y="3140201"/>
            <a:ext cx="1877437" cy="553998"/>
          </a:xfrm>
          <a:prstGeom prst="rect">
            <a:avLst/>
          </a:prstGeom>
          <a:noFill/>
        </p:spPr>
        <p:txBody>
          <a:bodyPr wrap="none" rtlCol="0">
            <a:spAutoFit/>
          </a:bodyPr>
          <a:lstStyle/>
          <a:p>
            <a:r>
              <a:rPr lang="ru-RU" sz="3000" dirty="0">
                <a:solidFill>
                  <a:schemeClr val="bg1">
                    <a:lumMod val="50000"/>
                  </a:schemeClr>
                </a:solidFill>
                <a:latin typeface="Bahnschrift SemiLight SemiConde" panose="020B0502040204020203" pitchFamily="34" charset="0"/>
              </a:rPr>
              <a:t>МЕРКУРИЙ</a:t>
            </a:r>
          </a:p>
        </p:txBody>
      </p:sp>
    </p:spTree>
    <p:extLst>
      <p:ext uri="{BB962C8B-B14F-4D97-AF65-F5344CB8AC3E}">
        <p14:creationId xmlns:p14="http://schemas.microsoft.com/office/powerpoint/2010/main" val="21164311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408684"/>
            <a:ext cx="9359410" cy="6017032"/>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7 ДОМ –</a:t>
            </a:r>
            <a:r>
              <a:rPr lang="ru-RU" sz="2000" dirty="0">
                <a:solidFill>
                  <a:schemeClr val="bg2">
                    <a:lumMod val="25000"/>
                  </a:schemeClr>
                </a:solidFill>
                <a:latin typeface="Bahnschrift SemiLight SemiConde" panose="020B0502040204020203" pitchFamily="34" charset="0"/>
              </a:rPr>
              <a:t>Предоставляет человеку множество возможностей пополнить свои знания с</a:t>
            </a:r>
          </a:p>
          <a:p>
            <a:pPr algn="just"/>
            <a:r>
              <a:rPr lang="ru-RU" sz="2000" dirty="0">
                <a:solidFill>
                  <a:schemeClr val="bg2">
                    <a:lumMod val="25000"/>
                  </a:schemeClr>
                </a:solidFill>
                <a:latin typeface="Bahnschrift SemiLight SemiConde" panose="020B0502040204020203" pitchFamily="34" charset="0"/>
              </a:rPr>
              <a:t>помощью партнеров. Человек часто встречает людей, которые предлагают </a:t>
            </a:r>
            <a:r>
              <a:rPr lang="ru-RU" sz="2000" dirty="0" smtClean="0">
                <a:solidFill>
                  <a:schemeClr val="bg2">
                    <a:lumMod val="25000"/>
                  </a:schemeClr>
                </a:solidFill>
                <a:latin typeface="Bahnschrift SemiLight SemiConde" panose="020B0502040204020203" pitchFamily="34" charset="0"/>
              </a:rPr>
              <a:t>ему узнать </a:t>
            </a:r>
            <a:r>
              <a:rPr lang="ru-RU" sz="2000" dirty="0">
                <a:solidFill>
                  <a:schemeClr val="bg2">
                    <a:lumMod val="25000"/>
                  </a:schemeClr>
                </a:solidFill>
                <a:latin typeface="Bahnschrift SemiLight SemiConde" panose="020B0502040204020203" pitchFamily="34" charset="0"/>
              </a:rPr>
              <a:t>что-то новое или приобрести какие-то новые навыки. (Правда, </a:t>
            </a:r>
            <a:r>
              <a:rPr lang="ru-RU" sz="2000" dirty="0" smtClean="0">
                <a:solidFill>
                  <a:schemeClr val="bg2">
                    <a:lumMod val="25000"/>
                  </a:schemeClr>
                </a:solidFill>
                <a:latin typeface="Bahnschrift SemiLight SemiConde" panose="020B0502040204020203" pitchFamily="34" charset="0"/>
              </a:rPr>
              <a:t>человек не </a:t>
            </a:r>
            <a:r>
              <a:rPr lang="ru-RU" sz="2000" dirty="0">
                <a:solidFill>
                  <a:schemeClr val="bg2">
                    <a:lumMod val="25000"/>
                  </a:schemeClr>
                </a:solidFill>
                <a:latin typeface="Bahnschrift SemiLight SemiConde" panose="020B0502040204020203" pitchFamily="34" charset="0"/>
              </a:rPr>
              <a:t>всегда на это соглашается, т.к. положение Меркурия в 7 доме </a:t>
            </a:r>
            <a:r>
              <a:rPr lang="ru-RU" sz="2000" dirty="0" smtClean="0">
                <a:solidFill>
                  <a:schemeClr val="bg2">
                    <a:lumMod val="25000"/>
                  </a:schemeClr>
                </a:solidFill>
                <a:latin typeface="Bahnschrift SemiLight SemiConde" panose="020B0502040204020203" pitchFamily="34" charset="0"/>
              </a:rPr>
              <a:t>дает избирательность </a:t>
            </a:r>
            <a:r>
              <a:rPr lang="ru-RU" sz="2000" dirty="0">
                <a:solidFill>
                  <a:schemeClr val="bg2">
                    <a:lumMod val="25000"/>
                  </a:schemeClr>
                </a:solidFill>
                <a:latin typeface="Bahnschrift SemiLight SemiConde" panose="020B0502040204020203" pitchFamily="34" charset="0"/>
              </a:rPr>
              <a:t>в приобретении знаний). Это положение указывает </a:t>
            </a:r>
            <a:r>
              <a:rPr lang="ru-RU" sz="2000" dirty="0" smtClean="0">
                <a:solidFill>
                  <a:schemeClr val="bg2">
                    <a:lumMod val="25000"/>
                  </a:schemeClr>
                </a:solidFill>
                <a:latin typeface="Bahnschrift SemiLight SemiConde" panose="020B0502040204020203" pitchFamily="34" charset="0"/>
              </a:rPr>
              <a:t>на человека</a:t>
            </a:r>
            <a:r>
              <a:rPr lang="ru-RU" sz="2000" dirty="0">
                <a:solidFill>
                  <a:schemeClr val="bg2">
                    <a:lumMod val="25000"/>
                  </a:schemeClr>
                </a:solidFill>
                <a:latin typeface="Bahnschrift SemiLight SemiConde" panose="020B0502040204020203" pitchFamily="34" charset="0"/>
              </a:rPr>
              <a:t>, чьи интересы лежат в сфере взаимодействия с </a:t>
            </a:r>
            <a:r>
              <a:rPr lang="ru-RU" sz="2000" dirty="0" err="1">
                <a:solidFill>
                  <a:schemeClr val="bg2">
                    <a:lumMod val="25000"/>
                  </a:schemeClr>
                </a:solidFill>
                <a:latin typeface="Bahnschrift SemiLight SemiConde" panose="020B0502040204020203" pitchFamily="34" charset="0"/>
              </a:rPr>
              <a:t>партнерами.Его</a:t>
            </a:r>
            <a:r>
              <a:rPr lang="ru-RU" sz="2000" dirty="0">
                <a:solidFill>
                  <a:schemeClr val="bg2">
                    <a:lumMod val="25000"/>
                  </a:schemeClr>
                </a:solidFill>
                <a:latin typeface="Bahnschrift SemiLight SemiConde" panose="020B0502040204020203" pitchFamily="34" charset="0"/>
              </a:rPr>
              <a:t> </a:t>
            </a:r>
            <a:r>
              <a:rPr lang="ru-RU" sz="2000" dirty="0" smtClean="0">
                <a:solidFill>
                  <a:schemeClr val="bg2">
                    <a:lumMod val="25000"/>
                  </a:schemeClr>
                </a:solidFill>
                <a:latin typeface="Bahnschrift SemiLight SemiConde" panose="020B0502040204020203" pitchFamily="34" charset="0"/>
              </a:rPr>
              <a:t>живо интересуют </a:t>
            </a:r>
            <a:r>
              <a:rPr lang="ru-RU" sz="2000" dirty="0">
                <a:solidFill>
                  <a:schemeClr val="bg2">
                    <a:lumMod val="25000"/>
                  </a:schemeClr>
                </a:solidFill>
                <a:latin typeface="Bahnschrift SemiLight SemiConde" panose="020B0502040204020203" pitchFamily="34" charset="0"/>
              </a:rPr>
              <a:t>чужие дела, зачастую он готов дать практичный совет </a:t>
            </a:r>
            <a:r>
              <a:rPr lang="ru-RU" sz="2000" dirty="0" smtClean="0">
                <a:solidFill>
                  <a:schemeClr val="bg2">
                    <a:lumMod val="25000"/>
                  </a:schemeClr>
                </a:solidFill>
                <a:latin typeface="Bahnschrift SemiLight SemiConde" panose="020B0502040204020203" pitchFamily="34" charset="0"/>
              </a:rPr>
              <a:t>своему собеседнику </a:t>
            </a:r>
            <a:r>
              <a:rPr lang="ru-RU" sz="2000" dirty="0">
                <a:solidFill>
                  <a:schemeClr val="bg2">
                    <a:lumMod val="25000"/>
                  </a:schemeClr>
                </a:solidFill>
                <a:latin typeface="Bahnschrift SemiLight SemiConde" panose="020B0502040204020203" pitchFamily="34" charset="0"/>
              </a:rPr>
              <a:t>или оказать помощь в его делах. Это положение дает </a:t>
            </a:r>
            <a:r>
              <a:rPr lang="ru-RU" sz="2000" dirty="0" smtClean="0">
                <a:solidFill>
                  <a:schemeClr val="bg2">
                    <a:lumMod val="25000"/>
                  </a:schemeClr>
                </a:solidFill>
                <a:latin typeface="Bahnschrift SemiLight SemiConde" panose="020B0502040204020203" pitchFamily="34" charset="0"/>
              </a:rPr>
              <a:t>способность строить </a:t>
            </a:r>
            <a:r>
              <a:rPr lang="ru-RU" sz="2000" dirty="0">
                <a:solidFill>
                  <a:schemeClr val="bg2">
                    <a:lumMod val="25000"/>
                  </a:schemeClr>
                </a:solidFill>
                <a:latin typeface="Bahnschrift SemiLight SemiConde" panose="020B0502040204020203" pitchFamily="34" charset="0"/>
              </a:rPr>
              <a:t>легкие отношения с людьми и иметь множество различных </a:t>
            </a:r>
            <a:r>
              <a:rPr lang="ru-RU" sz="2000" dirty="0" smtClean="0">
                <a:solidFill>
                  <a:schemeClr val="bg2">
                    <a:lumMod val="25000"/>
                  </a:schemeClr>
                </a:solidFill>
                <a:latin typeface="Bahnschrift SemiLight SemiConde" panose="020B0502040204020203" pitchFamily="34" charset="0"/>
              </a:rPr>
              <a:t>знакомых. При </a:t>
            </a:r>
            <a:r>
              <a:rPr lang="ru-RU" sz="2000" dirty="0">
                <a:solidFill>
                  <a:schemeClr val="bg2">
                    <a:lumMod val="25000"/>
                  </a:schemeClr>
                </a:solidFill>
                <a:latin typeface="Bahnschrift SemiLight SemiConde" panose="020B0502040204020203" pitchFamily="34" charset="0"/>
              </a:rPr>
              <a:t>таком положении Меркурий человек предпочитает общаться с </a:t>
            </a:r>
            <a:r>
              <a:rPr lang="ru-RU" sz="2000" dirty="0" smtClean="0">
                <a:solidFill>
                  <a:schemeClr val="bg2">
                    <a:lumMod val="25000"/>
                  </a:schemeClr>
                </a:solidFill>
                <a:latin typeface="Bahnschrift SemiLight SemiConde" panose="020B0502040204020203" pitchFamily="34" charset="0"/>
              </a:rPr>
              <a:t>партнерами младше </a:t>
            </a:r>
            <a:r>
              <a:rPr lang="ru-RU" sz="2000" dirty="0">
                <a:solidFill>
                  <a:schemeClr val="bg2">
                    <a:lumMod val="25000"/>
                  </a:schemeClr>
                </a:solidFill>
                <a:latin typeface="Bahnschrift SemiLight SemiConde" panose="020B0502040204020203" pitchFamily="34" charset="0"/>
              </a:rPr>
              <a:t>себя или достаточно общительными и </a:t>
            </a:r>
            <a:r>
              <a:rPr lang="ru-RU" sz="2000" dirty="0" err="1">
                <a:solidFill>
                  <a:schemeClr val="bg2">
                    <a:lumMod val="25000"/>
                  </a:schemeClr>
                </a:solidFill>
                <a:latin typeface="Bahnschrift SemiLight SemiConde" panose="020B0502040204020203" pitchFamily="34" charset="0"/>
              </a:rPr>
              <a:t>непостоянными.Учеба</a:t>
            </a:r>
            <a:r>
              <a:rPr lang="ru-RU" sz="2000" dirty="0">
                <a:solidFill>
                  <a:schemeClr val="bg2">
                    <a:lumMod val="25000"/>
                  </a:schemeClr>
                </a:solidFill>
                <a:latin typeface="Bahnschrift SemiLight SemiConde" panose="020B0502040204020203" pitchFamily="34" charset="0"/>
              </a:rPr>
              <a:t> и усвоение новой информации лучше идет в </a:t>
            </a:r>
            <a:r>
              <a:rPr lang="ru-RU" sz="2000" dirty="0" smtClean="0">
                <a:solidFill>
                  <a:schemeClr val="bg2">
                    <a:lumMod val="25000"/>
                  </a:schemeClr>
                </a:solidFill>
                <a:latin typeface="Bahnschrift SemiLight SemiConde" panose="020B0502040204020203" pitchFamily="34" charset="0"/>
              </a:rPr>
              <a:t>коллективе, где </a:t>
            </a:r>
            <a:r>
              <a:rPr lang="ru-RU" sz="2000" dirty="0">
                <a:solidFill>
                  <a:schemeClr val="bg2">
                    <a:lumMod val="25000"/>
                  </a:schemeClr>
                </a:solidFill>
                <a:latin typeface="Bahnschrift SemiLight SemiConde" panose="020B0502040204020203" pitchFamily="34" charset="0"/>
              </a:rPr>
              <a:t>нет споров и конфликтов, где царит гармония </a:t>
            </a:r>
            <a:r>
              <a:rPr lang="ru-RU" sz="2000" dirty="0" smtClean="0">
                <a:solidFill>
                  <a:schemeClr val="bg2">
                    <a:lumMod val="25000"/>
                  </a:schemeClr>
                </a:solidFill>
                <a:latin typeface="Bahnschrift SemiLight SemiConde" panose="020B0502040204020203" pitchFamily="34" charset="0"/>
              </a:rPr>
              <a:t>и взаимопонимание</a:t>
            </a:r>
            <a:r>
              <a:rPr lang="ru-RU" sz="2000" dirty="0">
                <a:solidFill>
                  <a:schemeClr val="bg2">
                    <a:lumMod val="25000"/>
                  </a:schemeClr>
                </a:solidFill>
                <a:latin typeface="Bahnschrift SemiLight SemiConde" panose="020B0502040204020203" pitchFamily="34" charset="0"/>
              </a:rPr>
              <a:t>. В детстве мышление формируется </a:t>
            </a:r>
            <a:r>
              <a:rPr lang="ru-RU" sz="2000" dirty="0" smtClean="0">
                <a:solidFill>
                  <a:schemeClr val="bg2">
                    <a:lumMod val="25000"/>
                  </a:schemeClr>
                </a:solidFill>
                <a:latin typeface="Bahnschrift SemiLight SemiConde" panose="020B0502040204020203" pitchFamily="34" charset="0"/>
              </a:rPr>
              <a:t>под влиянием </a:t>
            </a:r>
            <a:r>
              <a:rPr lang="ru-RU" sz="2000" dirty="0">
                <a:solidFill>
                  <a:schemeClr val="bg2">
                    <a:lumMod val="25000"/>
                  </a:schemeClr>
                </a:solidFill>
                <a:latin typeface="Bahnschrift SemiLight SemiConde" panose="020B0502040204020203" pitchFamily="34" charset="0"/>
              </a:rPr>
              <a:t>партнеров или небольшого коллектива. На </a:t>
            </a:r>
            <a:r>
              <a:rPr lang="ru-RU" sz="2000" dirty="0" smtClean="0">
                <a:solidFill>
                  <a:schemeClr val="bg2">
                    <a:lumMod val="25000"/>
                  </a:schemeClr>
                </a:solidFill>
                <a:latin typeface="Bahnschrift SemiLight SemiConde" panose="020B0502040204020203" pitchFamily="34" charset="0"/>
              </a:rPr>
              <a:t>развитие памяти </a:t>
            </a:r>
            <a:r>
              <a:rPr lang="ru-RU" sz="2000" dirty="0">
                <a:solidFill>
                  <a:schemeClr val="bg2">
                    <a:lumMod val="25000"/>
                  </a:schemeClr>
                </a:solidFill>
                <a:latin typeface="Bahnschrift SemiLight SemiConde" panose="020B0502040204020203" pitchFamily="34" charset="0"/>
              </a:rPr>
              <a:t>хорошо влияет занятие </a:t>
            </a:r>
            <a:r>
              <a:rPr lang="ru-RU" sz="2000" dirty="0" smtClean="0">
                <a:solidFill>
                  <a:schemeClr val="bg2">
                    <a:lumMod val="25000"/>
                  </a:schemeClr>
                </a:solidFill>
                <a:latin typeface="Bahnschrift SemiLight SemiConde" panose="020B0502040204020203" pitchFamily="34" charset="0"/>
              </a:rPr>
              <a:t>музыкой. Человеку </a:t>
            </a:r>
            <a:r>
              <a:rPr lang="ru-RU" sz="2000" dirty="0">
                <a:solidFill>
                  <a:schemeClr val="bg2">
                    <a:lumMod val="25000"/>
                  </a:schemeClr>
                </a:solidFill>
                <a:latin typeface="Bahnschrift SemiLight SemiConde" panose="020B0502040204020203" pitchFamily="34" charset="0"/>
              </a:rPr>
              <a:t>очень важна реакция внешнего мира на его мысли, рассуждения. </a:t>
            </a:r>
            <a:r>
              <a:rPr lang="ru-RU" sz="2000" dirty="0" smtClean="0">
                <a:solidFill>
                  <a:schemeClr val="bg2">
                    <a:lumMod val="25000"/>
                  </a:schemeClr>
                </a:solidFill>
                <a:latin typeface="Bahnschrift SemiLight SemiConde" panose="020B0502040204020203" pitchFamily="34" charset="0"/>
              </a:rPr>
              <a:t>Если он </a:t>
            </a:r>
            <a:r>
              <a:rPr lang="ru-RU" sz="2000" dirty="0">
                <a:solidFill>
                  <a:schemeClr val="bg2">
                    <a:lumMod val="25000"/>
                  </a:schemeClr>
                </a:solidFill>
                <a:latin typeface="Bahnschrift SemiLight SemiConde" panose="020B0502040204020203" pitchFamily="34" charset="0"/>
              </a:rPr>
              <a:t>видит негативную реакцию, то может прекратить общение вовсе. У </a:t>
            </a:r>
            <a:r>
              <a:rPr lang="ru-RU" sz="2000" dirty="0" smtClean="0">
                <a:solidFill>
                  <a:schemeClr val="bg2">
                    <a:lumMod val="25000"/>
                  </a:schemeClr>
                </a:solidFill>
                <a:latin typeface="Bahnschrift SemiLight SemiConde" panose="020B0502040204020203" pitchFamily="34" charset="0"/>
              </a:rPr>
              <a:t>человека проявлены </a:t>
            </a:r>
            <a:r>
              <a:rPr lang="ru-RU" sz="2000" dirty="0">
                <a:solidFill>
                  <a:schemeClr val="bg2">
                    <a:lumMod val="25000"/>
                  </a:schemeClr>
                </a:solidFill>
                <a:latin typeface="Bahnschrift SemiLight SemiConde" panose="020B0502040204020203" pitchFamily="34" charset="0"/>
              </a:rPr>
              <a:t>дипломатические способности, он умеет хорошо оформить и </a:t>
            </a:r>
            <a:r>
              <a:rPr lang="ru-RU" sz="2000" dirty="0" smtClean="0">
                <a:solidFill>
                  <a:schemeClr val="bg2">
                    <a:lumMod val="25000"/>
                  </a:schemeClr>
                </a:solidFill>
                <a:latin typeface="Bahnschrift SemiLight SemiConde" panose="020B0502040204020203" pitchFamily="34" charset="0"/>
              </a:rPr>
              <a:t>подать свою </a:t>
            </a:r>
            <a:r>
              <a:rPr lang="ru-RU" sz="2000" dirty="0">
                <a:solidFill>
                  <a:schemeClr val="bg2">
                    <a:lumMod val="25000"/>
                  </a:schemeClr>
                </a:solidFill>
                <a:latin typeface="Bahnschrift SemiLight SemiConde" panose="020B0502040204020203" pitchFamily="34" charset="0"/>
              </a:rPr>
              <a:t>мысль, сглаживать любые острые углы между </a:t>
            </a:r>
            <a:r>
              <a:rPr lang="ru-RU" sz="2000" dirty="0" err="1">
                <a:solidFill>
                  <a:schemeClr val="bg2">
                    <a:lumMod val="25000"/>
                  </a:schemeClr>
                </a:solidFill>
                <a:latin typeface="Bahnschrift SemiLight SemiConde" panose="020B0502040204020203" pitchFamily="34" charset="0"/>
              </a:rPr>
              <a:t>людьми.Сильная</a:t>
            </a:r>
            <a:r>
              <a:rPr lang="ru-RU" sz="2000" dirty="0">
                <a:solidFill>
                  <a:schemeClr val="bg2">
                    <a:lumMod val="25000"/>
                  </a:schemeClr>
                </a:solidFill>
                <a:latin typeface="Bahnschrift SemiLight SemiConde" panose="020B0502040204020203" pitchFamily="34" charset="0"/>
              </a:rPr>
              <a:t> </a:t>
            </a:r>
            <a:r>
              <a:rPr lang="ru-RU" sz="2000" dirty="0" smtClean="0">
                <a:solidFill>
                  <a:schemeClr val="bg2">
                    <a:lumMod val="25000"/>
                  </a:schemeClr>
                </a:solidFill>
                <a:latin typeface="Bahnschrift SemiLight SemiConde" panose="020B0502040204020203" pitchFamily="34" charset="0"/>
              </a:rPr>
              <a:t>сторона личности</a:t>
            </a:r>
            <a:r>
              <a:rPr lang="ru-RU" sz="2000" dirty="0">
                <a:solidFill>
                  <a:schemeClr val="bg2">
                    <a:lumMod val="25000"/>
                  </a:schemeClr>
                </a:solidFill>
                <a:latin typeface="Bahnschrift SemiLight SemiConde" panose="020B0502040204020203" pitchFamily="34" charset="0"/>
              </a:rPr>
              <a:t>: человек общительный. Легко завязывает отношения и </a:t>
            </a:r>
            <a:r>
              <a:rPr lang="ru-RU" sz="2000" dirty="0" smtClean="0">
                <a:solidFill>
                  <a:schemeClr val="bg2">
                    <a:lumMod val="25000"/>
                  </a:schemeClr>
                </a:solidFill>
                <a:latin typeface="Bahnschrift SemiLight SemiConde" panose="020B0502040204020203" pitchFamily="34" charset="0"/>
              </a:rPr>
              <a:t>умеет постоянно </a:t>
            </a:r>
            <a:r>
              <a:rPr lang="ru-RU" sz="2000" dirty="0">
                <a:solidFill>
                  <a:schemeClr val="bg2">
                    <a:lumMod val="25000"/>
                  </a:schemeClr>
                </a:solidFill>
                <a:latin typeface="Bahnschrift SemiLight SemiConde" panose="020B0502040204020203" pitchFamily="34" charset="0"/>
              </a:rPr>
              <a:t>открывать в партнере нечто новое. </a:t>
            </a:r>
            <a:endParaRPr lang="ru-RU" sz="2000" dirty="0" smtClean="0">
              <a:solidFill>
                <a:schemeClr val="bg2">
                  <a:lumMod val="25000"/>
                </a:schemeClr>
              </a:solidFill>
              <a:latin typeface="Bahnschrift SemiLight SemiConde" panose="020B0502040204020203" pitchFamily="34" charset="0"/>
            </a:endParaRPr>
          </a:p>
        </p:txBody>
      </p:sp>
      <p:sp>
        <p:nvSpPr>
          <p:cNvPr id="4" name="TextBox 3"/>
          <p:cNvSpPr txBox="1"/>
          <p:nvPr/>
        </p:nvSpPr>
        <p:spPr>
          <a:xfrm rot="16200000">
            <a:off x="-308303" y="3140201"/>
            <a:ext cx="1877437" cy="553998"/>
          </a:xfrm>
          <a:prstGeom prst="rect">
            <a:avLst/>
          </a:prstGeom>
          <a:noFill/>
        </p:spPr>
        <p:txBody>
          <a:bodyPr wrap="none" rtlCol="0">
            <a:spAutoFit/>
          </a:bodyPr>
          <a:lstStyle/>
          <a:p>
            <a:r>
              <a:rPr lang="ru-RU" sz="3000" dirty="0">
                <a:solidFill>
                  <a:schemeClr val="bg1">
                    <a:lumMod val="50000"/>
                  </a:schemeClr>
                </a:solidFill>
                <a:latin typeface="Bahnschrift SemiLight SemiConde" panose="020B0502040204020203" pitchFamily="34" charset="0"/>
              </a:rPr>
              <a:t>МЕРКУРИЙ</a:t>
            </a:r>
          </a:p>
        </p:txBody>
      </p:sp>
    </p:spTree>
    <p:extLst>
      <p:ext uri="{BB962C8B-B14F-4D97-AF65-F5344CB8AC3E}">
        <p14:creationId xmlns:p14="http://schemas.microsoft.com/office/powerpoint/2010/main" val="33251213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26545"/>
            <a:ext cx="7987031" cy="8069906"/>
          </a:xfrm>
          <a:prstGeom prst="rect">
            <a:avLst/>
          </a:prstGeom>
        </p:spPr>
      </p:pic>
      <p:sp>
        <p:nvSpPr>
          <p:cNvPr id="2" name="TextBox 1"/>
          <p:cNvSpPr txBox="1"/>
          <p:nvPr/>
        </p:nvSpPr>
        <p:spPr>
          <a:xfrm>
            <a:off x="1561047" y="562572"/>
            <a:ext cx="9359410" cy="5709255"/>
          </a:xfrm>
          <a:prstGeom prst="rect">
            <a:avLst/>
          </a:prstGeom>
          <a:noFill/>
        </p:spPr>
        <p:txBody>
          <a:bodyPr wrap="square" rtlCol="0">
            <a:spAutoFit/>
          </a:bodyPr>
          <a:lstStyle/>
          <a:p>
            <a:pPr algn="just"/>
            <a:r>
              <a:rPr lang="ru-RU" sz="2500" dirty="0">
                <a:solidFill>
                  <a:schemeClr val="bg2">
                    <a:lumMod val="25000"/>
                  </a:schemeClr>
                </a:solidFill>
                <a:latin typeface="Bahnschrift SemiLight SemiConde" panose="020B0502040204020203" pitchFamily="34" charset="0"/>
              </a:rPr>
              <a:t>8</a:t>
            </a:r>
            <a:r>
              <a:rPr lang="ru-RU" sz="2500" dirty="0" smtClean="0">
                <a:solidFill>
                  <a:schemeClr val="bg2">
                    <a:lumMod val="25000"/>
                  </a:schemeClr>
                </a:solidFill>
                <a:latin typeface="Bahnschrift SemiLight SemiConde" panose="020B0502040204020203" pitchFamily="34" charset="0"/>
              </a:rPr>
              <a:t> ДОМ –</a:t>
            </a:r>
            <a:r>
              <a:rPr lang="ru-RU" sz="2000" dirty="0">
                <a:solidFill>
                  <a:schemeClr val="bg2">
                    <a:lumMod val="25000"/>
                  </a:schemeClr>
                </a:solidFill>
                <a:latin typeface="Bahnschrift SemiLight SemiConde" panose="020B0502040204020203" pitchFamily="34" charset="0"/>
              </a:rPr>
              <a:t>Указывает на человека, у которого мышление активнее всего включается в</a:t>
            </a:r>
          </a:p>
          <a:p>
            <a:pPr algn="just"/>
            <a:r>
              <a:rPr lang="ru-RU" sz="2000" dirty="0">
                <a:solidFill>
                  <a:schemeClr val="bg2">
                    <a:lumMod val="25000"/>
                  </a:schemeClr>
                </a:solidFill>
                <a:latin typeface="Bahnschrift SemiLight SemiConde" panose="020B0502040204020203" pitchFamily="34" charset="0"/>
              </a:rPr>
              <a:t>кризисных ситуациях, а также при решении финансовых вопросов. </a:t>
            </a:r>
            <a:r>
              <a:rPr lang="ru-RU" sz="2000" dirty="0" smtClean="0">
                <a:solidFill>
                  <a:schemeClr val="bg2">
                    <a:lumMod val="25000"/>
                  </a:schemeClr>
                </a:solidFill>
                <a:latin typeface="Bahnschrift SemiLight SemiConde" panose="020B0502040204020203" pitchFamily="34" charset="0"/>
              </a:rPr>
              <a:t>Из напряженных </a:t>
            </a:r>
            <a:r>
              <a:rPr lang="ru-RU" sz="2000" dirty="0">
                <a:solidFill>
                  <a:schemeClr val="bg2">
                    <a:lumMod val="25000"/>
                  </a:schemeClr>
                </a:solidFill>
                <a:latin typeface="Bahnschrift SemiLight SemiConde" panose="020B0502040204020203" pitchFamily="34" charset="0"/>
              </a:rPr>
              <a:t>ситуаций выходит благодаря сообразительности </a:t>
            </a:r>
            <a:r>
              <a:rPr lang="ru-RU" sz="2000" dirty="0" smtClean="0">
                <a:solidFill>
                  <a:schemeClr val="bg2">
                    <a:lumMod val="25000"/>
                  </a:schemeClr>
                </a:solidFill>
                <a:latin typeface="Bahnschrift SemiLight SemiConde" panose="020B0502040204020203" pitchFamily="34" charset="0"/>
              </a:rPr>
              <a:t>и расчетливости</a:t>
            </a:r>
            <a:r>
              <a:rPr lang="ru-RU" sz="2000" dirty="0">
                <a:solidFill>
                  <a:schemeClr val="bg2">
                    <a:lumMod val="25000"/>
                  </a:schemeClr>
                </a:solidFill>
                <a:latin typeface="Bahnschrift SemiLight SemiConde" panose="020B0502040204020203" pitchFamily="34" charset="0"/>
              </a:rPr>
              <a:t>. Учеба и усвоение новой информации происходит в </a:t>
            </a:r>
            <a:r>
              <a:rPr lang="ru-RU" sz="2000" dirty="0" smtClean="0">
                <a:solidFill>
                  <a:schemeClr val="bg2">
                    <a:lumMod val="25000"/>
                  </a:schemeClr>
                </a:solidFill>
                <a:latin typeface="Bahnschrift SemiLight SemiConde" panose="020B0502040204020203" pitchFamily="34" charset="0"/>
              </a:rPr>
              <a:t>обстановке, когда </a:t>
            </a:r>
            <a:r>
              <a:rPr lang="ru-RU" sz="2000" dirty="0">
                <a:solidFill>
                  <a:schemeClr val="bg2">
                    <a:lumMod val="25000"/>
                  </a:schemeClr>
                </a:solidFill>
                <a:latin typeface="Bahnschrift SemiLight SemiConde" panose="020B0502040204020203" pitchFamily="34" charset="0"/>
              </a:rPr>
              <a:t>можно отстаивать свою точку зрения, вступать в словесную борьбу </a:t>
            </a:r>
            <a:r>
              <a:rPr lang="ru-RU" sz="2000" dirty="0" smtClean="0">
                <a:solidFill>
                  <a:schemeClr val="bg2">
                    <a:lumMod val="25000"/>
                  </a:schemeClr>
                </a:solidFill>
                <a:latin typeface="Bahnschrift SemiLight SemiConde" panose="020B0502040204020203" pitchFamily="34" charset="0"/>
              </a:rPr>
              <a:t>и испытывать </a:t>
            </a:r>
            <a:r>
              <a:rPr lang="ru-RU" sz="2000" dirty="0">
                <a:solidFill>
                  <a:schemeClr val="bg2">
                    <a:lumMod val="25000"/>
                  </a:schemeClr>
                </a:solidFill>
                <a:latin typeface="Bahnschrift SemiLight SemiConde" panose="020B0502040204020203" pitchFamily="34" charset="0"/>
              </a:rPr>
              <a:t>эмоциональное </a:t>
            </a:r>
            <a:r>
              <a:rPr lang="ru-RU" sz="2000" dirty="0" err="1">
                <a:solidFill>
                  <a:schemeClr val="bg2">
                    <a:lumMod val="25000"/>
                  </a:schemeClr>
                </a:solidFill>
                <a:latin typeface="Bahnschrift SemiLight SemiConde" panose="020B0502040204020203" pitchFamily="34" charset="0"/>
              </a:rPr>
              <a:t>напряжение.Обладает</a:t>
            </a:r>
            <a:r>
              <a:rPr lang="ru-RU" sz="2000" dirty="0">
                <a:solidFill>
                  <a:schemeClr val="bg2">
                    <a:lumMod val="25000"/>
                  </a:schemeClr>
                </a:solidFill>
                <a:latin typeface="Bahnschrift SemiLight SemiConde" panose="020B0502040204020203" pitchFamily="34" charset="0"/>
              </a:rPr>
              <a:t> трезвым умом </a:t>
            </a:r>
            <a:r>
              <a:rPr lang="ru-RU" sz="2000" dirty="0" smtClean="0">
                <a:solidFill>
                  <a:schemeClr val="bg2">
                    <a:lumMod val="25000"/>
                  </a:schemeClr>
                </a:solidFill>
                <a:latin typeface="Bahnschrift SemiLight SemiConde" panose="020B0502040204020203" pitchFamily="34" charset="0"/>
              </a:rPr>
              <a:t>и расчетливостью</a:t>
            </a:r>
            <a:r>
              <a:rPr lang="ru-RU" sz="2000" dirty="0">
                <a:solidFill>
                  <a:schemeClr val="bg2">
                    <a:lumMod val="25000"/>
                  </a:schemeClr>
                </a:solidFill>
                <a:latin typeface="Bahnschrift SemiLight SemiConde" panose="020B0502040204020203" pitchFamily="34" charset="0"/>
              </a:rPr>
              <a:t>, в рассуждениях часто опирается на факты, скрытые </a:t>
            </a:r>
            <a:r>
              <a:rPr lang="ru-RU" sz="2000" dirty="0" smtClean="0">
                <a:solidFill>
                  <a:schemeClr val="bg2">
                    <a:lumMod val="25000"/>
                  </a:schemeClr>
                </a:solidFill>
                <a:latin typeface="Bahnschrift SemiLight SemiConde" panose="020B0502040204020203" pitchFamily="34" charset="0"/>
              </a:rPr>
              <a:t>от окружающих</a:t>
            </a:r>
            <a:r>
              <a:rPr lang="ru-RU" sz="2000" dirty="0">
                <a:solidFill>
                  <a:schemeClr val="bg2">
                    <a:lumMod val="25000"/>
                  </a:schemeClr>
                </a:solidFill>
                <a:latin typeface="Bahnschrift SemiLight SemiConde" panose="020B0502040204020203" pitchFamily="34" charset="0"/>
              </a:rPr>
              <a:t>, или собственные догадки. </a:t>
            </a:r>
            <a:r>
              <a:rPr lang="ru-RU" sz="2000" dirty="0" smtClean="0">
                <a:solidFill>
                  <a:schemeClr val="bg2">
                    <a:lumMod val="25000"/>
                  </a:schemeClr>
                </a:solidFill>
                <a:latin typeface="Bahnschrift SemiLight SemiConde" panose="020B0502040204020203" pitchFamily="34" charset="0"/>
              </a:rPr>
              <a:t> Чутко </a:t>
            </a:r>
            <a:r>
              <a:rPr lang="ru-RU" sz="2000" dirty="0">
                <a:solidFill>
                  <a:schemeClr val="bg2">
                    <a:lumMod val="25000"/>
                  </a:schemeClr>
                </a:solidFill>
                <a:latin typeface="Bahnschrift SemiLight SemiConde" panose="020B0502040204020203" pitchFamily="34" charset="0"/>
              </a:rPr>
              <a:t>реагирует на критику своих высказываний, но сам часто </a:t>
            </a:r>
            <a:r>
              <a:rPr lang="ru-RU" sz="2000" dirty="0" smtClean="0">
                <a:solidFill>
                  <a:schemeClr val="bg2">
                    <a:lumMod val="25000"/>
                  </a:schemeClr>
                </a:solidFill>
                <a:latin typeface="Bahnschrift SemiLight SemiConde" panose="020B0502040204020203" pitchFamily="34" charset="0"/>
              </a:rPr>
              <a:t>провоцирует споры</a:t>
            </a:r>
            <a:r>
              <a:rPr lang="ru-RU" sz="2000" dirty="0">
                <a:solidFill>
                  <a:schemeClr val="bg2">
                    <a:lumMod val="25000"/>
                  </a:schemeClr>
                </a:solidFill>
                <a:latin typeface="Bahnschrift SemiLight SemiConde" panose="020B0502040204020203" pitchFamily="34" charset="0"/>
              </a:rPr>
              <a:t>, конфликты своими рассуждениями или замечаниями. Может </a:t>
            </a:r>
            <a:r>
              <a:rPr lang="ru-RU" sz="2000" dirty="0" smtClean="0">
                <a:solidFill>
                  <a:schemeClr val="bg2">
                    <a:lumMod val="25000"/>
                  </a:schemeClr>
                </a:solidFill>
                <a:latin typeface="Bahnschrift SemiLight SemiConde" panose="020B0502040204020203" pitchFamily="34" charset="0"/>
              </a:rPr>
              <a:t>серьезно обижаться </a:t>
            </a:r>
            <a:r>
              <a:rPr lang="ru-RU" sz="2000" dirty="0">
                <a:solidFill>
                  <a:schemeClr val="bg2">
                    <a:lumMod val="25000"/>
                  </a:schemeClr>
                </a:solidFill>
                <a:latin typeface="Bahnschrift SemiLight SemiConde" panose="020B0502040204020203" pitchFamily="34" charset="0"/>
              </a:rPr>
              <a:t>на противника, но не будет сдавать собственных позиций. Его </a:t>
            </a:r>
            <a:r>
              <a:rPr lang="ru-RU" sz="2000" dirty="0" smtClean="0">
                <a:solidFill>
                  <a:schemeClr val="bg2">
                    <a:lumMod val="25000"/>
                  </a:schemeClr>
                </a:solidFill>
                <a:latin typeface="Bahnschrift SemiLight SemiConde" panose="020B0502040204020203" pitchFamily="34" charset="0"/>
              </a:rPr>
              <a:t>слова, мысли </a:t>
            </a:r>
            <a:r>
              <a:rPr lang="ru-RU" sz="2000" dirty="0">
                <a:solidFill>
                  <a:schemeClr val="bg2">
                    <a:lumMod val="25000"/>
                  </a:schemeClr>
                </a:solidFill>
                <a:latin typeface="Bahnschrift SemiLight SemiConde" panose="020B0502040204020203" pitchFamily="34" charset="0"/>
              </a:rPr>
              <a:t>могут приводить к серьезным изменениям в </a:t>
            </a:r>
            <a:r>
              <a:rPr lang="ru-RU" sz="2000" dirty="0" smtClean="0">
                <a:solidFill>
                  <a:schemeClr val="bg2">
                    <a:lumMod val="25000"/>
                  </a:schemeClr>
                </a:solidFill>
                <a:latin typeface="Bahnschrift SemiLight SemiConde" panose="020B0502040204020203" pitchFamily="34" charset="0"/>
              </a:rPr>
              <a:t>окружающем </a:t>
            </a:r>
            <a:r>
              <a:rPr lang="ru-RU" sz="2000" dirty="0" err="1" smtClean="0">
                <a:solidFill>
                  <a:schemeClr val="bg2">
                    <a:lumMod val="25000"/>
                  </a:schemeClr>
                </a:solidFill>
                <a:latin typeface="Bahnschrift SemiLight SemiConde" panose="020B0502040204020203" pitchFamily="34" charset="0"/>
              </a:rPr>
              <a:t>мире.Проявлена</a:t>
            </a:r>
            <a:r>
              <a:rPr lang="ru-RU" sz="2000" dirty="0" smtClean="0">
                <a:solidFill>
                  <a:schemeClr val="bg2">
                    <a:lumMod val="25000"/>
                  </a:schemeClr>
                </a:solidFill>
                <a:latin typeface="Bahnschrift SemiLight SemiConde" panose="020B0502040204020203" pitchFamily="34" charset="0"/>
              </a:rPr>
              <a:t> </a:t>
            </a:r>
            <a:r>
              <a:rPr lang="ru-RU" sz="2000" dirty="0">
                <a:solidFill>
                  <a:schemeClr val="bg2">
                    <a:lumMod val="25000"/>
                  </a:schemeClr>
                </a:solidFill>
                <a:latin typeface="Bahnschrift SemiLight SemiConde" panose="020B0502040204020203" pitchFamily="34" charset="0"/>
              </a:rPr>
              <a:t>склонность к исследованиям, психологии, ко </a:t>
            </a:r>
            <a:r>
              <a:rPr lang="ru-RU" sz="2000" dirty="0" smtClean="0">
                <a:solidFill>
                  <a:schemeClr val="bg2">
                    <a:lumMod val="25000"/>
                  </a:schemeClr>
                </a:solidFill>
                <a:latin typeface="Bahnschrift SemiLight SemiConde" panose="020B0502040204020203" pitchFamily="34" charset="0"/>
              </a:rPr>
              <a:t>всему таинственному </a:t>
            </a:r>
            <a:r>
              <a:rPr lang="ru-RU" sz="2000" dirty="0">
                <a:solidFill>
                  <a:schemeClr val="bg2">
                    <a:lumMod val="25000"/>
                  </a:schemeClr>
                </a:solidFill>
                <a:latin typeface="Bahnschrift SemiLight SemiConde" panose="020B0502040204020203" pitchFamily="34" charset="0"/>
              </a:rPr>
              <a:t>и неизведанному. Это положение также дает </a:t>
            </a:r>
            <a:r>
              <a:rPr lang="ru-RU" sz="2000" dirty="0" smtClean="0">
                <a:solidFill>
                  <a:schemeClr val="bg2">
                    <a:lumMod val="25000"/>
                  </a:schemeClr>
                </a:solidFill>
                <a:latin typeface="Bahnschrift SemiLight SemiConde" panose="020B0502040204020203" pitchFamily="34" charset="0"/>
              </a:rPr>
              <a:t>способность координировать </a:t>
            </a:r>
            <a:r>
              <a:rPr lang="ru-RU" sz="2000" dirty="0">
                <a:solidFill>
                  <a:schemeClr val="bg2">
                    <a:lumMod val="25000"/>
                  </a:schemeClr>
                </a:solidFill>
                <a:latin typeface="Bahnschrift SemiLight SemiConde" panose="020B0502040204020203" pitchFamily="34" charset="0"/>
              </a:rPr>
              <a:t>чужие средства, финансы, и умение получать от этого </a:t>
            </a:r>
            <a:r>
              <a:rPr lang="ru-RU" sz="2000" dirty="0" smtClean="0">
                <a:solidFill>
                  <a:schemeClr val="bg2">
                    <a:lumMod val="25000"/>
                  </a:schemeClr>
                </a:solidFill>
                <a:latin typeface="Bahnschrift SemiLight SemiConde" panose="020B0502040204020203" pitchFamily="34" charset="0"/>
              </a:rPr>
              <a:t>выгоду. Отношения </a:t>
            </a:r>
            <a:r>
              <a:rPr lang="ru-RU" sz="2000" dirty="0">
                <a:solidFill>
                  <a:schemeClr val="bg2">
                    <a:lumMod val="25000"/>
                  </a:schemeClr>
                </a:solidFill>
                <a:latin typeface="Bahnschrift SemiLight SemiConde" panose="020B0502040204020203" pitchFamily="34" charset="0"/>
              </a:rPr>
              <a:t>с ближайшим окружением напряженные, ближние поездки </a:t>
            </a:r>
            <a:r>
              <a:rPr lang="ru-RU" sz="2000" dirty="0" smtClean="0">
                <a:solidFill>
                  <a:schemeClr val="bg2">
                    <a:lumMod val="25000"/>
                  </a:schemeClr>
                </a:solidFill>
                <a:latin typeface="Bahnschrift SemiLight SemiConde" panose="020B0502040204020203" pitchFamily="34" charset="0"/>
              </a:rPr>
              <a:t>могут быть </a:t>
            </a:r>
            <a:r>
              <a:rPr lang="ru-RU" sz="2000" dirty="0">
                <a:solidFill>
                  <a:schemeClr val="bg2">
                    <a:lumMod val="25000"/>
                  </a:schemeClr>
                </a:solidFill>
                <a:latin typeface="Bahnschrift SemiLight SemiConde" panose="020B0502040204020203" pitchFamily="34" charset="0"/>
              </a:rPr>
              <a:t>сопряжены с риском. Предпочитают общаться с людьми </a:t>
            </a:r>
            <a:r>
              <a:rPr lang="ru-RU" sz="2000" dirty="0" smtClean="0">
                <a:solidFill>
                  <a:schemeClr val="bg2">
                    <a:lumMod val="25000"/>
                  </a:schemeClr>
                </a:solidFill>
                <a:latin typeface="Bahnschrift SemiLight SemiConde" panose="020B0502040204020203" pitchFamily="34" charset="0"/>
              </a:rPr>
              <a:t>решительными, самостоятельными </a:t>
            </a:r>
            <a:r>
              <a:rPr lang="ru-RU" sz="2000" dirty="0">
                <a:solidFill>
                  <a:schemeClr val="bg2">
                    <a:lumMod val="25000"/>
                  </a:schemeClr>
                </a:solidFill>
                <a:latin typeface="Bahnschrift SemiLight SemiConde" panose="020B0502040204020203" pitchFamily="34" charset="0"/>
              </a:rPr>
              <a:t>и обладающими внутренним </a:t>
            </a:r>
            <a:r>
              <a:rPr lang="ru-RU" sz="2000" dirty="0" err="1">
                <a:solidFill>
                  <a:schemeClr val="bg2">
                    <a:lumMod val="25000"/>
                  </a:schemeClr>
                </a:solidFill>
                <a:latin typeface="Bahnschrift SemiLight SemiConde" panose="020B0502040204020203" pitchFamily="34" charset="0"/>
              </a:rPr>
              <a:t>магнетизмом.Сильная</a:t>
            </a:r>
            <a:r>
              <a:rPr lang="ru-RU" sz="2000" dirty="0">
                <a:solidFill>
                  <a:schemeClr val="bg2">
                    <a:lumMod val="25000"/>
                  </a:schemeClr>
                </a:solidFill>
                <a:latin typeface="Bahnschrift SemiLight SemiConde" panose="020B0502040204020203" pitchFamily="34" charset="0"/>
              </a:rPr>
              <a:t> </a:t>
            </a:r>
            <a:r>
              <a:rPr lang="ru-RU" sz="2000" dirty="0" smtClean="0">
                <a:solidFill>
                  <a:schemeClr val="bg2">
                    <a:lumMod val="25000"/>
                  </a:schemeClr>
                </a:solidFill>
                <a:latin typeface="Bahnschrift SemiLight SemiConde" panose="020B0502040204020203" pitchFamily="34" charset="0"/>
              </a:rPr>
              <a:t>сторона личности</a:t>
            </a:r>
            <a:r>
              <a:rPr lang="ru-RU" sz="2000" dirty="0">
                <a:solidFill>
                  <a:schemeClr val="bg2">
                    <a:lumMod val="25000"/>
                  </a:schemeClr>
                </a:solidFill>
                <a:latin typeface="Bahnschrift SemiLight SemiConde" panose="020B0502040204020203" pitchFamily="34" charset="0"/>
              </a:rPr>
              <a:t>: человек любит экспериментировать, незаметно наблюдать за </a:t>
            </a:r>
            <a:r>
              <a:rPr lang="ru-RU" sz="2000" dirty="0" smtClean="0">
                <a:solidFill>
                  <a:schemeClr val="bg2">
                    <a:lumMod val="25000"/>
                  </a:schemeClr>
                </a:solidFill>
                <a:latin typeface="Bahnschrift SemiLight SemiConde" panose="020B0502040204020203" pitchFamily="34" charset="0"/>
              </a:rPr>
              <a:t>людьми и </a:t>
            </a:r>
            <a:r>
              <a:rPr lang="ru-RU" sz="2000" dirty="0">
                <a:solidFill>
                  <a:schemeClr val="bg2">
                    <a:lumMod val="25000"/>
                  </a:schemeClr>
                </a:solidFill>
                <a:latin typeface="Bahnschrift SemiLight SemiConde" panose="020B0502040204020203" pitchFamily="34" charset="0"/>
              </a:rPr>
              <a:t>раскрывать их тайны. Развита интуиция.</a:t>
            </a:r>
            <a:endParaRPr lang="ru-RU" sz="2000" dirty="0" smtClean="0">
              <a:solidFill>
                <a:schemeClr val="bg2">
                  <a:lumMod val="25000"/>
                </a:schemeClr>
              </a:solidFill>
              <a:latin typeface="Bahnschrift SemiLight SemiConde" panose="020B0502040204020203" pitchFamily="34" charset="0"/>
            </a:endParaRPr>
          </a:p>
        </p:txBody>
      </p:sp>
      <p:sp>
        <p:nvSpPr>
          <p:cNvPr id="4" name="TextBox 3"/>
          <p:cNvSpPr txBox="1"/>
          <p:nvPr/>
        </p:nvSpPr>
        <p:spPr>
          <a:xfrm rot="16200000">
            <a:off x="-308303" y="3140201"/>
            <a:ext cx="1877437" cy="553998"/>
          </a:xfrm>
          <a:prstGeom prst="rect">
            <a:avLst/>
          </a:prstGeom>
          <a:noFill/>
        </p:spPr>
        <p:txBody>
          <a:bodyPr wrap="none" rtlCol="0">
            <a:spAutoFit/>
          </a:bodyPr>
          <a:lstStyle/>
          <a:p>
            <a:r>
              <a:rPr lang="ru-RU" sz="3000" dirty="0">
                <a:solidFill>
                  <a:schemeClr val="bg1">
                    <a:lumMod val="50000"/>
                  </a:schemeClr>
                </a:solidFill>
                <a:latin typeface="Bahnschrift SemiLight SemiConde" panose="020B0502040204020203" pitchFamily="34" charset="0"/>
              </a:rPr>
              <a:t>МЕРКУРИЙ</a:t>
            </a:r>
          </a:p>
        </p:txBody>
      </p:sp>
    </p:spTree>
    <p:extLst>
      <p:ext uri="{BB962C8B-B14F-4D97-AF65-F5344CB8AC3E}">
        <p14:creationId xmlns:p14="http://schemas.microsoft.com/office/powerpoint/2010/main" val="27057749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26545"/>
            <a:ext cx="7987031" cy="8069906"/>
          </a:xfrm>
          <a:prstGeom prst="rect">
            <a:avLst/>
          </a:prstGeom>
        </p:spPr>
      </p:pic>
      <p:sp>
        <p:nvSpPr>
          <p:cNvPr id="2" name="TextBox 1"/>
          <p:cNvSpPr txBox="1"/>
          <p:nvPr/>
        </p:nvSpPr>
        <p:spPr>
          <a:xfrm>
            <a:off x="1561047" y="562572"/>
            <a:ext cx="9359410" cy="5401479"/>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9 </a:t>
            </a:r>
            <a:r>
              <a:rPr lang="ru-RU" sz="2500" dirty="0" smtClean="0">
                <a:solidFill>
                  <a:schemeClr val="bg2">
                    <a:lumMod val="25000"/>
                  </a:schemeClr>
                </a:solidFill>
                <a:latin typeface="Bahnschrift SemiLight SemiConde" panose="020B0502040204020203" pitchFamily="34" charset="0"/>
              </a:rPr>
              <a:t>ДОМ –</a:t>
            </a:r>
            <a:r>
              <a:rPr lang="ru-RU" sz="2000" dirty="0">
                <a:solidFill>
                  <a:schemeClr val="bg2">
                    <a:lumMod val="25000"/>
                  </a:schemeClr>
                </a:solidFill>
                <a:latin typeface="Bahnschrift SemiLight SemiConde" panose="020B0502040204020203" pitchFamily="34" charset="0"/>
              </a:rPr>
              <a:t>Указывает на человека с философским складом ума, который стремится в</a:t>
            </a:r>
          </a:p>
          <a:p>
            <a:pPr algn="just"/>
            <a:r>
              <a:rPr lang="ru-RU" sz="2000" dirty="0">
                <a:solidFill>
                  <a:schemeClr val="bg2">
                    <a:lumMod val="25000"/>
                  </a:schemeClr>
                </a:solidFill>
                <a:latin typeface="Bahnschrift SemiLight SemiConde" panose="020B0502040204020203" pitchFamily="34" charset="0"/>
              </a:rPr>
              <a:t>течение жизни расширять свой жизненный опыт и багаж знаний. Он </a:t>
            </a:r>
            <a:r>
              <a:rPr lang="ru-RU" sz="2000" dirty="0" smtClean="0">
                <a:solidFill>
                  <a:schemeClr val="bg2">
                    <a:lumMod val="25000"/>
                  </a:schemeClr>
                </a:solidFill>
                <a:latin typeface="Bahnschrift SemiLight SemiConde" panose="020B0502040204020203" pitchFamily="34" charset="0"/>
              </a:rPr>
              <a:t>может много </a:t>
            </a:r>
            <a:r>
              <a:rPr lang="ru-RU" sz="2000" dirty="0">
                <a:solidFill>
                  <a:schemeClr val="bg2">
                    <a:lumMod val="25000"/>
                  </a:schemeClr>
                </a:solidFill>
                <a:latin typeface="Bahnschrift SemiLight SemiConde" panose="020B0502040204020203" pitchFamily="34" charset="0"/>
              </a:rPr>
              <a:t>путешествовать по миру, имеет способность к освоению </a:t>
            </a:r>
            <a:r>
              <a:rPr lang="ru-RU" sz="2000" dirty="0" smtClean="0">
                <a:solidFill>
                  <a:schemeClr val="bg2">
                    <a:lumMod val="25000"/>
                  </a:schemeClr>
                </a:solidFill>
                <a:latin typeface="Bahnschrift SemiLight SemiConde" panose="020B0502040204020203" pitchFamily="34" charset="0"/>
              </a:rPr>
              <a:t>иностранных языков</a:t>
            </a:r>
            <a:r>
              <a:rPr lang="ru-RU" sz="2000" dirty="0">
                <a:solidFill>
                  <a:schemeClr val="bg2">
                    <a:lumMod val="25000"/>
                  </a:schemeClr>
                </a:solidFill>
                <a:latin typeface="Bahnschrift SemiLight SemiConde" panose="020B0502040204020203" pitchFamily="34" charset="0"/>
              </a:rPr>
              <a:t>. Знакомство с чужими культурами часто носит поверхностный </a:t>
            </a:r>
            <a:r>
              <a:rPr lang="ru-RU" sz="2000" dirty="0" smtClean="0">
                <a:solidFill>
                  <a:schemeClr val="bg2">
                    <a:lumMod val="25000"/>
                  </a:schemeClr>
                </a:solidFill>
                <a:latin typeface="Bahnschrift SemiLight SemiConde" panose="020B0502040204020203" pitchFamily="34" charset="0"/>
              </a:rPr>
              <a:t>характер. Учеба </a:t>
            </a:r>
            <a:r>
              <a:rPr lang="ru-RU" sz="2000" dirty="0">
                <a:solidFill>
                  <a:schemeClr val="bg2">
                    <a:lumMod val="25000"/>
                  </a:schemeClr>
                </a:solidFill>
                <a:latin typeface="Bahnschrift SemiLight SemiConde" panose="020B0502040204020203" pitchFamily="34" charset="0"/>
              </a:rPr>
              <a:t>и усвоение новой информации лучше происходит </a:t>
            </a:r>
            <a:r>
              <a:rPr lang="ru-RU" sz="2000" dirty="0" smtClean="0">
                <a:solidFill>
                  <a:schemeClr val="bg2">
                    <a:lumMod val="25000"/>
                  </a:schemeClr>
                </a:solidFill>
                <a:latin typeface="Bahnschrift SemiLight SemiConde" panose="020B0502040204020203" pitchFamily="34" charset="0"/>
              </a:rPr>
              <a:t>под влиянием </a:t>
            </a:r>
            <a:r>
              <a:rPr lang="ru-RU" sz="2000" dirty="0">
                <a:solidFill>
                  <a:schemeClr val="bg2">
                    <a:lumMod val="25000"/>
                  </a:schemeClr>
                </a:solidFill>
                <a:latin typeface="Bahnschrift SemiLight SemiConde" panose="020B0502040204020203" pitchFamily="34" charset="0"/>
              </a:rPr>
              <a:t>наставника, который делает упор не на </a:t>
            </a:r>
            <a:r>
              <a:rPr lang="ru-RU" sz="2000" dirty="0" smtClean="0">
                <a:solidFill>
                  <a:schemeClr val="bg2">
                    <a:lumMod val="25000"/>
                  </a:schemeClr>
                </a:solidFill>
                <a:latin typeface="Bahnschrift SemiLight SemiConde" panose="020B0502040204020203" pitchFamily="34" charset="0"/>
              </a:rPr>
              <a:t>практические навыки</a:t>
            </a:r>
            <a:r>
              <a:rPr lang="ru-RU" sz="2000" dirty="0">
                <a:solidFill>
                  <a:schemeClr val="bg2">
                    <a:lumMod val="25000"/>
                  </a:schemeClr>
                </a:solidFill>
                <a:latin typeface="Bahnschrift SemiLight SemiConde" panose="020B0502040204020203" pitchFamily="34" charset="0"/>
              </a:rPr>
              <a:t>, а на моральную и философскую подоплеку </a:t>
            </a:r>
            <a:r>
              <a:rPr lang="ru-RU" sz="2000" dirty="0" smtClean="0">
                <a:solidFill>
                  <a:schemeClr val="bg2">
                    <a:lumMod val="25000"/>
                  </a:schemeClr>
                </a:solidFill>
                <a:latin typeface="Bahnschrift SemiLight SemiConde" panose="020B0502040204020203" pitchFamily="34" charset="0"/>
              </a:rPr>
              <a:t>предмета. Понимая </a:t>
            </a:r>
            <a:r>
              <a:rPr lang="ru-RU" sz="2000" dirty="0">
                <a:solidFill>
                  <a:schemeClr val="bg2">
                    <a:lumMod val="25000"/>
                  </a:schemeClr>
                </a:solidFill>
                <a:latin typeface="Bahnschrift SemiLight SemiConde" panose="020B0502040204020203" pitchFamily="34" charset="0"/>
              </a:rPr>
              <a:t>смысл занятий, человек будет готов </a:t>
            </a:r>
            <a:r>
              <a:rPr lang="ru-RU" sz="2000" dirty="0" smtClean="0">
                <a:solidFill>
                  <a:schemeClr val="bg2">
                    <a:lumMod val="25000"/>
                  </a:schemeClr>
                </a:solidFill>
                <a:latin typeface="Bahnschrift SemiLight SemiConde" panose="020B0502040204020203" pitchFamily="34" charset="0"/>
              </a:rPr>
              <a:t>заниматься освоением </a:t>
            </a:r>
            <a:r>
              <a:rPr lang="ru-RU" sz="2000" dirty="0">
                <a:solidFill>
                  <a:schemeClr val="bg2">
                    <a:lumMod val="25000"/>
                  </a:schemeClr>
                </a:solidFill>
                <a:latin typeface="Bahnschrift SemiLight SemiConde" panose="020B0502040204020203" pitchFamily="34" charset="0"/>
              </a:rPr>
              <a:t>новых практических навыков. Если он идет по </a:t>
            </a:r>
            <a:r>
              <a:rPr lang="ru-RU" sz="2000" dirty="0" smtClean="0">
                <a:solidFill>
                  <a:schemeClr val="bg2">
                    <a:lumMod val="25000"/>
                  </a:schemeClr>
                </a:solidFill>
                <a:latin typeface="Bahnschrift SemiLight SemiConde" panose="020B0502040204020203" pitchFamily="34" charset="0"/>
              </a:rPr>
              <a:t>этому пути</a:t>
            </a:r>
            <a:r>
              <a:rPr lang="ru-RU" sz="2000" dirty="0">
                <a:solidFill>
                  <a:schemeClr val="bg2">
                    <a:lumMod val="25000"/>
                  </a:schemeClr>
                </a:solidFill>
                <a:latin typeface="Bahnschrift SemiLight SemiConde" panose="020B0502040204020203" pitchFamily="34" charset="0"/>
              </a:rPr>
              <a:t>, то старается добиться совершенства</a:t>
            </a:r>
            <a:r>
              <a:rPr lang="ru-RU" sz="2000" dirty="0" smtClean="0">
                <a:solidFill>
                  <a:schemeClr val="bg2">
                    <a:lumMod val="25000"/>
                  </a:schemeClr>
                </a:solidFill>
                <a:latin typeface="Bahnschrift SemiLight SemiConde" panose="020B0502040204020203" pitchFamily="34" charset="0"/>
              </a:rPr>
              <a:t>. (</a:t>
            </a:r>
            <a:r>
              <a:rPr lang="ru-RU" sz="2000" dirty="0">
                <a:solidFill>
                  <a:schemeClr val="bg2">
                    <a:lumMod val="25000"/>
                  </a:schemeClr>
                </a:solidFill>
                <a:latin typeface="Bahnschrift SemiLight SemiConde" panose="020B0502040204020203" pitchFamily="34" charset="0"/>
              </a:rPr>
              <a:t>Если человек не понимает смысл занятий, то освоить практические </a:t>
            </a:r>
            <a:r>
              <a:rPr lang="ru-RU" sz="2000" dirty="0" smtClean="0">
                <a:solidFill>
                  <a:schemeClr val="bg2">
                    <a:lumMod val="25000"/>
                  </a:schemeClr>
                </a:solidFill>
                <a:latin typeface="Bahnschrift SemiLight SemiConde" panose="020B0502040204020203" pitchFamily="34" charset="0"/>
              </a:rPr>
              <a:t>умения будет </a:t>
            </a:r>
            <a:r>
              <a:rPr lang="ru-RU" sz="2000" dirty="0">
                <a:solidFill>
                  <a:schemeClr val="bg2">
                    <a:lumMod val="25000"/>
                  </a:schemeClr>
                </a:solidFill>
                <a:latin typeface="Bahnschrift SemiLight SemiConde" panose="020B0502040204020203" pitchFamily="34" charset="0"/>
              </a:rPr>
              <a:t>довольно тяжело, т.к. не будет нужной мотивации).</a:t>
            </a:r>
            <a:r>
              <a:rPr lang="ru-RU" sz="2000" dirty="0" smtClean="0">
                <a:solidFill>
                  <a:schemeClr val="bg2">
                    <a:lumMod val="25000"/>
                  </a:schemeClr>
                </a:solidFill>
                <a:latin typeface="Bahnschrift SemiLight SemiConde" panose="020B0502040204020203" pitchFamily="34" charset="0"/>
              </a:rPr>
              <a:t>Мышление формируется </a:t>
            </a:r>
            <a:r>
              <a:rPr lang="ru-RU" sz="2000" dirty="0">
                <a:solidFill>
                  <a:schemeClr val="bg2">
                    <a:lumMod val="25000"/>
                  </a:schemeClr>
                </a:solidFill>
                <a:latin typeface="Bahnschrift SemiLight SemiConde" panose="020B0502040204020203" pitchFamily="34" charset="0"/>
              </a:rPr>
              <a:t>под влиянием наставников, иностранных культур и </a:t>
            </a:r>
            <a:r>
              <a:rPr lang="ru-RU" sz="2000" dirty="0" smtClean="0">
                <a:solidFill>
                  <a:schemeClr val="bg2">
                    <a:lumMod val="25000"/>
                  </a:schemeClr>
                </a:solidFill>
                <a:latin typeface="Bahnschrift SemiLight SemiConde" panose="020B0502040204020203" pitchFamily="34" charset="0"/>
              </a:rPr>
              <a:t>культурных традиций</a:t>
            </a:r>
            <a:r>
              <a:rPr lang="ru-RU" sz="2000" dirty="0">
                <a:solidFill>
                  <a:schemeClr val="bg2">
                    <a:lumMod val="25000"/>
                  </a:schemeClr>
                </a:solidFill>
                <a:latin typeface="Bahnschrift SemiLight SemiConde" panose="020B0502040204020203" pitchFamily="34" charset="0"/>
              </a:rPr>
              <a:t>, а также людей, обладающих большим жизненным опытом. </a:t>
            </a:r>
            <a:r>
              <a:rPr lang="ru-RU" sz="2000" dirty="0" smtClean="0">
                <a:solidFill>
                  <a:schemeClr val="bg2">
                    <a:lumMod val="25000"/>
                  </a:schemeClr>
                </a:solidFill>
                <a:latin typeface="Bahnschrift SemiLight SemiConde" panose="020B0502040204020203" pitchFamily="34" charset="0"/>
              </a:rPr>
              <a:t>Выражен интерес </a:t>
            </a:r>
            <a:r>
              <a:rPr lang="ru-RU" sz="2000" dirty="0">
                <a:solidFill>
                  <a:schemeClr val="bg2">
                    <a:lumMod val="25000"/>
                  </a:schemeClr>
                </a:solidFill>
                <a:latin typeface="Bahnschrift SemiLight SemiConde" panose="020B0502040204020203" pitchFamily="34" charset="0"/>
              </a:rPr>
              <a:t>к вопросам культуры, образования, философии, религии </a:t>
            </a:r>
            <a:r>
              <a:rPr lang="ru-RU" sz="2000" dirty="0" smtClean="0">
                <a:solidFill>
                  <a:schemeClr val="bg2">
                    <a:lumMod val="25000"/>
                  </a:schemeClr>
                </a:solidFill>
                <a:latin typeface="Bahnschrift SemiLight SemiConde" panose="020B0502040204020203" pitchFamily="34" charset="0"/>
              </a:rPr>
              <a:t>и иностранным </a:t>
            </a:r>
            <a:r>
              <a:rPr lang="ru-RU" sz="2000" dirty="0">
                <a:solidFill>
                  <a:schemeClr val="bg2">
                    <a:lumMod val="25000"/>
                  </a:schemeClr>
                </a:solidFill>
                <a:latin typeface="Bahnschrift SemiLight SemiConde" panose="020B0502040204020203" pitchFamily="34" charset="0"/>
              </a:rPr>
              <a:t>языкам. Предпочитает общаться с людьми оптимистичными </a:t>
            </a:r>
            <a:r>
              <a:rPr lang="ru-RU" sz="2000" dirty="0" smtClean="0">
                <a:solidFill>
                  <a:schemeClr val="bg2">
                    <a:lumMod val="25000"/>
                  </a:schemeClr>
                </a:solidFill>
                <a:latin typeface="Bahnschrift SemiLight SemiConde" panose="020B0502040204020203" pitchFamily="34" charset="0"/>
              </a:rPr>
              <a:t>и открытыми. Сильная </a:t>
            </a:r>
            <a:r>
              <a:rPr lang="ru-RU" sz="2000" dirty="0">
                <a:solidFill>
                  <a:schemeClr val="bg2">
                    <a:lumMod val="25000"/>
                  </a:schemeClr>
                </a:solidFill>
                <a:latin typeface="Bahnschrift SemiLight SemiConde" panose="020B0502040204020203" pitchFamily="34" charset="0"/>
              </a:rPr>
              <a:t>сторона личности: любит путешествовать сам и </a:t>
            </a:r>
            <a:r>
              <a:rPr lang="ru-RU" sz="2000" dirty="0" smtClean="0">
                <a:solidFill>
                  <a:schemeClr val="bg2">
                    <a:lumMod val="25000"/>
                  </a:schemeClr>
                </a:solidFill>
                <a:latin typeface="Bahnschrift SemiLight SemiConde" panose="020B0502040204020203" pitchFamily="34" charset="0"/>
              </a:rPr>
              <a:t>подбивает к </a:t>
            </a:r>
            <a:r>
              <a:rPr lang="ru-RU" sz="2000" dirty="0">
                <a:solidFill>
                  <a:schemeClr val="bg2">
                    <a:lumMod val="25000"/>
                  </a:schemeClr>
                </a:solidFill>
                <a:latin typeface="Bahnschrift SemiLight SemiConde" panose="020B0502040204020203" pitchFamily="34" charset="0"/>
              </a:rPr>
              <a:t>этому других. Уверенно ориентируется в любом месте. Любит </a:t>
            </a:r>
            <a:r>
              <a:rPr lang="ru-RU" sz="2000" dirty="0" smtClean="0">
                <a:solidFill>
                  <a:schemeClr val="bg2">
                    <a:lumMod val="25000"/>
                  </a:schemeClr>
                </a:solidFill>
                <a:latin typeface="Bahnschrift SemiLight SemiConde" panose="020B0502040204020203" pitchFamily="34" charset="0"/>
              </a:rPr>
              <a:t>обнаруживать что-нибудь</a:t>
            </a:r>
            <a:r>
              <a:rPr lang="ru-RU" sz="2000" dirty="0">
                <a:solidFill>
                  <a:schemeClr val="bg2">
                    <a:lumMod val="25000"/>
                  </a:schemeClr>
                </a:solidFill>
                <a:latin typeface="Bahnschrift SemiLight SemiConde" panose="020B0502040204020203" pitchFamily="34" charset="0"/>
              </a:rPr>
              <a:t>, никому раньше не известное, и демонстрировать это другим.</a:t>
            </a:r>
            <a:endParaRPr lang="ru-RU" sz="2000" dirty="0" smtClean="0">
              <a:solidFill>
                <a:schemeClr val="bg2">
                  <a:lumMod val="25000"/>
                </a:schemeClr>
              </a:solidFill>
              <a:latin typeface="Bahnschrift SemiLight SemiConde" panose="020B0502040204020203" pitchFamily="34" charset="0"/>
            </a:endParaRPr>
          </a:p>
        </p:txBody>
      </p:sp>
      <p:sp>
        <p:nvSpPr>
          <p:cNvPr id="4" name="TextBox 3"/>
          <p:cNvSpPr txBox="1"/>
          <p:nvPr/>
        </p:nvSpPr>
        <p:spPr>
          <a:xfrm rot="16200000">
            <a:off x="-308303" y="3140201"/>
            <a:ext cx="1877437" cy="553998"/>
          </a:xfrm>
          <a:prstGeom prst="rect">
            <a:avLst/>
          </a:prstGeom>
          <a:noFill/>
        </p:spPr>
        <p:txBody>
          <a:bodyPr wrap="none" rtlCol="0">
            <a:spAutoFit/>
          </a:bodyPr>
          <a:lstStyle/>
          <a:p>
            <a:r>
              <a:rPr lang="ru-RU" sz="3000" dirty="0">
                <a:solidFill>
                  <a:schemeClr val="bg1">
                    <a:lumMod val="50000"/>
                  </a:schemeClr>
                </a:solidFill>
                <a:latin typeface="Bahnschrift SemiLight SemiConde" panose="020B0502040204020203" pitchFamily="34" charset="0"/>
              </a:rPr>
              <a:t>МЕРКУРИЙ</a:t>
            </a:r>
          </a:p>
        </p:txBody>
      </p:sp>
    </p:spTree>
    <p:extLst>
      <p:ext uri="{BB962C8B-B14F-4D97-AF65-F5344CB8AC3E}">
        <p14:creationId xmlns:p14="http://schemas.microsoft.com/office/powerpoint/2010/main" val="2324757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26545"/>
            <a:ext cx="7987031" cy="8069906"/>
          </a:xfrm>
          <a:prstGeom prst="rect">
            <a:avLst/>
          </a:prstGeom>
        </p:spPr>
      </p:pic>
      <p:sp>
        <p:nvSpPr>
          <p:cNvPr id="2" name="TextBox 1"/>
          <p:cNvSpPr txBox="1"/>
          <p:nvPr/>
        </p:nvSpPr>
        <p:spPr>
          <a:xfrm>
            <a:off x="1561047" y="298803"/>
            <a:ext cx="9359410" cy="6324808"/>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10</a:t>
            </a:r>
            <a:r>
              <a:rPr lang="ru-RU" sz="2500" dirty="0" smtClean="0">
                <a:solidFill>
                  <a:schemeClr val="bg2">
                    <a:lumMod val="25000"/>
                  </a:schemeClr>
                </a:solidFill>
                <a:latin typeface="Bahnschrift SemiLight SemiConde" panose="020B0502040204020203" pitchFamily="34" charset="0"/>
              </a:rPr>
              <a:t> </a:t>
            </a:r>
            <a:r>
              <a:rPr lang="ru-RU" sz="2500" dirty="0" smtClean="0">
                <a:solidFill>
                  <a:schemeClr val="bg2">
                    <a:lumMod val="25000"/>
                  </a:schemeClr>
                </a:solidFill>
                <a:latin typeface="Bahnschrift SemiLight SemiConde" panose="020B0502040204020203" pitchFamily="34" charset="0"/>
              </a:rPr>
              <a:t>ДОМ </a:t>
            </a:r>
            <a:r>
              <a:rPr lang="ru-RU" sz="2500" dirty="0" smtClean="0">
                <a:solidFill>
                  <a:schemeClr val="bg2">
                    <a:lumMod val="25000"/>
                  </a:schemeClr>
                </a:solidFill>
                <a:latin typeface="Bahnschrift SemiLight SemiConde" panose="020B0502040204020203" pitchFamily="34" charset="0"/>
              </a:rPr>
              <a:t>–</a:t>
            </a:r>
            <a:r>
              <a:rPr lang="ru-RU" sz="2000" dirty="0">
                <a:solidFill>
                  <a:schemeClr val="bg2">
                    <a:lumMod val="25000"/>
                  </a:schemeClr>
                </a:solidFill>
                <a:latin typeface="Bahnschrift SemiLight SemiConde" panose="020B0502040204020203" pitchFamily="34" charset="0"/>
              </a:rPr>
              <a:t>Формирование умственных способностей происходит, когда </a:t>
            </a:r>
            <a:r>
              <a:rPr lang="ru-RU" sz="2000" dirty="0" smtClean="0">
                <a:solidFill>
                  <a:schemeClr val="bg2">
                    <a:lumMod val="25000"/>
                  </a:schemeClr>
                </a:solidFill>
                <a:latin typeface="Bahnschrift SemiLight SemiConde" panose="020B0502040204020203" pitchFamily="34" charset="0"/>
              </a:rPr>
              <a:t>человек сталкивается </a:t>
            </a:r>
            <a:r>
              <a:rPr lang="ru-RU" sz="2000" dirty="0">
                <a:solidFill>
                  <a:schemeClr val="bg2">
                    <a:lumMod val="25000"/>
                  </a:schemeClr>
                </a:solidFill>
                <a:latin typeface="Bahnschrift SemiLight SemiConde" panose="020B0502040204020203" pitchFamily="34" charset="0"/>
              </a:rPr>
              <a:t>с конкретными заданиями, когда ему нужно </a:t>
            </a:r>
            <a:r>
              <a:rPr lang="ru-RU" sz="2000" dirty="0" smtClean="0">
                <a:solidFill>
                  <a:schemeClr val="bg2">
                    <a:lumMod val="25000"/>
                  </a:schemeClr>
                </a:solidFill>
                <a:latin typeface="Bahnschrift SemiLight SemiConde" panose="020B0502040204020203" pitchFamily="34" charset="0"/>
              </a:rPr>
              <a:t>получить определенный </a:t>
            </a:r>
            <a:r>
              <a:rPr lang="ru-RU" sz="2000" dirty="0">
                <a:solidFill>
                  <a:schemeClr val="bg2">
                    <a:lumMod val="25000"/>
                  </a:schemeClr>
                </a:solidFill>
                <a:latin typeface="Bahnschrift SemiLight SemiConde" panose="020B0502040204020203" pitchFamily="34" charset="0"/>
              </a:rPr>
              <a:t>результат. Мышление формируется под влиянием </a:t>
            </a:r>
            <a:r>
              <a:rPr lang="ru-RU" sz="2000" dirty="0" smtClean="0">
                <a:solidFill>
                  <a:schemeClr val="bg2">
                    <a:lumMod val="25000"/>
                  </a:schemeClr>
                </a:solidFill>
                <a:latin typeface="Bahnschrift SemiLight SemiConde" panose="020B0502040204020203" pitchFamily="34" charset="0"/>
              </a:rPr>
              <a:t>общественных установок </a:t>
            </a:r>
            <a:r>
              <a:rPr lang="ru-RU" sz="2000" dirty="0">
                <a:solidFill>
                  <a:schemeClr val="bg2">
                    <a:lumMod val="25000"/>
                  </a:schemeClr>
                </a:solidFill>
                <a:latin typeface="Bahnschrift SemiLight SemiConde" panose="020B0502040204020203" pitchFamily="34" charset="0"/>
              </a:rPr>
              <a:t>в детстве, и под влиянием авторитетных и значимых лиц (</a:t>
            </a:r>
            <a:r>
              <a:rPr lang="ru-RU" sz="2000" dirty="0" smtClean="0">
                <a:solidFill>
                  <a:schemeClr val="bg2">
                    <a:lumMod val="25000"/>
                  </a:schemeClr>
                </a:solidFill>
                <a:latin typeface="Bahnschrift SemiLight SemiConde" panose="020B0502040204020203" pitchFamily="34" charset="0"/>
              </a:rPr>
              <a:t>например, начальства</a:t>
            </a:r>
            <a:r>
              <a:rPr lang="ru-RU" sz="2000" dirty="0">
                <a:solidFill>
                  <a:schemeClr val="bg2">
                    <a:lumMod val="25000"/>
                  </a:schemeClr>
                </a:solidFill>
                <a:latin typeface="Bahnschrift SemiLight SemiConde" panose="020B0502040204020203" pitchFamily="34" charset="0"/>
              </a:rPr>
              <a:t>) в зрелом </a:t>
            </a:r>
            <a:r>
              <a:rPr lang="ru-RU" sz="2000" dirty="0" err="1">
                <a:solidFill>
                  <a:schemeClr val="bg2">
                    <a:lumMod val="25000"/>
                  </a:schemeClr>
                </a:solidFill>
                <a:latin typeface="Bahnschrift SemiLight SemiConde" panose="020B0502040204020203" pitchFamily="34" charset="0"/>
              </a:rPr>
              <a:t>возрасте.Освоение</a:t>
            </a:r>
            <a:r>
              <a:rPr lang="ru-RU" sz="2000" dirty="0">
                <a:solidFill>
                  <a:schemeClr val="bg2">
                    <a:lumMod val="25000"/>
                  </a:schemeClr>
                </a:solidFill>
                <a:latin typeface="Bahnschrift SemiLight SemiConde" panose="020B0502040204020203" pitchFamily="34" charset="0"/>
              </a:rPr>
              <a:t> новых знаний происходит </a:t>
            </a:r>
            <a:r>
              <a:rPr lang="ru-RU" sz="2000" dirty="0" smtClean="0">
                <a:solidFill>
                  <a:schemeClr val="bg2">
                    <a:lumMod val="25000"/>
                  </a:schemeClr>
                </a:solidFill>
                <a:latin typeface="Bahnschrift SemiLight SemiConde" panose="020B0502040204020203" pitchFamily="34" charset="0"/>
              </a:rPr>
              <a:t>медленно, однако</a:t>
            </a:r>
            <a:r>
              <a:rPr lang="ru-RU" sz="2000" dirty="0">
                <a:solidFill>
                  <a:schemeClr val="bg2">
                    <a:lumMod val="25000"/>
                  </a:schemeClr>
                </a:solidFill>
                <a:latin typeface="Bahnschrift SemiLight SemiConde" panose="020B0502040204020203" pitchFamily="34" charset="0"/>
              </a:rPr>
              <a:t>, то, что человек выучил, он запоминает надолго. В школьные годы </a:t>
            </a:r>
            <a:r>
              <a:rPr lang="ru-RU" sz="2000" dirty="0" smtClean="0">
                <a:solidFill>
                  <a:schemeClr val="bg2">
                    <a:lumMod val="25000"/>
                  </a:schemeClr>
                </a:solidFill>
                <a:latin typeface="Bahnschrift SemiLight SemiConde" panose="020B0502040204020203" pitchFamily="34" charset="0"/>
              </a:rPr>
              <a:t>ему часто </a:t>
            </a:r>
            <a:r>
              <a:rPr lang="ru-RU" sz="2000" dirty="0">
                <a:solidFill>
                  <a:schemeClr val="bg2">
                    <a:lumMod val="25000"/>
                  </a:schemeClr>
                </a:solidFill>
                <a:latin typeface="Bahnschrift SemiLight SemiConde" panose="020B0502040204020203" pitchFamily="34" charset="0"/>
              </a:rPr>
              <a:t>необходимо, чтобы его знания постоянно подвергались </a:t>
            </a:r>
            <a:r>
              <a:rPr lang="ru-RU" sz="2000" dirty="0" smtClean="0">
                <a:solidFill>
                  <a:schemeClr val="bg2">
                    <a:lumMod val="25000"/>
                  </a:schemeClr>
                </a:solidFill>
                <a:latin typeface="Bahnschrift SemiLight SemiConde" panose="020B0502040204020203" pitchFamily="34" charset="0"/>
              </a:rPr>
              <a:t>проверке. Желание </a:t>
            </a:r>
            <a:r>
              <a:rPr lang="ru-RU" sz="2000" dirty="0">
                <a:solidFill>
                  <a:schemeClr val="bg2">
                    <a:lumMod val="25000"/>
                  </a:schemeClr>
                </a:solidFill>
                <a:latin typeface="Bahnschrift SemiLight SemiConde" panose="020B0502040204020203" pitchFamily="34" charset="0"/>
              </a:rPr>
              <a:t>получить высокую оценку часто является стимулом в </a:t>
            </a:r>
            <a:r>
              <a:rPr lang="ru-RU" sz="2000" dirty="0" smtClean="0">
                <a:solidFill>
                  <a:schemeClr val="bg2">
                    <a:lumMod val="25000"/>
                  </a:schemeClr>
                </a:solidFill>
                <a:latin typeface="Bahnschrift SemiLight SemiConde" panose="020B0502040204020203" pitchFamily="34" charset="0"/>
              </a:rPr>
              <a:t>учебе. Свою </a:t>
            </a:r>
            <a:r>
              <a:rPr lang="ru-RU" sz="2000" dirty="0">
                <a:solidFill>
                  <a:schemeClr val="bg2">
                    <a:lumMod val="25000"/>
                  </a:schemeClr>
                </a:solidFill>
                <a:latin typeface="Bahnschrift SemiLight SemiConde" panose="020B0502040204020203" pitchFamily="34" charset="0"/>
              </a:rPr>
              <a:t>голову предпочитает наполнять практичными и надежными </a:t>
            </a:r>
            <a:r>
              <a:rPr lang="ru-RU" sz="2000" dirty="0" smtClean="0">
                <a:solidFill>
                  <a:schemeClr val="bg2">
                    <a:lumMod val="25000"/>
                  </a:schemeClr>
                </a:solidFill>
                <a:latin typeface="Bahnschrift SemiLight SemiConde" panose="020B0502040204020203" pitchFamily="34" charset="0"/>
              </a:rPr>
              <a:t>знаниями. Учеба </a:t>
            </a:r>
            <a:r>
              <a:rPr lang="ru-RU" sz="2000" dirty="0">
                <a:solidFill>
                  <a:schemeClr val="bg2">
                    <a:lumMod val="25000"/>
                  </a:schemeClr>
                </a:solidFill>
                <a:latin typeface="Bahnschrift SemiLight SemiConde" panose="020B0502040204020203" pitchFamily="34" charset="0"/>
              </a:rPr>
              <a:t>лучше идет в том случае, когда поставлены определенные сроки или</a:t>
            </a:r>
          </a:p>
          <a:p>
            <a:pPr algn="just"/>
            <a:r>
              <a:rPr lang="ru-RU" sz="2000" dirty="0">
                <a:solidFill>
                  <a:schemeClr val="bg2">
                    <a:lumMod val="25000"/>
                  </a:schemeClr>
                </a:solidFill>
                <a:latin typeface="Bahnschrift SemiLight SemiConde" panose="020B0502040204020203" pitchFamily="34" charset="0"/>
              </a:rPr>
              <a:t>рамки, намечен определенный план. Предпочитает общаться с </a:t>
            </a:r>
            <a:r>
              <a:rPr lang="ru-RU" sz="2000" dirty="0" smtClean="0">
                <a:solidFill>
                  <a:schemeClr val="bg2">
                    <a:lumMod val="25000"/>
                  </a:schemeClr>
                </a:solidFill>
                <a:latin typeface="Bahnschrift SemiLight SemiConde" panose="020B0502040204020203" pitchFamily="34" charset="0"/>
              </a:rPr>
              <a:t>людьми серьезными </a:t>
            </a:r>
            <a:r>
              <a:rPr lang="ru-RU" sz="2000" dirty="0">
                <a:solidFill>
                  <a:schemeClr val="bg2">
                    <a:lumMod val="25000"/>
                  </a:schemeClr>
                </a:solidFill>
                <a:latin typeface="Bahnschrift SemiLight SemiConde" panose="020B0502040204020203" pitchFamily="34" charset="0"/>
              </a:rPr>
              <a:t>и ответственными. Проявлены организаторские </a:t>
            </a:r>
            <a:r>
              <a:rPr lang="ru-RU" sz="2000" dirty="0" smtClean="0">
                <a:solidFill>
                  <a:schemeClr val="bg2">
                    <a:lumMod val="25000"/>
                  </a:schemeClr>
                </a:solidFill>
                <a:latin typeface="Bahnschrift SemiLight SemiConde" panose="020B0502040204020203" pitchFamily="34" charset="0"/>
              </a:rPr>
              <a:t>способности, интерес </a:t>
            </a:r>
            <a:r>
              <a:rPr lang="ru-RU" sz="2000" dirty="0">
                <a:solidFill>
                  <a:schemeClr val="bg2">
                    <a:lumMod val="25000"/>
                  </a:schemeClr>
                </a:solidFill>
                <a:latin typeface="Bahnschrift SemiLight SemiConde" panose="020B0502040204020203" pitchFamily="34" charset="0"/>
              </a:rPr>
              <a:t>к политике и точным наукам. Положение Меркурия </a:t>
            </a:r>
            <a:r>
              <a:rPr lang="ru-RU" sz="2000" dirty="0" smtClean="0">
                <a:solidFill>
                  <a:schemeClr val="bg2">
                    <a:lumMod val="25000"/>
                  </a:schemeClr>
                </a:solidFill>
                <a:latin typeface="Bahnschrift SemiLight SemiConde" panose="020B0502040204020203" pitchFamily="34" charset="0"/>
              </a:rPr>
              <a:t>дает </a:t>
            </a:r>
            <a:r>
              <a:rPr lang="ru-RU" sz="2000" dirty="0">
                <a:solidFill>
                  <a:schemeClr val="bg2">
                    <a:lumMod val="25000"/>
                  </a:schemeClr>
                </a:solidFill>
                <a:latin typeface="Bahnschrift SemiLight SemiConde" panose="020B0502040204020203" pitchFamily="34" charset="0"/>
              </a:rPr>
              <a:t>способность подавать информацию в сжатом виде, выбирать в </a:t>
            </a:r>
            <a:r>
              <a:rPr lang="ru-RU" sz="2000" dirty="0" smtClean="0">
                <a:solidFill>
                  <a:schemeClr val="bg2">
                    <a:lumMod val="25000"/>
                  </a:schemeClr>
                </a:solidFill>
                <a:latin typeface="Bahnschrift SemiLight SemiConde" panose="020B0502040204020203" pitchFamily="34" charset="0"/>
              </a:rPr>
              <a:t>потоке информации </a:t>
            </a:r>
            <a:r>
              <a:rPr lang="ru-RU" sz="2000" dirty="0">
                <a:solidFill>
                  <a:schemeClr val="bg2">
                    <a:lumMod val="25000"/>
                  </a:schemeClr>
                </a:solidFill>
                <a:latin typeface="Bahnschrift SemiLight SemiConde" panose="020B0502040204020203" pitchFamily="34" charset="0"/>
              </a:rPr>
              <a:t>то, что принесет ему практическую пользу и социальный </a:t>
            </a:r>
            <a:r>
              <a:rPr lang="ru-RU" sz="2000" dirty="0" smtClean="0">
                <a:solidFill>
                  <a:schemeClr val="bg2">
                    <a:lumMod val="25000"/>
                  </a:schemeClr>
                </a:solidFill>
                <a:latin typeface="Bahnschrift SemiLight SemiConde" panose="020B0502040204020203" pitchFamily="34" charset="0"/>
              </a:rPr>
              <a:t>успех. Также </a:t>
            </a:r>
            <a:r>
              <a:rPr lang="ru-RU" sz="2000" dirty="0">
                <a:solidFill>
                  <a:schemeClr val="bg2">
                    <a:lumMod val="25000"/>
                  </a:schemeClr>
                </a:solidFill>
                <a:latin typeface="Bahnschrift SemiLight SemiConde" panose="020B0502040204020203" pitchFamily="34" charset="0"/>
              </a:rPr>
              <a:t>неплохо может координировать деятельность в организациях, вести учет</a:t>
            </a:r>
          </a:p>
          <a:p>
            <a:pPr algn="just"/>
            <a:r>
              <a:rPr lang="ru-RU" sz="2000" dirty="0">
                <a:solidFill>
                  <a:schemeClr val="bg2">
                    <a:lumMod val="25000"/>
                  </a:schemeClr>
                </a:solidFill>
                <a:latin typeface="Bahnschrift SemiLight SemiConde" panose="020B0502040204020203" pitchFamily="34" charset="0"/>
              </a:rPr>
              <a:t>и контроль деятельности подчиненных или сотрудников. Продвижение </a:t>
            </a:r>
            <a:r>
              <a:rPr lang="ru-RU" sz="2000" dirty="0" smtClean="0">
                <a:solidFill>
                  <a:schemeClr val="bg2">
                    <a:lumMod val="25000"/>
                  </a:schemeClr>
                </a:solidFill>
                <a:latin typeface="Bahnschrift SemiLight SemiConde" panose="020B0502040204020203" pitchFamily="34" charset="0"/>
              </a:rPr>
              <a:t>по служебной </a:t>
            </a:r>
            <a:r>
              <a:rPr lang="ru-RU" sz="2000" dirty="0">
                <a:solidFill>
                  <a:schemeClr val="bg2">
                    <a:lumMod val="25000"/>
                  </a:schemeClr>
                </a:solidFill>
                <a:latin typeface="Bahnschrift SemiLight SemiConde" panose="020B0502040204020203" pitchFamily="34" charset="0"/>
              </a:rPr>
              <a:t>лестнице идет благодаря умственным способностям, работа </a:t>
            </a:r>
            <a:r>
              <a:rPr lang="ru-RU" sz="2000" dirty="0" smtClean="0">
                <a:solidFill>
                  <a:schemeClr val="bg2">
                    <a:lumMod val="25000"/>
                  </a:schemeClr>
                </a:solidFill>
                <a:latin typeface="Bahnschrift SemiLight SemiConde" panose="020B0502040204020203" pitchFamily="34" charset="0"/>
              </a:rPr>
              <a:t>часто связана </a:t>
            </a:r>
            <a:r>
              <a:rPr lang="ru-RU" sz="2000" dirty="0">
                <a:solidFill>
                  <a:schemeClr val="bg2">
                    <a:lumMod val="25000"/>
                  </a:schemeClr>
                </a:solidFill>
                <a:latin typeface="Bahnschrift SemiLight SemiConde" panose="020B0502040204020203" pitchFamily="34" charset="0"/>
              </a:rPr>
              <a:t>с торговлей, обучением, с информацией или </a:t>
            </a:r>
            <a:r>
              <a:rPr lang="ru-RU" sz="2000" dirty="0" smtClean="0">
                <a:solidFill>
                  <a:schemeClr val="bg2">
                    <a:lumMod val="25000"/>
                  </a:schemeClr>
                </a:solidFill>
                <a:latin typeface="Bahnschrift SemiLight SemiConde" panose="020B0502040204020203" pitchFamily="34" charset="0"/>
              </a:rPr>
              <a:t>писательской деятельностью</a:t>
            </a:r>
            <a:r>
              <a:rPr lang="ru-RU" sz="2000" dirty="0">
                <a:solidFill>
                  <a:schemeClr val="bg2">
                    <a:lumMod val="25000"/>
                  </a:schemeClr>
                </a:solidFill>
                <a:latin typeface="Bahnschrift SemiLight SemiConde" panose="020B0502040204020203" pitchFamily="34" charset="0"/>
              </a:rPr>
              <a:t>. Это положение может служить указанием на частые </a:t>
            </a:r>
            <a:r>
              <a:rPr lang="ru-RU" sz="2000" dirty="0" smtClean="0">
                <a:solidFill>
                  <a:schemeClr val="bg2">
                    <a:lumMod val="25000"/>
                  </a:schemeClr>
                </a:solidFill>
                <a:latin typeface="Bahnschrift SemiLight SemiConde" panose="020B0502040204020203" pitchFamily="34" charset="0"/>
              </a:rPr>
              <a:t>перемены мест </a:t>
            </a:r>
            <a:r>
              <a:rPr lang="ru-RU" sz="2000" dirty="0" err="1">
                <a:solidFill>
                  <a:schemeClr val="bg2">
                    <a:lumMod val="25000"/>
                  </a:schemeClr>
                </a:solidFill>
                <a:latin typeface="Bahnschrift SemiLight SemiConde" panose="020B0502040204020203" pitchFamily="34" charset="0"/>
              </a:rPr>
              <a:t>работы.Сильная</a:t>
            </a:r>
            <a:r>
              <a:rPr lang="ru-RU" sz="2000" dirty="0">
                <a:solidFill>
                  <a:schemeClr val="bg2">
                    <a:lumMod val="25000"/>
                  </a:schemeClr>
                </a:solidFill>
                <a:latin typeface="Bahnschrift SemiLight SemiConde" panose="020B0502040204020203" pitchFamily="34" charset="0"/>
              </a:rPr>
              <a:t> сторона личности: быстро учится и легко </a:t>
            </a:r>
            <a:r>
              <a:rPr lang="ru-RU" sz="2000" dirty="0" smtClean="0">
                <a:solidFill>
                  <a:schemeClr val="bg2">
                    <a:lumMod val="25000"/>
                  </a:schemeClr>
                </a:solidFill>
                <a:latin typeface="Bahnschrift SemiLight SemiConde" panose="020B0502040204020203" pitchFamily="34" charset="0"/>
              </a:rPr>
              <a:t>осваивает любые </a:t>
            </a:r>
            <a:r>
              <a:rPr lang="ru-RU" sz="2000" dirty="0">
                <a:solidFill>
                  <a:schemeClr val="bg2">
                    <a:lumMod val="25000"/>
                  </a:schemeClr>
                </a:solidFill>
                <a:latin typeface="Bahnschrift SemiLight SemiConde" panose="020B0502040204020203" pitchFamily="34" charset="0"/>
              </a:rPr>
              <a:t>навыки. Всегда знает как, что и где надо подправить, а чего не знает, </a:t>
            </a:r>
            <a:r>
              <a:rPr lang="ru-RU" sz="2000" dirty="0" smtClean="0">
                <a:solidFill>
                  <a:schemeClr val="bg2">
                    <a:lumMod val="25000"/>
                  </a:schemeClr>
                </a:solidFill>
                <a:latin typeface="Bahnschrift SemiLight SemiConde" panose="020B0502040204020203" pitchFamily="34" charset="0"/>
              </a:rPr>
              <a:t>о том </a:t>
            </a:r>
            <a:r>
              <a:rPr lang="ru-RU" sz="2000" dirty="0">
                <a:solidFill>
                  <a:schemeClr val="bg2">
                    <a:lumMod val="25000"/>
                  </a:schemeClr>
                </a:solidFill>
                <a:latin typeface="Bahnschrift SemiLight SemiConde" panose="020B0502040204020203" pitchFamily="34" charset="0"/>
              </a:rPr>
              <a:t>догадается. Говорит хорошо и грамотно.</a:t>
            </a:r>
            <a:endParaRPr lang="ru-RU" sz="2000" dirty="0" smtClean="0">
              <a:solidFill>
                <a:schemeClr val="bg2">
                  <a:lumMod val="25000"/>
                </a:schemeClr>
              </a:solidFill>
              <a:latin typeface="Bahnschrift SemiLight SemiConde" panose="020B0502040204020203" pitchFamily="34" charset="0"/>
            </a:endParaRPr>
          </a:p>
        </p:txBody>
      </p:sp>
      <p:sp>
        <p:nvSpPr>
          <p:cNvPr id="4" name="TextBox 3"/>
          <p:cNvSpPr txBox="1"/>
          <p:nvPr/>
        </p:nvSpPr>
        <p:spPr>
          <a:xfrm rot="16200000">
            <a:off x="-308303" y="3140201"/>
            <a:ext cx="1877437" cy="553998"/>
          </a:xfrm>
          <a:prstGeom prst="rect">
            <a:avLst/>
          </a:prstGeom>
          <a:noFill/>
        </p:spPr>
        <p:txBody>
          <a:bodyPr wrap="none" rtlCol="0">
            <a:spAutoFit/>
          </a:bodyPr>
          <a:lstStyle/>
          <a:p>
            <a:r>
              <a:rPr lang="ru-RU" sz="3000" dirty="0">
                <a:solidFill>
                  <a:schemeClr val="bg1">
                    <a:lumMod val="50000"/>
                  </a:schemeClr>
                </a:solidFill>
                <a:latin typeface="Bahnschrift SemiLight SemiConde" panose="020B0502040204020203" pitchFamily="34" charset="0"/>
              </a:rPr>
              <a:t>МЕРКУРИЙ</a:t>
            </a:r>
          </a:p>
        </p:txBody>
      </p:sp>
    </p:spTree>
    <p:extLst>
      <p:ext uri="{BB962C8B-B14F-4D97-AF65-F5344CB8AC3E}">
        <p14:creationId xmlns:p14="http://schemas.microsoft.com/office/powerpoint/2010/main" val="35379463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26545"/>
            <a:ext cx="7987031" cy="8069906"/>
          </a:xfrm>
          <a:prstGeom prst="rect">
            <a:avLst/>
          </a:prstGeom>
        </p:spPr>
      </p:pic>
      <p:sp>
        <p:nvSpPr>
          <p:cNvPr id="2" name="TextBox 1"/>
          <p:cNvSpPr txBox="1"/>
          <p:nvPr/>
        </p:nvSpPr>
        <p:spPr>
          <a:xfrm>
            <a:off x="1561047" y="861557"/>
            <a:ext cx="9359410" cy="5093702"/>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11</a:t>
            </a:r>
            <a:r>
              <a:rPr lang="ru-RU" sz="2500" dirty="0" smtClean="0">
                <a:solidFill>
                  <a:schemeClr val="bg2">
                    <a:lumMod val="25000"/>
                  </a:schemeClr>
                </a:solidFill>
                <a:latin typeface="Bahnschrift SemiLight SemiConde" panose="020B0502040204020203" pitchFamily="34" charset="0"/>
              </a:rPr>
              <a:t> </a:t>
            </a:r>
            <a:r>
              <a:rPr lang="ru-RU" sz="2500" dirty="0" smtClean="0">
                <a:solidFill>
                  <a:schemeClr val="bg2">
                    <a:lumMod val="25000"/>
                  </a:schemeClr>
                </a:solidFill>
                <a:latin typeface="Bahnschrift SemiLight SemiConde" panose="020B0502040204020203" pitchFamily="34" charset="0"/>
              </a:rPr>
              <a:t>ДОМ </a:t>
            </a:r>
            <a:r>
              <a:rPr lang="ru-RU" sz="2500" dirty="0" smtClean="0">
                <a:solidFill>
                  <a:schemeClr val="bg2">
                    <a:lumMod val="25000"/>
                  </a:schemeClr>
                </a:solidFill>
                <a:latin typeface="Bahnschrift SemiLight SemiConde" panose="020B0502040204020203" pitchFamily="34" charset="0"/>
              </a:rPr>
              <a:t>–</a:t>
            </a:r>
            <a:r>
              <a:rPr lang="ru-RU" sz="2000" dirty="0">
                <a:solidFill>
                  <a:schemeClr val="bg2">
                    <a:lumMod val="25000"/>
                  </a:schemeClr>
                </a:solidFill>
                <a:latin typeface="Bahnschrift SemiLight SemiConde" panose="020B0502040204020203" pitchFamily="34" charset="0"/>
              </a:rPr>
              <a:t>Указывает на человека, чье мышление настроено на </a:t>
            </a:r>
            <a:r>
              <a:rPr lang="ru-RU" sz="2000" dirty="0" smtClean="0">
                <a:solidFill>
                  <a:schemeClr val="bg2">
                    <a:lumMod val="25000"/>
                  </a:schemeClr>
                </a:solidFill>
                <a:latin typeface="Bahnschrift SemiLight SemiConde" panose="020B0502040204020203" pitchFamily="34" charset="0"/>
              </a:rPr>
              <a:t>познание всего </a:t>
            </a:r>
            <a:r>
              <a:rPr lang="ru-RU" sz="2000" dirty="0">
                <a:solidFill>
                  <a:schemeClr val="bg2">
                    <a:lumMod val="25000"/>
                  </a:schemeClr>
                </a:solidFill>
                <a:latin typeface="Bahnschrift SemiLight SemiConde" panose="020B0502040204020203" pitchFamily="34" charset="0"/>
              </a:rPr>
              <a:t>нового и оригинального. У него может быть </a:t>
            </a:r>
            <a:r>
              <a:rPr lang="ru-RU" sz="2000" dirty="0" smtClean="0">
                <a:solidFill>
                  <a:schemeClr val="bg2">
                    <a:lumMod val="25000"/>
                  </a:schemeClr>
                </a:solidFill>
                <a:latin typeface="Bahnschrift SemiLight SemiConde" panose="020B0502040204020203" pitchFamily="34" charset="0"/>
              </a:rPr>
              <a:t>множество поверхностных интересов</a:t>
            </a:r>
            <a:r>
              <a:rPr lang="ru-RU" sz="2000" dirty="0">
                <a:solidFill>
                  <a:schemeClr val="bg2">
                    <a:lumMod val="25000"/>
                  </a:schemeClr>
                </a:solidFill>
                <a:latin typeface="Bahnschrift SemiLight SemiConde" panose="020B0502040204020203" pitchFamily="34" charset="0"/>
              </a:rPr>
              <a:t>. Он часто является носителем </a:t>
            </a:r>
            <a:r>
              <a:rPr lang="ru-RU" sz="2000" dirty="0" smtClean="0">
                <a:solidFill>
                  <a:schemeClr val="bg2">
                    <a:lumMod val="25000"/>
                  </a:schemeClr>
                </a:solidFill>
                <a:latin typeface="Bahnschrift SemiLight SemiConde" panose="020B0502040204020203" pitchFamily="34" charset="0"/>
              </a:rPr>
              <a:t>новой информации</a:t>
            </a:r>
            <a:r>
              <a:rPr lang="ru-RU" sz="2000" dirty="0">
                <a:solidFill>
                  <a:schemeClr val="bg2">
                    <a:lumMod val="25000"/>
                  </a:schemeClr>
                </a:solidFill>
                <a:latin typeface="Bahnschrift SemiLight SemiConde" panose="020B0502040204020203" pitchFamily="34" charset="0"/>
              </a:rPr>
              <a:t>. Учеба лучше идет в дружном коллективе, где </a:t>
            </a:r>
            <a:r>
              <a:rPr lang="ru-RU" sz="2000" dirty="0" smtClean="0">
                <a:solidFill>
                  <a:schemeClr val="bg2">
                    <a:lumMod val="25000"/>
                  </a:schemeClr>
                </a:solidFill>
                <a:latin typeface="Bahnschrift SemiLight SemiConde" panose="020B0502040204020203" pitchFamily="34" charset="0"/>
              </a:rPr>
              <a:t>никто никого </a:t>
            </a:r>
            <a:r>
              <a:rPr lang="ru-RU" sz="2000" dirty="0">
                <a:solidFill>
                  <a:schemeClr val="bg2">
                    <a:lumMod val="25000"/>
                  </a:schemeClr>
                </a:solidFill>
                <a:latin typeface="Bahnschrift SemiLight SemiConde" panose="020B0502040204020203" pitchFamily="34" charset="0"/>
              </a:rPr>
              <a:t>не критикует и каждый может свободно </a:t>
            </a:r>
            <a:r>
              <a:rPr lang="ru-RU" sz="2000" dirty="0" smtClean="0">
                <a:solidFill>
                  <a:schemeClr val="bg2">
                    <a:lumMod val="25000"/>
                  </a:schemeClr>
                </a:solidFill>
                <a:latin typeface="Bahnschrift SemiLight SemiConde" panose="020B0502040204020203" pitchFamily="34" charset="0"/>
              </a:rPr>
              <a:t>высказывать свою </a:t>
            </a:r>
            <a:r>
              <a:rPr lang="ru-RU" sz="2000" dirty="0">
                <a:solidFill>
                  <a:schemeClr val="bg2">
                    <a:lumMod val="25000"/>
                  </a:schemeClr>
                </a:solidFill>
                <a:latin typeface="Bahnschrift SemiLight SemiConde" panose="020B0502040204020203" pitchFamily="34" charset="0"/>
              </a:rPr>
              <a:t>точку </a:t>
            </a:r>
            <a:r>
              <a:rPr lang="ru-RU" sz="2000" dirty="0" smtClean="0">
                <a:solidFill>
                  <a:schemeClr val="bg2">
                    <a:lumMod val="25000"/>
                  </a:schemeClr>
                </a:solidFill>
                <a:latin typeface="Bahnschrift SemiLight SemiConde" panose="020B0502040204020203" pitchFamily="34" charset="0"/>
              </a:rPr>
              <a:t>зрения. Мышление </a:t>
            </a:r>
            <a:r>
              <a:rPr lang="ru-RU" sz="2000" dirty="0">
                <a:solidFill>
                  <a:schemeClr val="bg2">
                    <a:lumMod val="25000"/>
                  </a:schemeClr>
                </a:solidFill>
                <a:latin typeface="Bahnschrift SemiLight SemiConde" panose="020B0502040204020203" pitchFamily="34" charset="0"/>
              </a:rPr>
              <a:t>формируется под влиянием собственного мироощущения, </a:t>
            </a:r>
            <a:r>
              <a:rPr lang="ru-RU" sz="2000" dirty="0" smtClean="0">
                <a:solidFill>
                  <a:schemeClr val="bg2">
                    <a:lumMod val="25000"/>
                  </a:schemeClr>
                </a:solidFill>
                <a:latin typeface="Bahnschrift SemiLight SemiConde" panose="020B0502040204020203" pitchFamily="34" charset="0"/>
              </a:rPr>
              <a:t>друзей, через </a:t>
            </a:r>
            <a:r>
              <a:rPr lang="ru-RU" sz="2000" dirty="0">
                <a:solidFill>
                  <a:schemeClr val="bg2">
                    <a:lumMod val="25000"/>
                  </a:schemeClr>
                </a:solidFill>
                <a:latin typeface="Bahnschrift SemiLight SemiConde" panose="020B0502040204020203" pitchFamily="34" charset="0"/>
              </a:rPr>
              <a:t>чтение книг и воздействие людей, обладающих независимым </a:t>
            </a:r>
            <a:r>
              <a:rPr lang="ru-RU" sz="2000" dirty="0" smtClean="0">
                <a:solidFill>
                  <a:schemeClr val="bg2">
                    <a:lumMod val="25000"/>
                  </a:schemeClr>
                </a:solidFill>
                <a:latin typeface="Bahnschrift SemiLight SemiConde" panose="020B0502040204020203" pitchFamily="34" charset="0"/>
              </a:rPr>
              <a:t>характером и </a:t>
            </a:r>
            <a:r>
              <a:rPr lang="ru-RU" sz="2000" dirty="0">
                <a:solidFill>
                  <a:schemeClr val="bg2">
                    <a:lumMod val="25000"/>
                  </a:schemeClr>
                </a:solidFill>
                <a:latin typeface="Bahnschrift SemiLight SemiConde" panose="020B0502040204020203" pitchFamily="34" charset="0"/>
              </a:rPr>
              <a:t>не подчиняющимся общественным правилам и законам. Легко входит в </a:t>
            </a:r>
            <a:r>
              <a:rPr lang="ru-RU" sz="2000" dirty="0" smtClean="0">
                <a:solidFill>
                  <a:schemeClr val="bg2">
                    <a:lumMod val="25000"/>
                  </a:schemeClr>
                </a:solidFill>
                <a:latin typeface="Bahnschrift SemiLight SemiConde" panose="020B0502040204020203" pitchFamily="34" charset="0"/>
              </a:rPr>
              <a:t>новые компании </a:t>
            </a:r>
            <a:r>
              <a:rPr lang="ru-RU" sz="2000" dirty="0">
                <a:solidFill>
                  <a:schemeClr val="bg2">
                    <a:lumMod val="25000"/>
                  </a:schemeClr>
                </a:solidFill>
                <a:latin typeface="Bahnschrift SemiLight SemiConde" panose="020B0502040204020203" pitchFamily="34" charset="0"/>
              </a:rPr>
              <a:t>в школьные годы. Часто они оказывают решающее влияние </a:t>
            </a:r>
            <a:r>
              <a:rPr lang="ru-RU" sz="2000" dirty="0" smtClean="0">
                <a:solidFill>
                  <a:schemeClr val="bg2">
                    <a:lumMod val="25000"/>
                  </a:schemeClr>
                </a:solidFill>
                <a:latin typeface="Bahnschrift SemiLight SemiConde" panose="020B0502040204020203" pitchFamily="34" charset="0"/>
              </a:rPr>
              <a:t>на формирование </a:t>
            </a:r>
            <a:r>
              <a:rPr lang="ru-RU" sz="2000" dirty="0">
                <a:solidFill>
                  <a:schemeClr val="bg2">
                    <a:lumMod val="25000"/>
                  </a:schemeClr>
                </a:solidFill>
                <a:latin typeface="Bahnschrift SemiLight SemiConde" panose="020B0502040204020203" pitchFamily="34" charset="0"/>
              </a:rPr>
              <a:t>интересов. Общаться предпочитает с людьми оригинальными </a:t>
            </a:r>
            <a:r>
              <a:rPr lang="ru-RU" sz="2000" dirty="0" smtClean="0">
                <a:solidFill>
                  <a:schemeClr val="bg2">
                    <a:lumMod val="25000"/>
                  </a:schemeClr>
                </a:solidFill>
                <a:latin typeface="Bahnschrift SemiLight SemiConde" panose="020B0502040204020203" pitchFamily="34" charset="0"/>
              </a:rPr>
              <a:t>и непредсказуемыми. Проявлен </a:t>
            </a:r>
            <a:r>
              <a:rPr lang="ru-RU" sz="2000" dirty="0">
                <a:solidFill>
                  <a:schemeClr val="bg2">
                    <a:lumMod val="25000"/>
                  </a:schemeClr>
                </a:solidFill>
                <a:latin typeface="Bahnschrift SemiLight SemiConde" panose="020B0502040204020203" pitchFamily="34" charset="0"/>
              </a:rPr>
              <a:t>интерес к новым технологиям и изобретениями. Общение </a:t>
            </a:r>
            <a:r>
              <a:rPr lang="ru-RU" sz="2000" dirty="0" smtClean="0">
                <a:solidFill>
                  <a:schemeClr val="bg2">
                    <a:lumMod val="25000"/>
                  </a:schemeClr>
                </a:solidFill>
                <a:latin typeface="Bahnschrift SemiLight SemiConde" panose="020B0502040204020203" pitchFamily="34" charset="0"/>
              </a:rPr>
              <a:t>с ближайшим </a:t>
            </a:r>
            <a:r>
              <a:rPr lang="ru-RU" sz="2000" dirty="0">
                <a:solidFill>
                  <a:schemeClr val="bg2">
                    <a:lumMod val="25000"/>
                  </a:schemeClr>
                </a:solidFill>
                <a:latin typeface="Bahnschrift SemiLight SemiConde" panose="020B0502040204020203" pitchFamily="34" charset="0"/>
              </a:rPr>
              <a:t>окружением часто носит дружеский характер. Контакты </a:t>
            </a:r>
            <a:r>
              <a:rPr lang="ru-RU" sz="2000" dirty="0" smtClean="0">
                <a:solidFill>
                  <a:schemeClr val="bg2">
                    <a:lumMod val="25000"/>
                  </a:schemeClr>
                </a:solidFill>
                <a:latin typeface="Bahnschrift SemiLight SemiConde" panose="020B0502040204020203" pitchFamily="34" charset="0"/>
              </a:rPr>
              <a:t>со школьными </a:t>
            </a:r>
            <a:r>
              <a:rPr lang="ru-RU" sz="2000" dirty="0">
                <a:solidFill>
                  <a:schemeClr val="bg2">
                    <a:lumMod val="25000"/>
                  </a:schemeClr>
                </a:solidFill>
                <a:latin typeface="Bahnschrift SemiLight SemiConde" panose="020B0502040204020203" pitchFamily="34" charset="0"/>
              </a:rPr>
              <a:t>друзьями могут сохраняться всю жизнь. Умеет завязывать </a:t>
            </a:r>
            <a:r>
              <a:rPr lang="ru-RU" sz="2000" dirty="0" smtClean="0">
                <a:solidFill>
                  <a:schemeClr val="bg2">
                    <a:lumMod val="25000"/>
                  </a:schemeClr>
                </a:solidFill>
                <a:latin typeface="Bahnschrift SemiLight SemiConde" panose="020B0502040204020203" pitchFamily="34" charset="0"/>
              </a:rPr>
              <a:t>и поддерживать </a:t>
            </a:r>
            <a:r>
              <a:rPr lang="ru-RU" sz="2000" dirty="0">
                <a:solidFill>
                  <a:schemeClr val="bg2">
                    <a:lumMod val="25000"/>
                  </a:schemeClr>
                </a:solidFill>
                <a:latin typeface="Bahnschrift SemiLight SemiConde" panose="020B0502040204020203" pitchFamily="34" charset="0"/>
              </a:rPr>
              <a:t>легкие отношения, часто помогает советом или </a:t>
            </a:r>
            <a:r>
              <a:rPr lang="ru-RU" sz="2000" dirty="0" smtClean="0">
                <a:solidFill>
                  <a:schemeClr val="bg2">
                    <a:lumMod val="25000"/>
                  </a:schemeClr>
                </a:solidFill>
                <a:latin typeface="Bahnschrift SemiLight SemiConde" panose="020B0502040204020203" pitchFamily="34" charset="0"/>
              </a:rPr>
              <a:t>конкретными услугами</a:t>
            </a:r>
            <a:r>
              <a:rPr lang="ru-RU" sz="2000" dirty="0">
                <a:solidFill>
                  <a:schemeClr val="bg2">
                    <a:lumMod val="25000"/>
                  </a:schemeClr>
                </a:solidFill>
                <a:latin typeface="Bahnschrift SemiLight SemiConde" panose="020B0502040204020203" pitchFamily="34" charset="0"/>
              </a:rPr>
              <a:t>. Есть способность видеть перспективные направления </a:t>
            </a:r>
            <a:r>
              <a:rPr lang="ru-RU" sz="2000" dirty="0" smtClean="0">
                <a:solidFill>
                  <a:schemeClr val="bg2">
                    <a:lumMod val="25000"/>
                  </a:schemeClr>
                </a:solidFill>
                <a:latin typeface="Bahnschrift SemiLight SemiConde" panose="020B0502040204020203" pitchFamily="34" charset="0"/>
              </a:rPr>
              <a:t>в информационном </a:t>
            </a:r>
            <a:r>
              <a:rPr lang="ru-RU" sz="2000" dirty="0">
                <a:solidFill>
                  <a:schemeClr val="bg2">
                    <a:lumMod val="25000"/>
                  </a:schemeClr>
                </a:solidFill>
                <a:latin typeface="Bahnschrift SemiLight SemiConde" panose="020B0502040204020203" pitchFamily="34" charset="0"/>
              </a:rPr>
              <a:t>потоке, то, что может принести пользу в </a:t>
            </a:r>
            <a:r>
              <a:rPr lang="ru-RU" sz="2000" dirty="0" err="1" smtClean="0">
                <a:solidFill>
                  <a:schemeClr val="bg2">
                    <a:lumMod val="25000"/>
                  </a:schemeClr>
                </a:solidFill>
                <a:latin typeface="Bahnschrift SemiLight SemiConde" panose="020B0502040204020203" pitchFamily="34" charset="0"/>
              </a:rPr>
              <a:t>дальнейшем.Сильная</a:t>
            </a:r>
            <a:r>
              <a:rPr lang="ru-RU" sz="2000" dirty="0" smtClean="0">
                <a:solidFill>
                  <a:schemeClr val="bg2">
                    <a:lumMod val="25000"/>
                  </a:schemeClr>
                </a:solidFill>
                <a:latin typeface="Bahnschrift SemiLight SemiConde" panose="020B0502040204020203" pitchFamily="34" charset="0"/>
              </a:rPr>
              <a:t> сторона </a:t>
            </a:r>
            <a:r>
              <a:rPr lang="ru-RU" sz="2000" dirty="0">
                <a:solidFill>
                  <a:schemeClr val="bg2">
                    <a:lumMod val="25000"/>
                  </a:schemeClr>
                </a:solidFill>
                <a:latin typeface="Bahnschrift SemiLight SemiConde" panose="020B0502040204020203" pitchFamily="34" charset="0"/>
              </a:rPr>
              <a:t>личности: общительный, компанейский, умеет поддержать </a:t>
            </a:r>
            <a:r>
              <a:rPr lang="ru-RU" sz="2000" dirty="0" smtClean="0">
                <a:solidFill>
                  <a:schemeClr val="bg2">
                    <a:lumMod val="25000"/>
                  </a:schemeClr>
                </a:solidFill>
                <a:latin typeface="Bahnschrift SemiLight SemiConde" panose="020B0502040204020203" pitchFamily="34" charset="0"/>
              </a:rPr>
              <a:t>разговор. Любит </a:t>
            </a:r>
            <a:r>
              <a:rPr lang="ru-RU" sz="2000" dirty="0">
                <a:solidFill>
                  <a:schemeClr val="bg2">
                    <a:lumMod val="25000"/>
                  </a:schemeClr>
                </a:solidFill>
                <a:latin typeface="Bahnschrift SemiLight SemiConde" panose="020B0502040204020203" pitchFamily="34" charset="0"/>
              </a:rPr>
              <a:t>встречаться с единомышленниками.</a:t>
            </a:r>
            <a:endParaRPr lang="ru-RU" sz="2000" dirty="0" smtClean="0">
              <a:solidFill>
                <a:schemeClr val="bg2">
                  <a:lumMod val="25000"/>
                </a:schemeClr>
              </a:solidFill>
              <a:latin typeface="Bahnschrift SemiLight SemiConde" panose="020B0502040204020203" pitchFamily="34" charset="0"/>
            </a:endParaRPr>
          </a:p>
        </p:txBody>
      </p:sp>
      <p:sp>
        <p:nvSpPr>
          <p:cNvPr id="4" name="TextBox 3"/>
          <p:cNvSpPr txBox="1"/>
          <p:nvPr/>
        </p:nvSpPr>
        <p:spPr>
          <a:xfrm rot="16200000">
            <a:off x="-308303" y="3140201"/>
            <a:ext cx="1877437" cy="553998"/>
          </a:xfrm>
          <a:prstGeom prst="rect">
            <a:avLst/>
          </a:prstGeom>
          <a:noFill/>
        </p:spPr>
        <p:txBody>
          <a:bodyPr wrap="none" rtlCol="0">
            <a:spAutoFit/>
          </a:bodyPr>
          <a:lstStyle/>
          <a:p>
            <a:r>
              <a:rPr lang="ru-RU" sz="3000" dirty="0">
                <a:solidFill>
                  <a:schemeClr val="bg1">
                    <a:lumMod val="50000"/>
                  </a:schemeClr>
                </a:solidFill>
                <a:latin typeface="Bahnschrift SemiLight SemiConde" panose="020B0502040204020203" pitchFamily="34" charset="0"/>
              </a:rPr>
              <a:t>МЕРКУРИЙ</a:t>
            </a:r>
          </a:p>
        </p:txBody>
      </p:sp>
    </p:spTree>
    <p:extLst>
      <p:ext uri="{BB962C8B-B14F-4D97-AF65-F5344CB8AC3E}">
        <p14:creationId xmlns:p14="http://schemas.microsoft.com/office/powerpoint/2010/main" val="38557062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26545"/>
            <a:ext cx="7987031" cy="8069906"/>
          </a:xfrm>
          <a:prstGeom prst="rect">
            <a:avLst/>
          </a:prstGeom>
        </p:spPr>
      </p:pic>
      <p:sp>
        <p:nvSpPr>
          <p:cNvPr id="2" name="TextBox 1"/>
          <p:cNvSpPr txBox="1"/>
          <p:nvPr/>
        </p:nvSpPr>
        <p:spPr>
          <a:xfrm>
            <a:off x="1561047" y="870349"/>
            <a:ext cx="9359410" cy="5093702"/>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12</a:t>
            </a:r>
            <a:r>
              <a:rPr lang="ru-RU" sz="2500" dirty="0" smtClean="0">
                <a:solidFill>
                  <a:schemeClr val="bg2">
                    <a:lumMod val="25000"/>
                  </a:schemeClr>
                </a:solidFill>
                <a:latin typeface="Bahnschrift SemiLight SemiConde" panose="020B0502040204020203" pitchFamily="34" charset="0"/>
              </a:rPr>
              <a:t> </a:t>
            </a:r>
            <a:r>
              <a:rPr lang="ru-RU" sz="2500" dirty="0" smtClean="0">
                <a:solidFill>
                  <a:schemeClr val="bg2">
                    <a:lumMod val="25000"/>
                  </a:schemeClr>
                </a:solidFill>
                <a:latin typeface="Bahnschrift SemiLight SemiConde" panose="020B0502040204020203" pitchFamily="34" charset="0"/>
              </a:rPr>
              <a:t>ДОМ </a:t>
            </a:r>
            <a:r>
              <a:rPr lang="ru-RU" sz="2500" dirty="0" smtClean="0">
                <a:solidFill>
                  <a:schemeClr val="bg2">
                    <a:lumMod val="25000"/>
                  </a:schemeClr>
                </a:solidFill>
                <a:latin typeface="Bahnschrift SemiLight SemiConde" panose="020B0502040204020203" pitchFamily="34" charset="0"/>
              </a:rPr>
              <a:t>–</a:t>
            </a:r>
            <a:r>
              <a:rPr lang="ru-RU" sz="2000" dirty="0">
                <a:solidFill>
                  <a:schemeClr val="bg2">
                    <a:lumMod val="25000"/>
                  </a:schemeClr>
                </a:solidFill>
                <a:latin typeface="Bahnschrift SemiLight SemiConde" panose="020B0502040204020203" pitchFamily="34" charset="0"/>
              </a:rPr>
              <a:t>Указывает на человека, обладающего образным мышлением, с </a:t>
            </a:r>
            <a:r>
              <a:rPr lang="ru-RU" sz="2000" dirty="0" smtClean="0">
                <a:solidFill>
                  <a:schemeClr val="bg2">
                    <a:lumMod val="25000"/>
                  </a:schemeClr>
                </a:solidFill>
                <a:latin typeface="Bahnschrift SemiLight SemiConde" panose="020B0502040204020203" pitchFamily="34" charset="0"/>
              </a:rPr>
              <a:t>большой фантазией </a:t>
            </a:r>
            <a:r>
              <a:rPr lang="ru-RU" sz="2000" dirty="0">
                <a:solidFill>
                  <a:schemeClr val="bg2">
                    <a:lumMod val="25000"/>
                  </a:schemeClr>
                </a:solidFill>
                <a:latin typeface="Bahnschrift SemiLight SemiConde" panose="020B0502040204020203" pitchFamily="34" charset="0"/>
              </a:rPr>
              <a:t>и воображением. Учеба и усвоение новой информации лучше идет </a:t>
            </a:r>
            <a:r>
              <a:rPr lang="ru-RU" sz="2000" dirty="0" smtClean="0">
                <a:solidFill>
                  <a:schemeClr val="bg2">
                    <a:lumMod val="25000"/>
                  </a:schemeClr>
                </a:solidFill>
                <a:latin typeface="Bahnschrift SemiLight SemiConde" panose="020B0502040204020203" pitchFamily="34" charset="0"/>
              </a:rPr>
              <a:t>в уединенной </a:t>
            </a:r>
            <a:r>
              <a:rPr lang="ru-RU" sz="2000" dirty="0">
                <a:solidFill>
                  <a:schemeClr val="bg2">
                    <a:lumMod val="25000"/>
                  </a:schemeClr>
                </a:solidFill>
                <a:latin typeface="Bahnschrift SemiLight SemiConde" panose="020B0502040204020203" pitchFamily="34" charset="0"/>
              </a:rPr>
              <a:t>и спокойной обстановке, когда никто не беспокоит и не </a:t>
            </a:r>
            <a:r>
              <a:rPr lang="ru-RU" sz="2000" dirty="0" smtClean="0">
                <a:solidFill>
                  <a:schemeClr val="bg2">
                    <a:lumMod val="25000"/>
                  </a:schemeClr>
                </a:solidFill>
                <a:latin typeface="Bahnschrift SemiLight SemiConde" panose="020B0502040204020203" pitchFamily="34" charset="0"/>
              </a:rPr>
              <a:t>тревожит. Часто </a:t>
            </a:r>
            <a:r>
              <a:rPr lang="ru-RU" sz="2000" dirty="0">
                <a:solidFill>
                  <a:schemeClr val="bg2">
                    <a:lumMod val="25000"/>
                  </a:schemeClr>
                </a:solidFill>
                <a:latin typeface="Bahnschrift SemiLight SemiConde" panose="020B0502040204020203" pitchFamily="34" charset="0"/>
              </a:rPr>
              <a:t>понимание каких-то вещей приходит во </a:t>
            </a:r>
            <a:r>
              <a:rPr lang="ru-RU" sz="2000" dirty="0" smtClean="0">
                <a:solidFill>
                  <a:schemeClr val="bg2">
                    <a:lumMod val="25000"/>
                  </a:schemeClr>
                </a:solidFill>
                <a:latin typeface="Bahnschrift SemiLight SemiConde" panose="020B0502040204020203" pitchFamily="34" charset="0"/>
              </a:rPr>
              <a:t>сне. Ему </a:t>
            </a:r>
            <a:r>
              <a:rPr lang="ru-RU" sz="2000" dirty="0">
                <a:solidFill>
                  <a:schemeClr val="bg2">
                    <a:lumMod val="25000"/>
                  </a:schemeClr>
                </a:solidFill>
                <a:latin typeface="Bahnschrift SemiLight SemiConde" panose="020B0502040204020203" pitchFamily="34" charset="0"/>
              </a:rPr>
              <a:t>не всегда легко воспринимать информацию, которая лежит на </a:t>
            </a:r>
            <a:r>
              <a:rPr lang="ru-RU" sz="2000" dirty="0" smtClean="0">
                <a:solidFill>
                  <a:schemeClr val="bg2">
                    <a:lumMod val="25000"/>
                  </a:schemeClr>
                </a:solidFill>
                <a:latin typeface="Bahnschrift SemiLight SemiConde" panose="020B0502040204020203" pitchFamily="34" charset="0"/>
              </a:rPr>
              <a:t>поверхности, он </a:t>
            </a:r>
            <a:r>
              <a:rPr lang="ru-RU" sz="2000" dirty="0">
                <a:solidFill>
                  <a:schemeClr val="bg2">
                    <a:lumMod val="25000"/>
                  </a:schemeClr>
                </a:solidFill>
                <a:latin typeface="Bahnschrift SemiLight SemiConde" panose="020B0502040204020203" pitchFamily="34" charset="0"/>
              </a:rPr>
              <a:t>часто не замечает ее или пренебрегает ею. Зато там, где он чувствует, </a:t>
            </a:r>
            <a:r>
              <a:rPr lang="ru-RU" sz="2000" dirty="0" smtClean="0">
                <a:solidFill>
                  <a:schemeClr val="bg2">
                    <a:lumMod val="25000"/>
                  </a:schemeClr>
                </a:solidFill>
                <a:latin typeface="Bahnschrift SemiLight SemiConde" panose="020B0502040204020203" pitchFamily="34" charset="0"/>
              </a:rPr>
              <a:t>что есть </a:t>
            </a:r>
            <a:r>
              <a:rPr lang="ru-RU" sz="2000" dirty="0">
                <a:solidFill>
                  <a:schemeClr val="bg2">
                    <a:lumMod val="25000"/>
                  </a:schemeClr>
                </a:solidFill>
                <a:latin typeface="Bahnschrift SemiLight SemiConde" panose="020B0502040204020203" pitchFamily="34" charset="0"/>
              </a:rPr>
              <a:t>какие-то недоговорки, или что от него что-то скрывается, проявит </a:t>
            </a:r>
            <a:r>
              <a:rPr lang="ru-RU" sz="2000" dirty="0" smtClean="0">
                <a:solidFill>
                  <a:schemeClr val="bg2">
                    <a:lumMod val="25000"/>
                  </a:schemeClr>
                </a:solidFill>
                <a:latin typeface="Bahnschrift SemiLight SemiConde" panose="020B0502040204020203" pitchFamily="34" charset="0"/>
              </a:rPr>
              <a:t>чудеса изобретательности</a:t>
            </a:r>
            <a:r>
              <a:rPr lang="ru-RU" sz="2000" dirty="0">
                <a:solidFill>
                  <a:schemeClr val="bg2">
                    <a:lumMod val="25000"/>
                  </a:schemeClr>
                </a:solidFill>
                <a:latin typeface="Bahnschrift SemiLight SemiConde" panose="020B0502040204020203" pitchFamily="34" charset="0"/>
              </a:rPr>
              <a:t>, чтобы выяснить все </a:t>
            </a:r>
            <a:r>
              <a:rPr lang="ru-RU" sz="2000" dirty="0" err="1">
                <a:solidFill>
                  <a:schemeClr val="bg2">
                    <a:lumMod val="25000"/>
                  </a:schemeClr>
                </a:solidFill>
                <a:latin typeface="Bahnschrift SemiLight SemiConde" panose="020B0502040204020203" pitchFamily="34" charset="0"/>
              </a:rPr>
              <a:t>досконально.Поэтому</a:t>
            </a:r>
            <a:r>
              <a:rPr lang="ru-RU" sz="2000" dirty="0">
                <a:solidFill>
                  <a:schemeClr val="bg2">
                    <a:lumMod val="25000"/>
                  </a:schemeClr>
                </a:solidFill>
                <a:latin typeface="Bahnschrift SemiLight SemiConde" panose="020B0502040204020203" pitchFamily="34" charset="0"/>
              </a:rPr>
              <a:t> обучение </a:t>
            </a:r>
            <a:r>
              <a:rPr lang="ru-RU" sz="2000" dirty="0" smtClean="0">
                <a:solidFill>
                  <a:schemeClr val="bg2">
                    <a:lumMod val="25000"/>
                  </a:schemeClr>
                </a:solidFill>
                <a:latin typeface="Bahnschrift SemiLight SemiConde" panose="020B0502040204020203" pitchFamily="34" charset="0"/>
              </a:rPr>
              <a:t>лучше идет</a:t>
            </a:r>
            <a:r>
              <a:rPr lang="ru-RU" sz="2000" dirty="0">
                <a:solidFill>
                  <a:schemeClr val="bg2">
                    <a:lumMod val="25000"/>
                  </a:schemeClr>
                </a:solidFill>
                <a:latin typeface="Bahnschrift SemiLight SemiConde" panose="020B0502040204020203" pitchFamily="34" charset="0"/>
              </a:rPr>
              <a:t>, когда человек постоянно самостоятельно отгадывает какие-то </a:t>
            </a:r>
            <a:r>
              <a:rPr lang="ru-RU" sz="2000" dirty="0" smtClean="0">
                <a:solidFill>
                  <a:schemeClr val="bg2">
                    <a:lumMod val="25000"/>
                  </a:schemeClr>
                </a:solidFill>
                <a:latin typeface="Bahnschrift SemiLight SemiConde" panose="020B0502040204020203" pitchFamily="34" charset="0"/>
              </a:rPr>
              <a:t>загадки. Свои </a:t>
            </a:r>
            <a:r>
              <a:rPr lang="ru-RU" sz="2000" dirty="0">
                <a:solidFill>
                  <a:schemeClr val="bg2">
                    <a:lumMod val="25000"/>
                  </a:schemeClr>
                </a:solidFill>
                <a:latin typeface="Bahnschrift SemiLight SemiConde" panose="020B0502040204020203" pitchFamily="34" charset="0"/>
              </a:rPr>
              <a:t>мысли излагает не всегда понятно, но очень образно, </a:t>
            </a:r>
            <a:r>
              <a:rPr lang="ru-RU" sz="2000" dirty="0" smtClean="0">
                <a:solidFill>
                  <a:schemeClr val="bg2">
                    <a:lumMod val="25000"/>
                  </a:schemeClr>
                </a:solidFill>
                <a:latin typeface="Bahnschrift SemiLight SemiConde" panose="020B0502040204020203" pitchFamily="34" charset="0"/>
              </a:rPr>
              <a:t>часто эмоциональная </a:t>
            </a:r>
            <a:r>
              <a:rPr lang="ru-RU" sz="2000" dirty="0">
                <a:solidFill>
                  <a:schemeClr val="bg2">
                    <a:lumMod val="25000"/>
                  </a:schemeClr>
                </a:solidFill>
                <a:latin typeface="Bahnschrift SemiLight SemiConde" panose="020B0502040204020203" pitchFamily="34" charset="0"/>
              </a:rPr>
              <a:t>составляющая значительно перевешивает </a:t>
            </a:r>
            <a:r>
              <a:rPr lang="ru-RU" sz="2000" dirty="0" smtClean="0">
                <a:solidFill>
                  <a:schemeClr val="bg2">
                    <a:lumMod val="25000"/>
                  </a:schemeClr>
                </a:solidFill>
                <a:latin typeface="Bahnschrift SemiLight SemiConde" panose="020B0502040204020203" pitchFamily="34" charset="0"/>
              </a:rPr>
              <a:t>информационную. Мышление </a:t>
            </a:r>
            <a:r>
              <a:rPr lang="ru-RU" sz="2000" dirty="0">
                <a:solidFill>
                  <a:schemeClr val="bg2">
                    <a:lumMod val="25000"/>
                  </a:schemeClr>
                </a:solidFill>
                <a:latin typeface="Bahnschrift SemiLight SemiConde" panose="020B0502040204020203" pitchFamily="34" charset="0"/>
              </a:rPr>
              <a:t>формируется под влиянием фантазий, близких людей </a:t>
            </a:r>
            <a:r>
              <a:rPr lang="ru-RU" sz="2000" dirty="0" smtClean="0">
                <a:solidFill>
                  <a:schemeClr val="bg2">
                    <a:lumMod val="25000"/>
                  </a:schemeClr>
                </a:solidFill>
                <a:latin typeface="Bahnschrift SemiLight SemiConde" panose="020B0502040204020203" pitchFamily="34" charset="0"/>
              </a:rPr>
              <a:t>и интуитивного </a:t>
            </a:r>
            <a:r>
              <a:rPr lang="ru-RU" sz="2000" dirty="0">
                <a:solidFill>
                  <a:schemeClr val="bg2">
                    <a:lumMod val="25000"/>
                  </a:schemeClr>
                </a:solidFill>
                <a:latin typeface="Bahnschrift SemiLight SemiConde" panose="020B0502040204020203" pitchFamily="34" charset="0"/>
              </a:rPr>
              <a:t>восприятия. Предпочитает общаться с людьми </a:t>
            </a:r>
            <a:r>
              <a:rPr lang="ru-RU" sz="2000" dirty="0" smtClean="0">
                <a:solidFill>
                  <a:schemeClr val="bg2">
                    <a:lumMod val="25000"/>
                  </a:schemeClr>
                </a:solidFill>
                <a:latin typeface="Bahnschrift SemiLight SemiConde" panose="020B0502040204020203" pitchFamily="34" charset="0"/>
              </a:rPr>
              <a:t>мягкими, добродушными </a:t>
            </a:r>
            <a:r>
              <a:rPr lang="ru-RU" sz="2000" dirty="0">
                <a:solidFill>
                  <a:schemeClr val="bg2">
                    <a:lumMod val="25000"/>
                  </a:schemeClr>
                </a:solidFill>
                <a:latin typeface="Bahnschrift SemiLight SemiConde" panose="020B0502040204020203" pitchFamily="34" charset="0"/>
              </a:rPr>
              <a:t>и чувствительными. Проявлен интерес к миру </a:t>
            </a:r>
            <a:r>
              <a:rPr lang="ru-RU" sz="2000" dirty="0" smtClean="0">
                <a:solidFill>
                  <a:schemeClr val="bg2">
                    <a:lumMod val="25000"/>
                  </a:schemeClr>
                </a:solidFill>
                <a:latin typeface="Bahnschrift SemiLight SemiConde" panose="020B0502040204020203" pitchFamily="34" charset="0"/>
              </a:rPr>
              <a:t>искусства, особенно </a:t>
            </a:r>
            <a:r>
              <a:rPr lang="ru-RU" sz="2000" dirty="0">
                <a:solidFill>
                  <a:schemeClr val="bg2">
                    <a:lumMod val="25000"/>
                  </a:schemeClr>
                </a:solidFill>
                <a:latin typeface="Bahnschrift SemiLight SemiConde" panose="020B0502040204020203" pitchFamily="34" charset="0"/>
              </a:rPr>
              <a:t>к литературе и музыке, а так же к психологии и </a:t>
            </a:r>
            <a:r>
              <a:rPr lang="ru-RU" sz="2000" dirty="0" smtClean="0">
                <a:solidFill>
                  <a:schemeClr val="bg2">
                    <a:lumMod val="25000"/>
                  </a:schemeClr>
                </a:solidFill>
                <a:latin typeface="Bahnschrift SemiLight SemiConde" panose="020B0502040204020203" pitchFamily="34" charset="0"/>
              </a:rPr>
              <a:t>эзотерическим </a:t>
            </a:r>
            <a:r>
              <a:rPr lang="ru-RU" sz="2000" dirty="0" err="1" smtClean="0">
                <a:solidFill>
                  <a:schemeClr val="bg2">
                    <a:lumMod val="25000"/>
                  </a:schemeClr>
                </a:solidFill>
                <a:latin typeface="Bahnschrift SemiLight SemiConde" panose="020B0502040204020203" pitchFamily="34" charset="0"/>
              </a:rPr>
              <a:t>наукам.Сильная</a:t>
            </a:r>
            <a:r>
              <a:rPr lang="ru-RU" sz="2000" dirty="0" smtClean="0">
                <a:solidFill>
                  <a:schemeClr val="bg2">
                    <a:lumMod val="25000"/>
                  </a:schemeClr>
                </a:solidFill>
                <a:latin typeface="Bahnschrift SemiLight SemiConde" panose="020B0502040204020203" pitchFamily="34" charset="0"/>
              </a:rPr>
              <a:t> </a:t>
            </a:r>
            <a:r>
              <a:rPr lang="ru-RU" sz="2000" dirty="0">
                <a:solidFill>
                  <a:schemeClr val="bg2">
                    <a:lumMod val="25000"/>
                  </a:schemeClr>
                </a:solidFill>
                <a:latin typeface="Bahnschrift SemiLight SemiConde" panose="020B0502040204020203" pitchFamily="34" charset="0"/>
              </a:rPr>
              <a:t>сторона личности: обладает хорошим чутьем, когда </a:t>
            </a:r>
            <a:r>
              <a:rPr lang="ru-RU" sz="2000" dirty="0" smtClean="0">
                <a:solidFill>
                  <a:schemeClr val="bg2">
                    <a:lumMod val="25000"/>
                  </a:schemeClr>
                </a:solidFill>
                <a:latin typeface="Bahnschrift SemiLight SemiConde" panose="020B0502040204020203" pitchFamily="34" charset="0"/>
              </a:rPr>
              <a:t>требуется проникнуть </a:t>
            </a:r>
            <a:r>
              <a:rPr lang="ru-RU" sz="2000" dirty="0">
                <a:solidFill>
                  <a:schemeClr val="bg2">
                    <a:lumMod val="25000"/>
                  </a:schemeClr>
                </a:solidFill>
                <a:latin typeface="Bahnschrift SemiLight SemiConde" panose="020B0502040204020203" pitchFamily="34" charset="0"/>
              </a:rPr>
              <a:t>в тайну или секрет. Способность к обобщению и </a:t>
            </a:r>
            <a:r>
              <a:rPr lang="ru-RU" sz="2000" dirty="0" smtClean="0">
                <a:solidFill>
                  <a:schemeClr val="bg2">
                    <a:lumMod val="25000"/>
                  </a:schemeClr>
                </a:solidFill>
                <a:latin typeface="Bahnschrift SemiLight SemiConde" panose="020B0502040204020203" pitchFamily="34" charset="0"/>
              </a:rPr>
              <a:t>пониманию духовных </a:t>
            </a:r>
            <a:r>
              <a:rPr lang="ru-RU" sz="2000" dirty="0">
                <a:solidFill>
                  <a:schemeClr val="bg2">
                    <a:lumMod val="25000"/>
                  </a:schemeClr>
                </a:solidFill>
                <a:latin typeface="Bahnschrift SemiLight SemiConde" panose="020B0502040204020203" pitchFamily="34" charset="0"/>
              </a:rPr>
              <a:t>явлений.</a:t>
            </a:r>
            <a:endParaRPr lang="ru-RU" sz="2000" dirty="0" smtClean="0">
              <a:solidFill>
                <a:schemeClr val="bg2">
                  <a:lumMod val="25000"/>
                </a:schemeClr>
              </a:solidFill>
              <a:latin typeface="Bahnschrift SemiLight SemiConde" panose="020B0502040204020203" pitchFamily="34" charset="0"/>
            </a:endParaRPr>
          </a:p>
        </p:txBody>
      </p:sp>
      <p:sp>
        <p:nvSpPr>
          <p:cNvPr id="4" name="TextBox 3"/>
          <p:cNvSpPr txBox="1"/>
          <p:nvPr/>
        </p:nvSpPr>
        <p:spPr>
          <a:xfrm rot="16200000">
            <a:off x="-308303" y="3140201"/>
            <a:ext cx="1877437" cy="553998"/>
          </a:xfrm>
          <a:prstGeom prst="rect">
            <a:avLst/>
          </a:prstGeom>
          <a:noFill/>
        </p:spPr>
        <p:txBody>
          <a:bodyPr wrap="none" rtlCol="0">
            <a:spAutoFit/>
          </a:bodyPr>
          <a:lstStyle/>
          <a:p>
            <a:r>
              <a:rPr lang="ru-RU" sz="3000" dirty="0">
                <a:solidFill>
                  <a:schemeClr val="bg1">
                    <a:lumMod val="50000"/>
                  </a:schemeClr>
                </a:solidFill>
                <a:latin typeface="Bahnschrift SemiLight SemiConde" panose="020B0502040204020203" pitchFamily="34" charset="0"/>
              </a:rPr>
              <a:t>МЕРКУРИЙ</a:t>
            </a:r>
          </a:p>
        </p:txBody>
      </p:sp>
    </p:spTree>
    <p:extLst>
      <p:ext uri="{BB962C8B-B14F-4D97-AF65-F5344CB8AC3E}">
        <p14:creationId xmlns:p14="http://schemas.microsoft.com/office/powerpoint/2010/main" val="408189903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113212" y="3190356"/>
            <a:ext cx="9414828" cy="553998"/>
          </a:xfrm>
          <a:prstGeom prst="rect">
            <a:avLst/>
          </a:prstGeom>
          <a:noFill/>
        </p:spPr>
        <p:txBody>
          <a:bodyPr wrap="square" rtlCol="0">
            <a:spAutoFit/>
          </a:bodyPr>
          <a:lstStyle/>
          <a:p>
            <a:r>
              <a:rPr lang="ru-RU" sz="3000" b="1" dirty="0" smtClean="0">
                <a:effectLst>
                  <a:outerShdw blurRad="38100" dist="38100" dir="2700000" algn="tl">
                    <a:srgbClr val="000000">
                      <a:alpha val="43137"/>
                    </a:srgbClr>
                  </a:outerShdw>
                </a:effectLst>
              </a:rPr>
              <a:t>ВЕНЕРА В ДОМАХ</a:t>
            </a:r>
            <a:endParaRPr lang="ru-RU" sz="3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774366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4" name="TextBox 3"/>
          <p:cNvSpPr txBox="1"/>
          <p:nvPr/>
        </p:nvSpPr>
        <p:spPr>
          <a:xfrm rot="16200000">
            <a:off x="-64649" y="3140201"/>
            <a:ext cx="1390124"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ВЕНЕРА</a:t>
            </a:r>
            <a:endParaRPr lang="ru-RU" sz="3000" dirty="0">
              <a:solidFill>
                <a:schemeClr val="bg1">
                  <a:lumMod val="50000"/>
                </a:schemeClr>
              </a:solidFill>
              <a:latin typeface="Bahnschrift SemiLight SemiConde" panose="020B0502040204020203" pitchFamily="34" charset="0"/>
            </a:endParaRPr>
          </a:p>
        </p:txBody>
      </p:sp>
      <p:sp>
        <p:nvSpPr>
          <p:cNvPr id="6" name="TextBox 5"/>
          <p:cNvSpPr txBox="1"/>
          <p:nvPr/>
        </p:nvSpPr>
        <p:spPr>
          <a:xfrm>
            <a:off x="1130223" y="408684"/>
            <a:ext cx="10211853" cy="7125027"/>
          </a:xfrm>
          <a:prstGeom prst="rect">
            <a:avLst/>
          </a:prstGeom>
          <a:noFill/>
        </p:spPr>
        <p:txBody>
          <a:bodyPr wrap="square" numCol="2" rtlCol="0">
            <a:spAutoFit/>
          </a:bodyPr>
          <a:lstStyle/>
          <a:p>
            <a:pPr algn="just"/>
            <a:r>
              <a:rPr lang="ru-RU" sz="2500" b="1" dirty="0" smtClean="0">
                <a:solidFill>
                  <a:schemeClr val="bg2">
                    <a:lumMod val="25000"/>
                  </a:schemeClr>
                </a:solidFill>
                <a:latin typeface="Bahnschrift SemiLight SemiConde" panose="020B0502040204020203" pitchFamily="34" charset="0"/>
              </a:rPr>
              <a:t> </a:t>
            </a:r>
            <a:r>
              <a:rPr lang="ru-RU" b="1" dirty="0">
                <a:solidFill>
                  <a:schemeClr val="bg2">
                    <a:lumMod val="25000"/>
                  </a:schemeClr>
                </a:solidFill>
                <a:latin typeface="Bahnschrift SemiLight SemiConde" panose="020B0502040204020203" pitchFamily="34" charset="0"/>
              </a:rPr>
              <a:t>1 ДОМ –в </a:t>
            </a:r>
            <a:r>
              <a:rPr lang="ru-RU" b="1" dirty="0" smtClean="0">
                <a:solidFill>
                  <a:schemeClr val="bg2">
                    <a:lumMod val="25000"/>
                  </a:schemeClr>
                </a:solidFill>
                <a:latin typeface="Bahnschrift SemiLight SemiConde" panose="020B0502040204020203" pitchFamily="34" charset="0"/>
              </a:rPr>
              <a:t>минусе:</a:t>
            </a:r>
            <a:endParaRPr lang="ru-RU" dirty="0" smtClean="0">
              <a:solidFill>
                <a:schemeClr val="bg2">
                  <a:lumMod val="25000"/>
                </a:schemeClr>
              </a:solidFill>
              <a:latin typeface="Bahnschrift SemiLight SemiConde" panose="020B0502040204020203" pitchFamily="34" charset="0"/>
            </a:endParaRPr>
          </a:p>
          <a:p>
            <a:pPr algn="just"/>
            <a:r>
              <a:rPr lang="ru-RU" dirty="0" smtClean="0">
                <a:solidFill>
                  <a:schemeClr val="bg2">
                    <a:lumMod val="25000"/>
                  </a:schemeClr>
                </a:solidFill>
                <a:latin typeface="Bahnschrift SemiLight SemiConde" panose="020B0502040204020203" pitchFamily="34" charset="0"/>
              </a:rPr>
              <a:t>• </a:t>
            </a:r>
            <a:r>
              <a:rPr lang="ru-RU" dirty="0">
                <a:solidFill>
                  <a:schemeClr val="bg2">
                    <a:lumMod val="25000"/>
                  </a:schemeClr>
                </a:solidFill>
                <a:latin typeface="Bahnschrift SemiLight SemiConde" panose="020B0502040204020203" pitchFamily="34" charset="0"/>
              </a:rPr>
              <a:t>безынициативность;</a:t>
            </a:r>
          </a:p>
          <a:p>
            <a:pPr algn="just"/>
            <a:r>
              <a:rPr lang="ru-RU" dirty="0">
                <a:solidFill>
                  <a:schemeClr val="bg2">
                    <a:lumMod val="25000"/>
                  </a:schemeClr>
                </a:solidFill>
                <a:latin typeface="Bahnschrift SemiLight SemiConde" panose="020B0502040204020203" pitchFamily="34" charset="0"/>
              </a:rPr>
              <a:t>• паразитизм;</a:t>
            </a:r>
          </a:p>
          <a:p>
            <a:pPr algn="just"/>
            <a:r>
              <a:rPr lang="ru-RU" dirty="0">
                <a:solidFill>
                  <a:schemeClr val="bg2">
                    <a:lumMod val="25000"/>
                  </a:schemeClr>
                </a:solidFill>
                <a:latin typeface="Bahnschrift SemiLight SemiConde" panose="020B0502040204020203" pitchFamily="34" charset="0"/>
              </a:rPr>
              <a:t>• чрезмерное внимание внешности и материальному аспекту;</a:t>
            </a:r>
          </a:p>
          <a:p>
            <a:pPr algn="just"/>
            <a:r>
              <a:rPr lang="ru-RU" dirty="0">
                <a:solidFill>
                  <a:schemeClr val="bg2">
                    <a:lumMod val="25000"/>
                  </a:schemeClr>
                </a:solidFill>
                <a:latin typeface="Bahnschrift SemiLight SemiConde" panose="020B0502040204020203" pitchFamily="34" charset="0"/>
              </a:rPr>
              <a:t>• манерность;</a:t>
            </a:r>
          </a:p>
          <a:p>
            <a:pPr algn="just"/>
            <a:r>
              <a:rPr lang="ru-RU" dirty="0">
                <a:solidFill>
                  <a:schemeClr val="bg2">
                    <a:lumMod val="25000"/>
                  </a:schemeClr>
                </a:solidFill>
                <a:latin typeface="Bahnschrift SemiLight SemiConde" panose="020B0502040204020203" pitchFamily="34" charset="0"/>
              </a:rPr>
              <a:t>• излишне стремится понравится и угодить всем вокруг.</a:t>
            </a:r>
          </a:p>
          <a:p>
            <a:pPr algn="just"/>
            <a:r>
              <a:rPr lang="ru-RU" dirty="0">
                <a:solidFill>
                  <a:schemeClr val="bg2">
                    <a:lumMod val="25000"/>
                  </a:schemeClr>
                </a:solidFill>
                <a:latin typeface="Bahnschrift SemiLight SemiConde" panose="020B0502040204020203" pitchFamily="34" charset="0"/>
              </a:rPr>
              <a:t> </a:t>
            </a:r>
          </a:p>
          <a:p>
            <a:pPr algn="just"/>
            <a:r>
              <a:rPr lang="ru-RU" dirty="0">
                <a:solidFill>
                  <a:schemeClr val="bg2">
                    <a:lumMod val="25000"/>
                  </a:schemeClr>
                </a:solidFill>
                <a:latin typeface="Bahnschrift SemiLight SemiConde" panose="020B0502040204020203" pitchFamily="34" charset="0"/>
              </a:rPr>
              <a:t>Венера в I доме, работающая на Вас:</a:t>
            </a:r>
          </a:p>
          <a:p>
            <a:pPr algn="just"/>
            <a:r>
              <a:rPr lang="ru-RU" dirty="0">
                <a:solidFill>
                  <a:schemeClr val="bg2">
                    <a:lumMod val="25000"/>
                  </a:schemeClr>
                </a:solidFill>
                <a:latin typeface="Bahnschrift SemiLight SemiConde" panose="020B0502040204020203" pitchFamily="34" charset="0"/>
              </a:rPr>
              <a:t>• умение договориться, сгладить острые углы, прийти к </a:t>
            </a:r>
            <a:r>
              <a:rPr lang="ru-RU" dirty="0" smtClean="0">
                <a:solidFill>
                  <a:schemeClr val="bg2">
                    <a:lumMod val="25000"/>
                  </a:schemeClr>
                </a:solidFill>
                <a:latin typeface="Bahnschrift SemiLight SemiConde" panose="020B0502040204020203" pitchFamily="34" charset="0"/>
              </a:rPr>
              <a:t>компромиссу притягивает </a:t>
            </a:r>
            <a:r>
              <a:rPr lang="ru-RU" dirty="0">
                <a:solidFill>
                  <a:schemeClr val="bg2">
                    <a:lumMod val="25000"/>
                  </a:schemeClr>
                </a:solidFill>
                <a:latin typeface="Bahnschrift SemiLight SemiConde" panose="020B0502040204020203" pitchFamily="34" charset="0"/>
              </a:rPr>
              <a:t>удачу в начинаниях;</a:t>
            </a:r>
          </a:p>
          <a:p>
            <a:pPr algn="just"/>
            <a:r>
              <a:rPr lang="ru-RU" dirty="0">
                <a:solidFill>
                  <a:schemeClr val="bg2">
                    <a:lumMod val="25000"/>
                  </a:schemeClr>
                </a:solidFill>
                <a:latin typeface="Bahnschrift SemiLight SemiConde" panose="020B0502040204020203" pitchFamily="34" charset="0"/>
              </a:rPr>
              <a:t>• темы красоты, искусства очень значимы;</a:t>
            </a:r>
          </a:p>
          <a:p>
            <a:pPr algn="just"/>
            <a:r>
              <a:rPr lang="ru-RU" dirty="0">
                <a:solidFill>
                  <a:schemeClr val="bg2">
                    <a:lumMod val="25000"/>
                  </a:schemeClr>
                </a:solidFill>
                <a:latin typeface="Bahnschrift SemiLight SemiConde" panose="020B0502040204020203" pitchFamily="34" charset="0"/>
              </a:rPr>
              <a:t>• тактичность, изящность, соблюдение правил этикета;</a:t>
            </a:r>
          </a:p>
          <a:p>
            <a:pPr algn="just"/>
            <a:r>
              <a:rPr lang="ru-RU" dirty="0">
                <a:solidFill>
                  <a:schemeClr val="bg2">
                    <a:lumMod val="25000"/>
                  </a:schemeClr>
                </a:solidFill>
                <a:latin typeface="Bahnschrift SemiLight SemiConde" panose="020B0502040204020203" pitchFamily="34" charset="0"/>
              </a:rPr>
              <a:t>• истинная потребность в гармоничной личной жизни;• </a:t>
            </a:r>
            <a:r>
              <a:rPr lang="ru-RU" dirty="0" smtClean="0">
                <a:solidFill>
                  <a:schemeClr val="bg2">
                    <a:lumMod val="25000"/>
                  </a:schemeClr>
                </a:solidFill>
                <a:latin typeface="Bahnschrift SemiLight SemiConde" panose="020B0502040204020203" pitchFamily="34" charset="0"/>
              </a:rPr>
              <a:t>автоматически получается </a:t>
            </a:r>
            <a:r>
              <a:rPr lang="ru-RU" dirty="0">
                <a:solidFill>
                  <a:schemeClr val="bg2">
                    <a:lumMod val="25000"/>
                  </a:schemeClr>
                </a:solidFill>
                <a:latin typeface="Bahnschrift SemiLight SemiConde" panose="020B0502040204020203" pitchFamily="34" charset="0"/>
              </a:rPr>
              <a:t>расположить к себе оппонента;</a:t>
            </a:r>
          </a:p>
          <a:p>
            <a:pPr algn="just"/>
            <a:r>
              <a:rPr lang="ru-RU" dirty="0">
                <a:solidFill>
                  <a:schemeClr val="bg2">
                    <a:lumMod val="25000"/>
                  </a:schemeClr>
                </a:solidFill>
                <a:latin typeface="Bahnschrift SemiLight SemiConde" panose="020B0502040204020203" pitchFamily="34" charset="0"/>
              </a:rPr>
              <a:t>• обаяние и привлекательность;</a:t>
            </a:r>
          </a:p>
          <a:p>
            <a:pPr algn="just"/>
            <a:r>
              <a:rPr lang="ru-RU" dirty="0">
                <a:solidFill>
                  <a:schemeClr val="bg2">
                    <a:lumMod val="25000"/>
                  </a:schemeClr>
                </a:solidFill>
                <a:latin typeface="Bahnschrift SemiLight SemiConde" panose="020B0502040204020203" pitchFamily="34" charset="0"/>
              </a:rPr>
              <a:t>• хороший вкус.  </a:t>
            </a:r>
          </a:p>
          <a:p>
            <a:pPr algn="just"/>
            <a:endParaRPr lang="ru-RU" dirty="0">
              <a:solidFill>
                <a:schemeClr val="bg2">
                  <a:lumMod val="25000"/>
                </a:schemeClr>
              </a:solidFill>
              <a:latin typeface="Bahnschrift SemiLight SemiConde" panose="020B0502040204020203" pitchFamily="34" charset="0"/>
            </a:endParaRPr>
          </a:p>
          <a:p>
            <a:pPr algn="just"/>
            <a:endParaRPr lang="ru-RU" dirty="0" smtClean="0">
              <a:solidFill>
                <a:schemeClr val="bg2">
                  <a:lumMod val="25000"/>
                </a:schemeClr>
              </a:solidFill>
              <a:latin typeface="Bahnschrift SemiLight SemiConde" panose="020B0502040204020203" pitchFamily="34" charset="0"/>
            </a:endParaRPr>
          </a:p>
          <a:p>
            <a:pPr algn="just"/>
            <a:endParaRPr lang="ru-RU" dirty="0">
              <a:solidFill>
                <a:schemeClr val="bg2">
                  <a:lumMod val="25000"/>
                </a:schemeClr>
              </a:solidFill>
              <a:latin typeface="Bahnschrift SemiLight SemiConde" panose="020B0502040204020203" pitchFamily="34" charset="0"/>
            </a:endParaRPr>
          </a:p>
          <a:p>
            <a:pPr algn="just"/>
            <a:endParaRPr lang="ru-RU" dirty="0" smtClean="0">
              <a:solidFill>
                <a:schemeClr val="bg2">
                  <a:lumMod val="25000"/>
                </a:schemeClr>
              </a:solidFill>
              <a:latin typeface="Bahnschrift SemiLight SemiConde" panose="020B0502040204020203" pitchFamily="34" charset="0"/>
            </a:endParaRPr>
          </a:p>
          <a:p>
            <a:pPr algn="just"/>
            <a:endParaRPr lang="ru-RU" dirty="0">
              <a:solidFill>
                <a:schemeClr val="bg2">
                  <a:lumMod val="25000"/>
                </a:schemeClr>
              </a:solidFill>
              <a:latin typeface="Bahnschrift SemiLight SemiConde" panose="020B0502040204020203" pitchFamily="34" charset="0"/>
            </a:endParaRPr>
          </a:p>
          <a:p>
            <a:pPr marL="360363" algn="just"/>
            <a:r>
              <a:rPr lang="ru-RU" b="1" dirty="0">
                <a:solidFill>
                  <a:schemeClr val="bg2">
                    <a:lumMod val="25000"/>
                  </a:schemeClr>
                </a:solidFill>
                <a:latin typeface="Bahnschrift SemiLight SemiConde" panose="020B0502040204020203" pitchFamily="34" charset="0"/>
              </a:rPr>
              <a:t>Венера во </a:t>
            </a:r>
            <a:r>
              <a:rPr lang="ru-RU" b="1" dirty="0" err="1">
                <a:solidFill>
                  <a:schemeClr val="bg2">
                    <a:lumMod val="25000"/>
                  </a:schemeClr>
                </a:solidFill>
                <a:latin typeface="Bahnschrift SemiLight SemiConde" panose="020B0502040204020203" pitchFamily="34" charset="0"/>
              </a:rPr>
              <a:t>II</a:t>
            </a:r>
            <a:r>
              <a:rPr lang="ru-RU" b="1" dirty="0">
                <a:solidFill>
                  <a:schemeClr val="bg2">
                    <a:lumMod val="25000"/>
                  </a:schemeClr>
                </a:solidFill>
                <a:latin typeface="Bahnschrift SemiLight SemiConde" panose="020B0502040204020203" pitchFamily="34" charset="0"/>
              </a:rPr>
              <a:t> доме</a:t>
            </a:r>
          </a:p>
          <a:p>
            <a:pPr marL="360363" algn="just"/>
            <a:r>
              <a:rPr lang="ru-RU" dirty="0">
                <a:solidFill>
                  <a:schemeClr val="bg2">
                    <a:lumMod val="25000"/>
                  </a:schemeClr>
                </a:solidFill>
                <a:latin typeface="Bahnschrift SemiLight SemiConde" panose="020B0502040204020203" pitchFamily="34" charset="0"/>
              </a:rPr>
              <a:t>• жадность;</a:t>
            </a:r>
          </a:p>
          <a:p>
            <a:pPr marL="360363" algn="just"/>
            <a:r>
              <a:rPr lang="ru-RU" dirty="0">
                <a:solidFill>
                  <a:schemeClr val="bg2">
                    <a:lumMod val="25000"/>
                  </a:schemeClr>
                </a:solidFill>
                <a:latin typeface="Bahnschrift SemiLight SemiConde" panose="020B0502040204020203" pitchFamily="34" charset="0"/>
              </a:rPr>
              <a:t>• чрезмерные траты на удовольствия;</a:t>
            </a:r>
          </a:p>
          <a:p>
            <a:pPr marL="360363" algn="just"/>
            <a:r>
              <a:rPr lang="ru-RU" dirty="0">
                <a:solidFill>
                  <a:schemeClr val="bg2">
                    <a:lumMod val="25000"/>
                  </a:schemeClr>
                </a:solidFill>
                <a:latin typeface="Bahnschrift SemiLight SemiConde" panose="020B0502040204020203" pitchFamily="34" charset="0"/>
              </a:rPr>
              <a:t>• использует своё обаяние для получения выгоды.</a:t>
            </a:r>
          </a:p>
          <a:p>
            <a:pPr marL="360363" algn="just"/>
            <a:r>
              <a:rPr lang="ru-RU" dirty="0">
                <a:solidFill>
                  <a:schemeClr val="bg2">
                    <a:lumMod val="25000"/>
                  </a:schemeClr>
                </a:solidFill>
                <a:latin typeface="Bahnschrift SemiLight SemiConde" panose="020B0502040204020203" pitchFamily="34" charset="0"/>
              </a:rPr>
              <a:t> </a:t>
            </a:r>
          </a:p>
          <a:p>
            <a:pPr marL="360363" algn="just"/>
            <a:r>
              <a:rPr lang="ru-RU" dirty="0" smtClean="0">
                <a:solidFill>
                  <a:schemeClr val="bg2">
                    <a:lumMod val="25000"/>
                  </a:schemeClr>
                </a:solidFill>
                <a:latin typeface="Bahnschrift SemiLight SemiConde" panose="020B0502040204020203" pitchFamily="34" charset="0"/>
              </a:rPr>
              <a:t>Венера </a:t>
            </a:r>
            <a:r>
              <a:rPr lang="ru-RU" dirty="0">
                <a:solidFill>
                  <a:schemeClr val="bg2">
                    <a:lumMod val="25000"/>
                  </a:schemeClr>
                </a:solidFill>
                <a:latin typeface="Bahnschrift SemiLight SemiConde" panose="020B0502040204020203" pitchFamily="34" charset="0"/>
              </a:rPr>
              <a:t>во </a:t>
            </a:r>
            <a:r>
              <a:rPr lang="ru-RU" dirty="0" err="1">
                <a:solidFill>
                  <a:schemeClr val="bg2">
                    <a:lumMod val="25000"/>
                  </a:schemeClr>
                </a:solidFill>
                <a:latin typeface="Bahnschrift SemiLight SemiConde" panose="020B0502040204020203" pitchFamily="34" charset="0"/>
              </a:rPr>
              <a:t>II</a:t>
            </a:r>
            <a:r>
              <a:rPr lang="ru-RU" dirty="0">
                <a:solidFill>
                  <a:schemeClr val="bg2">
                    <a:lumMod val="25000"/>
                  </a:schemeClr>
                </a:solidFill>
                <a:latin typeface="Bahnschrift SemiLight SemiConde" panose="020B0502040204020203" pitchFamily="34" charset="0"/>
              </a:rPr>
              <a:t> доме, работающая на Вас:</a:t>
            </a:r>
          </a:p>
          <a:p>
            <a:pPr marL="360363" algn="just"/>
            <a:r>
              <a:rPr lang="ru-RU" dirty="0">
                <a:solidFill>
                  <a:schemeClr val="bg2">
                    <a:lumMod val="25000"/>
                  </a:schemeClr>
                </a:solidFill>
                <a:latin typeface="Bahnschrift SemiLight SemiConde" panose="020B0502040204020203" pitchFamily="34" charset="0"/>
              </a:rPr>
              <a:t>• профессия, так или иначе связанная с красотой, дизайном, здоровьем </a:t>
            </a:r>
            <a:r>
              <a:rPr lang="ru-RU" dirty="0" smtClean="0">
                <a:solidFill>
                  <a:schemeClr val="bg2">
                    <a:lumMod val="25000"/>
                  </a:schemeClr>
                </a:solidFill>
                <a:latin typeface="Bahnschrift SemiLight SemiConde" panose="020B0502040204020203" pitchFamily="34" charset="0"/>
              </a:rPr>
              <a:t>или финансами</a:t>
            </a:r>
            <a:r>
              <a:rPr lang="ru-RU" dirty="0">
                <a:solidFill>
                  <a:schemeClr val="bg2">
                    <a:lumMod val="25000"/>
                  </a:schemeClr>
                </a:solidFill>
                <a:latin typeface="Bahnschrift SemiLight SemiConde" panose="020B0502040204020203" pitchFamily="34" charset="0"/>
              </a:rPr>
              <a:t>;</a:t>
            </a:r>
          </a:p>
          <a:p>
            <a:pPr marL="360363" algn="just"/>
            <a:r>
              <a:rPr lang="ru-RU" dirty="0">
                <a:solidFill>
                  <a:schemeClr val="bg2">
                    <a:lumMod val="25000"/>
                  </a:schemeClr>
                </a:solidFill>
                <a:latin typeface="Bahnschrift SemiLight SemiConde" panose="020B0502040204020203" pitchFamily="34" charset="0"/>
              </a:rPr>
              <a:t>• одно из указаний на неплохое финансовое положение;</a:t>
            </a:r>
          </a:p>
          <a:p>
            <a:pPr marL="360363" algn="just"/>
            <a:r>
              <a:rPr lang="ru-RU" dirty="0">
                <a:solidFill>
                  <a:schemeClr val="bg2">
                    <a:lumMod val="25000"/>
                  </a:schemeClr>
                </a:solidFill>
                <a:latin typeface="Bahnschrift SemiLight SemiConde" panose="020B0502040204020203" pitchFamily="34" charset="0"/>
              </a:rPr>
              <a:t>• наличие коллекций;</a:t>
            </a:r>
          </a:p>
          <a:p>
            <a:pPr marL="360363" algn="just"/>
            <a:r>
              <a:rPr lang="ru-RU" dirty="0">
                <a:solidFill>
                  <a:schemeClr val="bg2">
                    <a:lumMod val="25000"/>
                  </a:schemeClr>
                </a:solidFill>
                <a:latin typeface="Bahnschrift SemiLight SemiConde" panose="020B0502040204020203" pitchFamily="34" charset="0"/>
              </a:rPr>
              <a:t>• умение обращаться с деньгами - в крови;</a:t>
            </a:r>
          </a:p>
          <a:p>
            <a:pPr marL="360363" algn="just"/>
            <a:r>
              <a:rPr lang="ru-RU" dirty="0">
                <a:solidFill>
                  <a:schemeClr val="bg2">
                    <a:lumMod val="25000"/>
                  </a:schemeClr>
                </a:solidFill>
                <a:latin typeface="Bahnschrift SemiLight SemiConde" panose="020B0502040204020203" pitchFamily="34" charset="0"/>
              </a:rPr>
              <a:t>• проявления любви должны быть осязаемыми: подарки, финансы,</a:t>
            </a:r>
          </a:p>
          <a:p>
            <a:pPr marL="360363" algn="just"/>
            <a:r>
              <a:rPr lang="ru-RU" dirty="0">
                <a:solidFill>
                  <a:schemeClr val="bg2">
                    <a:lumMod val="25000"/>
                  </a:schemeClr>
                </a:solidFill>
                <a:latin typeface="Bahnschrift SemiLight SemiConde" panose="020B0502040204020203" pitchFamily="34" charset="0"/>
              </a:rPr>
              <a:t>удовольствия.</a:t>
            </a:r>
            <a:endParaRPr lang="ru-RU" dirty="0">
              <a:solidFill>
                <a:schemeClr val="bg2">
                  <a:lumMod val="25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363634803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4" name="TextBox 3"/>
          <p:cNvSpPr txBox="1"/>
          <p:nvPr/>
        </p:nvSpPr>
        <p:spPr>
          <a:xfrm rot="16200000">
            <a:off x="-64649" y="3140201"/>
            <a:ext cx="1390124"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ВЕНЕРА</a:t>
            </a:r>
            <a:endParaRPr lang="ru-RU" sz="3000" dirty="0">
              <a:solidFill>
                <a:schemeClr val="bg1">
                  <a:lumMod val="50000"/>
                </a:schemeClr>
              </a:solidFill>
              <a:latin typeface="Bahnschrift SemiLight SemiConde" panose="020B0502040204020203" pitchFamily="34" charset="0"/>
            </a:endParaRPr>
          </a:p>
        </p:txBody>
      </p:sp>
      <p:sp>
        <p:nvSpPr>
          <p:cNvPr id="6" name="TextBox 5"/>
          <p:cNvSpPr txBox="1"/>
          <p:nvPr/>
        </p:nvSpPr>
        <p:spPr>
          <a:xfrm>
            <a:off x="1130223" y="408684"/>
            <a:ext cx="10211853" cy="7125027"/>
          </a:xfrm>
          <a:prstGeom prst="rect">
            <a:avLst/>
          </a:prstGeom>
          <a:noFill/>
        </p:spPr>
        <p:txBody>
          <a:bodyPr wrap="square" numCol="2" rtlCol="0">
            <a:spAutoFit/>
          </a:bodyPr>
          <a:lstStyle/>
          <a:p>
            <a:pPr algn="just"/>
            <a:r>
              <a:rPr lang="ru-RU" dirty="0">
                <a:solidFill>
                  <a:schemeClr val="bg2">
                    <a:lumMod val="25000"/>
                  </a:schemeClr>
                </a:solidFill>
                <a:latin typeface="Bahnschrift SemiLight SemiConde" panose="020B0502040204020203" pitchFamily="34" charset="0"/>
              </a:rPr>
              <a:t>Венера в </a:t>
            </a:r>
            <a:r>
              <a:rPr lang="ru-RU" dirty="0" err="1">
                <a:solidFill>
                  <a:schemeClr val="bg2">
                    <a:lumMod val="25000"/>
                  </a:schemeClr>
                </a:solidFill>
                <a:latin typeface="Bahnschrift SemiLight SemiConde" panose="020B0502040204020203" pitchFamily="34" charset="0"/>
              </a:rPr>
              <a:t>III</a:t>
            </a:r>
            <a:r>
              <a:rPr lang="ru-RU" dirty="0">
                <a:solidFill>
                  <a:schemeClr val="bg2">
                    <a:lumMod val="25000"/>
                  </a:schemeClr>
                </a:solidFill>
                <a:latin typeface="Bahnschrift SemiLight SemiConde" panose="020B0502040204020203" pitchFamily="34" charset="0"/>
              </a:rPr>
              <a:t> доме</a:t>
            </a:r>
          </a:p>
          <a:p>
            <a:pPr algn="just"/>
            <a:r>
              <a:rPr lang="ru-RU" dirty="0">
                <a:solidFill>
                  <a:schemeClr val="bg2">
                    <a:lumMod val="25000"/>
                  </a:schemeClr>
                </a:solidFill>
                <a:latin typeface="Bahnschrift SemiLight SemiConde" panose="020B0502040204020203" pitchFamily="34" charset="0"/>
              </a:rPr>
              <a:t>• зачастую страдает объективность информации, т.к. человек</a:t>
            </a:r>
          </a:p>
          <a:p>
            <a:pPr algn="just"/>
            <a:r>
              <a:rPr lang="ru-RU" dirty="0">
                <a:solidFill>
                  <a:schemeClr val="bg2">
                    <a:lumMod val="25000"/>
                  </a:schemeClr>
                </a:solidFill>
                <a:latin typeface="Bahnschrift SemiLight SemiConde" panose="020B0502040204020203" pitchFamily="34" charset="0"/>
              </a:rPr>
              <a:t>выбирает только то, что ему нравится.</a:t>
            </a:r>
          </a:p>
          <a:p>
            <a:pPr algn="just"/>
            <a:r>
              <a:rPr lang="ru-RU" dirty="0">
                <a:solidFill>
                  <a:schemeClr val="bg2">
                    <a:lumMod val="25000"/>
                  </a:schemeClr>
                </a:solidFill>
                <a:latin typeface="Bahnschrift SemiLight SemiConde" panose="020B0502040204020203" pitchFamily="34" charset="0"/>
              </a:rPr>
              <a:t> </a:t>
            </a:r>
          </a:p>
          <a:p>
            <a:pPr algn="just"/>
            <a:r>
              <a:rPr lang="ru-RU" dirty="0">
                <a:solidFill>
                  <a:schemeClr val="bg2">
                    <a:lumMod val="25000"/>
                  </a:schemeClr>
                </a:solidFill>
                <a:latin typeface="Bahnschrift SemiLight SemiConde" panose="020B0502040204020203" pitchFamily="34" charset="0"/>
              </a:rPr>
              <a:t>Венера в </a:t>
            </a:r>
            <a:r>
              <a:rPr lang="ru-RU" dirty="0" err="1">
                <a:solidFill>
                  <a:schemeClr val="bg2">
                    <a:lumMod val="25000"/>
                  </a:schemeClr>
                </a:solidFill>
                <a:latin typeface="Bahnschrift SemiLight SemiConde" panose="020B0502040204020203" pitchFamily="34" charset="0"/>
              </a:rPr>
              <a:t>III</a:t>
            </a:r>
            <a:r>
              <a:rPr lang="ru-RU" dirty="0">
                <a:solidFill>
                  <a:schemeClr val="bg2">
                    <a:lumMod val="25000"/>
                  </a:schemeClr>
                </a:solidFill>
                <a:latin typeface="Bahnschrift SemiLight SemiConde" panose="020B0502040204020203" pitchFamily="34" charset="0"/>
              </a:rPr>
              <a:t> доме, работающая на Вас:</a:t>
            </a:r>
          </a:p>
          <a:p>
            <a:pPr algn="just"/>
            <a:r>
              <a:rPr lang="ru-RU" dirty="0">
                <a:solidFill>
                  <a:schemeClr val="bg2">
                    <a:lumMod val="25000"/>
                  </a:schemeClr>
                </a:solidFill>
                <a:latin typeface="Bahnschrift SemiLight SemiConde" panose="020B0502040204020203" pitchFamily="34" charset="0"/>
              </a:rPr>
              <a:t>• красота слова в устной речи и/или письме;</a:t>
            </a:r>
          </a:p>
          <a:p>
            <a:pPr algn="just"/>
            <a:r>
              <a:rPr lang="ru-RU" dirty="0">
                <a:solidFill>
                  <a:schemeClr val="bg2">
                    <a:lumMod val="25000"/>
                  </a:schemeClr>
                </a:solidFill>
                <a:latin typeface="Bahnschrift SemiLight SemiConde" panose="020B0502040204020203" pitchFamily="34" charset="0"/>
              </a:rPr>
              <a:t>• обаяние и флирт особым образом включаются в местах, где учится, в</a:t>
            </a:r>
          </a:p>
          <a:p>
            <a:pPr algn="just"/>
            <a:r>
              <a:rPr lang="ru-RU" dirty="0">
                <a:solidFill>
                  <a:schemeClr val="bg2">
                    <a:lumMod val="25000"/>
                  </a:schemeClr>
                </a:solidFill>
                <a:latin typeface="Bahnschrift SemiLight SemiConde" panose="020B0502040204020203" pitchFamily="34" charset="0"/>
              </a:rPr>
              <a:t>транспорте, в поездках -&gt; знакомства, романтик;</a:t>
            </a:r>
          </a:p>
          <a:p>
            <a:pPr algn="just"/>
            <a:r>
              <a:rPr lang="ru-RU" dirty="0">
                <a:solidFill>
                  <a:schemeClr val="bg2">
                    <a:lumMod val="25000"/>
                  </a:schemeClr>
                </a:solidFill>
                <a:latin typeface="Bahnschrift SemiLight SemiConde" panose="020B0502040204020203" pitchFamily="34" charset="0"/>
              </a:rPr>
              <a:t>• талантливо делает комплименты;</a:t>
            </a:r>
          </a:p>
          <a:p>
            <a:pPr algn="just"/>
            <a:r>
              <a:rPr lang="ru-RU" dirty="0">
                <a:solidFill>
                  <a:schemeClr val="bg2">
                    <a:lumMod val="25000"/>
                  </a:schemeClr>
                </a:solidFill>
                <a:latin typeface="Bahnschrift SemiLight SemiConde" panose="020B0502040204020203" pitchFamily="34" charset="0"/>
              </a:rPr>
              <a:t>• хорошие отношения с братьями, сёстрами, соседями;</a:t>
            </a:r>
          </a:p>
          <a:p>
            <a:pPr algn="just"/>
            <a:r>
              <a:rPr lang="ru-RU" dirty="0">
                <a:solidFill>
                  <a:schemeClr val="bg2">
                    <a:lumMod val="25000"/>
                  </a:schemeClr>
                </a:solidFill>
                <a:latin typeface="Bahnschrift SemiLight SemiConde" panose="020B0502040204020203" pitchFamily="34" charset="0"/>
              </a:rPr>
              <a:t>• красивая машина, телефон. </a:t>
            </a:r>
          </a:p>
          <a:p>
            <a:pPr algn="just"/>
            <a:r>
              <a:rPr lang="ru-RU" dirty="0">
                <a:solidFill>
                  <a:schemeClr val="bg2">
                    <a:lumMod val="25000"/>
                  </a:schemeClr>
                </a:solidFill>
                <a:latin typeface="Bahnschrift SemiLight SemiConde" panose="020B0502040204020203" pitchFamily="34" charset="0"/>
              </a:rPr>
              <a:t> </a:t>
            </a:r>
            <a:endParaRPr lang="ru-RU" dirty="0" smtClean="0">
              <a:solidFill>
                <a:schemeClr val="bg2">
                  <a:lumMod val="25000"/>
                </a:schemeClr>
              </a:solidFill>
              <a:latin typeface="Bahnschrift SemiLight SemiConde" panose="020B0502040204020203" pitchFamily="34" charset="0"/>
            </a:endParaRPr>
          </a:p>
          <a:p>
            <a:pPr algn="just"/>
            <a:endParaRPr lang="ru-RU" dirty="0">
              <a:solidFill>
                <a:schemeClr val="bg2">
                  <a:lumMod val="25000"/>
                </a:schemeClr>
              </a:solidFill>
              <a:latin typeface="Bahnschrift SemiLight SemiConde" panose="020B0502040204020203" pitchFamily="34" charset="0"/>
            </a:endParaRPr>
          </a:p>
          <a:p>
            <a:pPr algn="just"/>
            <a:endParaRPr lang="ru-RU" dirty="0" smtClean="0">
              <a:solidFill>
                <a:schemeClr val="bg2">
                  <a:lumMod val="25000"/>
                </a:schemeClr>
              </a:solidFill>
              <a:latin typeface="Bahnschrift SemiLight SemiConde" panose="020B0502040204020203" pitchFamily="34" charset="0"/>
            </a:endParaRPr>
          </a:p>
          <a:p>
            <a:pPr algn="just"/>
            <a:endParaRPr lang="ru-RU" dirty="0">
              <a:solidFill>
                <a:schemeClr val="bg2">
                  <a:lumMod val="25000"/>
                </a:schemeClr>
              </a:solidFill>
              <a:latin typeface="Bahnschrift SemiLight SemiConde" panose="020B0502040204020203" pitchFamily="34" charset="0"/>
            </a:endParaRPr>
          </a:p>
          <a:p>
            <a:pPr algn="just"/>
            <a:endParaRPr lang="ru-RU" dirty="0" smtClean="0">
              <a:solidFill>
                <a:schemeClr val="bg2">
                  <a:lumMod val="25000"/>
                </a:schemeClr>
              </a:solidFill>
              <a:latin typeface="Bahnschrift SemiLight SemiConde" panose="020B0502040204020203" pitchFamily="34" charset="0"/>
            </a:endParaRPr>
          </a:p>
          <a:p>
            <a:pPr algn="just"/>
            <a:endParaRPr lang="ru-RU" dirty="0">
              <a:solidFill>
                <a:schemeClr val="bg2">
                  <a:lumMod val="25000"/>
                </a:schemeClr>
              </a:solidFill>
              <a:latin typeface="Bahnschrift SemiLight SemiConde" panose="020B0502040204020203" pitchFamily="34" charset="0"/>
            </a:endParaRPr>
          </a:p>
          <a:p>
            <a:pPr algn="just"/>
            <a:endParaRPr lang="ru-RU" dirty="0" smtClean="0">
              <a:solidFill>
                <a:schemeClr val="bg2">
                  <a:lumMod val="25000"/>
                </a:schemeClr>
              </a:solidFill>
              <a:latin typeface="Bahnschrift SemiLight SemiConde" panose="020B0502040204020203" pitchFamily="34" charset="0"/>
            </a:endParaRPr>
          </a:p>
          <a:p>
            <a:pPr algn="just"/>
            <a:endParaRPr lang="ru-RU" dirty="0">
              <a:solidFill>
                <a:schemeClr val="bg2">
                  <a:lumMod val="25000"/>
                </a:schemeClr>
              </a:solidFill>
              <a:latin typeface="Bahnschrift SemiLight SemiConde" panose="020B0502040204020203" pitchFamily="34" charset="0"/>
            </a:endParaRPr>
          </a:p>
          <a:p>
            <a:pPr algn="just"/>
            <a:endParaRPr lang="ru-RU" dirty="0" smtClean="0">
              <a:solidFill>
                <a:schemeClr val="bg2">
                  <a:lumMod val="25000"/>
                </a:schemeClr>
              </a:solidFill>
              <a:latin typeface="Bahnschrift SemiLight SemiConde" panose="020B0502040204020203" pitchFamily="34" charset="0"/>
            </a:endParaRPr>
          </a:p>
          <a:p>
            <a:pPr algn="just"/>
            <a:endParaRPr lang="ru-RU" dirty="0">
              <a:solidFill>
                <a:schemeClr val="bg2">
                  <a:lumMod val="25000"/>
                </a:schemeClr>
              </a:solidFill>
              <a:latin typeface="Bahnschrift SemiLight SemiConde" panose="020B0502040204020203" pitchFamily="34" charset="0"/>
            </a:endParaRPr>
          </a:p>
          <a:p>
            <a:pPr algn="just"/>
            <a:endParaRPr lang="ru-RU" dirty="0" smtClean="0">
              <a:solidFill>
                <a:schemeClr val="bg2">
                  <a:lumMod val="25000"/>
                </a:schemeClr>
              </a:solidFill>
              <a:latin typeface="Bahnschrift SemiLight SemiConde" panose="020B0502040204020203" pitchFamily="34" charset="0"/>
            </a:endParaRPr>
          </a:p>
          <a:p>
            <a:pPr algn="just"/>
            <a:endParaRPr lang="ru-RU" dirty="0">
              <a:solidFill>
                <a:schemeClr val="bg2">
                  <a:lumMod val="25000"/>
                </a:schemeClr>
              </a:solidFill>
              <a:latin typeface="Bahnschrift SemiLight SemiConde" panose="020B0502040204020203" pitchFamily="34" charset="0"/>
            </a:endParaRPr>
          </a:p>
          <a:p>
            <a:pPr marL="268288" algn="just"/>
            <a:r>
              <a:rPr lang="ru-RU" dirty="0">
                <a:solidFill>
                  <a:schemeClr val="bg2">
                    <a:lumMod val="25000"/>
                  </a:schemeClr>
                </a:solidFill>
                <a:latin typeface="Bahnschrift SemiLight SemiConde" panose="020B0502040204020203" pitchFamily="34" charset="0"/>
              </a:rPr>
              <a:t>Венера в </a:t>
            </a:r>
            <a:r>
              <a:rPr lang="ru-RU" dirty="0" err="1">
                <a:solidFill>
                  <a:schemeClr val="bg2">
                    <a:lumMod val="25000"/>
                  </a:schemeClr>
                </a:solidFill>
                <a:latin typeface="Bahnschrift SemiLight SemiConde" panose="020B0502040204020203" pitchFamily="34" charset="0"/>
              </a:rPr>
              <a:t>IV</a:t>
            </a:r>
            <a:r>
              <a:rPr lang="ru-RU" dirty="0">
                <a:solidFill>
                  <a:schemeClr val="bg2">
                    <a:lumMod val="25000"/>
                  </a:schemeClr>
                </a:solidFill>
                <a:latin typeface="Bahnschrift SemiLight SemiConde" panose="020B0502040204020203" pitchFamily="34" charset="0"/>
              </a:rPr>
              <a:t> доме</a:t>
            </a:r>
          </a:p>
          <a:p>
            <a:pPr marL="268288" algn="just"/>
            <a:r>
              <a:rPr lang="ru-RU" dirty="0">
                <a:solidFill>
                  <a:schemeClr val="bg2">
                    <a:lumMod val="25000"/>
                  </a:schemeClr>
                </a:solidFill>
                <a:latin typeface="Bahnschrift SemiLight SemiConde" panose="020B0502040204020203" pitchFamily="34" charset="0"/>
              </a:rPr>
              <a:t>• неопрятный дом;</a:t>
            </a:r>
          </a:p>
          <a:p>
            <a:pPr marL="268288" algn="just"/>
            <a:r>
              <a:rPr lang="ru-RU" dirty="0">
                <a:solidFill>
                  <a:schemeClr val="bg2">
                    <a:lumMod val="25000"/>
                  </a:schemeClr>
                </a:solidFill>
                <a:latin typeface="Bahnschrift SemiLight SemiConde" panose="020B0502040204020203" pitchFamily="34" charset="0"/>
              </a:rPr>
              <a:t>• трат на быт и родственников больше, чем хотелось бы.</a:t>
            </a:r>
          </a:p>
          <a:p>
            <a:pPr marL="268288" algn="just"/>
            <a:r>
              <a:rPr lang="ru-RU" dirty="0">
                <a:solidFill>
                  <a:schemeClr val="bg2">
                    <a:lumMod val="25000"/>
                  </a:schemeClr>
                </a:solidFill>
                <a:latin typeface="Bahnschrift SemiLight SemiConde" panose="020B0502040204020203" pitchFamily="34" charset="0"/>
              </a:rPr>
              <a:t> </a:t>
            </a:r>
          </a:p>
          <a:p>
            <a:pPr marL="268288" algn="just"/>
            <a:r>
              <a:rPr lang="ru-RU" dirty="0">
                <a:solidFill>
                  <a:schemeClr val="bg2">
                    <a:lumMod val="25000"/>
                  </a:schemeClr>
                </a:solidFill>
                <a:latin typeface="Bahnschrift SemiLight SemiConde" panose="020B0502040204020203" pitchFamily="34" charset="0"/>
              </a:rPr>
              <a:t>Венера в </a:t>
            </a:r>
            <a:r>
              <a:rPr lang="ru-RU" dirty="0" err="1">
                <a:solidFill>
                  <a:schemeClr val="bg2">
                    <a:lumMod val="25000"/>
                  </a:schemeClr>
                </a:solidFill>
                <a:latin typeface="Bahnschrift SemiLight SemiConde" panose="020B0502040204020203" pitchFamily="34" charset="0"/>
              </a:rPr>
              <a:t>IV</a:t>
            </a:r>
            <a:r>
              <a:rPr lang="ru-RU" dirty="0">
                <a:solidFill>
                  <a:schemeClr val="bg2">
                    <a:lumMod val="25000"/>
                  </a:schemeClr>
                </a:solidFill>
                <a:latin typeface="Bahnschrift SemiLight SemiConde" panose="020B0502040204020203" pitchFamily="34" charset="0"/>
              </a:rPr>
              <a:t> доме, работающая на Вас:</a:t>
            </a:r>
          </a:p>
          <a:p>
            <a:pPr marL="268288" algn="just"/>
            <a:r>
              <a:rPr lang="ru-RU" dirty="0">
                <a:solidFill>
                  <a:schemeClr val="bg2">
                    <a:lumMod val="25000"/>
                  </a:schemeClr>
                </a:solidFill>
                <a:latin typeface="Bahnschrift SemiLight SemiConde" panose="020B0502040204020203" pitchFamily="34" charset="0"/>
              </a:rPr>
              <a:t>• наличие предметов искусства дома;</a:t>
            </a:r>
          </a:p>
          <a:p>
            <a:pPr marL="268288" algn="just"/>
            <a:r>
              <a:rPr lang="ru-RU" dirty="0">
                <a:solidFill>
                  <a:schemeClr val="bg2">
                    <a:lumMod val="25000"/>
                  </a:schemeClr>
                </a:solidFill>
                <a:latin typeface="Bahnschrift SemiLight SemiConde" panose="020B0502040204020203" pitchFamily="34" charset="0"/>
              </a:rPr>
              <a:t>• в интерьере дома особое внимание уделено красоте, эстетике и гармонии;</a:t>
            </a:r>
          </a:p>
          <a:p>
            <a:pPr marL="268288" algn="just"/>
            <a:r>
              <a:rPr lang="ru-RU" dirty="0">
                <a:solidFill>
                  <a:schemeClr val="bg2">
                    <a:lumMod val="25000"/>
                  </a:schemeClr>
                </a:solidFill>
                <a:latin typeface="Bahnschrift SemiLight SemiConde" panose="020B0502040204020203" pitchFamily="34" charset="0"/>
              </a:rPr>
              <a:t>• хорошие отношения с домашними;</a:t>
            </a:r>
          </a:p>
          <a:p>
            <a:pPr marL="268288" algn="just"/>
            <a:r>
              <a:rPr lang="ru-RU" dirty="0">
                <a:solidFill>
                  <a:schemeClr val="bg2">
                    <a:lumMod val="25000"/>
                  </a:schemeClr>
                </a:solidFill>
                <a:latin typeface="Bahnschrift SemiLight SemiConde" panose="020B0502040204020203" pitchFamily="34" charset="0"/>
              </a:rPr>
              <a:t>• обаяние и флирт проще всего транслировать в родных стенах;</a:t>
            </a:r>
          </a:p>
          <a:p>
            <a:pPr marL="268288" algn="just"/>
            <a:r>
              <a:rPr lang="ru-RU" dirty="0">
                <a:solidFill>
                  <a:schemeClr val="bg2">
                    <a:lumMod val="25000"/>
                  </a:schemeClr>
                </a:solidFill>
                <a:latin typeface="Bahnschrift SemiLight SemiConde" panose="020B0502040204020203" pitchFamily="34" charset="0"/>
              </a:rPr>
              <a:t>• дизайнерский талант унаследован от родителей/предков;</a:t>
            </a:r>
          </a:p>
          <a:p>
            <a:pPr marL="268288" algn="just"/>
            <a:r>
              <a:rPr lang="ru-RU" dirty="0">
                <a:solidFill>
                  <a:schemeClr val="bg2">
                    <a:lumMod val="25000"/>
                  </a:schemeClr>
                </a:solidFill>
                <a:latin typeface="Bahnschrift SemiLight SemiConde" panose="020B0502040204020203" pitchFamily="34" charset="0"/>
              </a:rPr>
              <a:t>• одно из указаний на сытое детство;</a:t>
            </a:r>
          </a:p>
          <a:p>
            <a:pPr marL="268288" algn="just"/>
            <a:r>
              <a:rPr lang="ru-RU" dirty="0">
                <a:solidFill>
                  <a:schemeClr val="bg2">
                    <a:lumMod val="25000"/>
                  </a:schemeClr>
                </a:solidFill>
                <a:latin typeface="Bahnschrift SemiLight SemiConde" panose="020B0502040204020203" pitchFamily="34" charset="0"/>
              </a:rPr>
              <a:t>• хочется зарабатывать совместно с родственниками.</a:t>
            </a:r>
            <a:endParaRPr lang="ru-RU" dirty="0">
              <a:solidFill>
                <a:schemeClr val="bg2">
                  <a:lumMod val="25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424521789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4" name="TextBox 3"/>
          <p:cNvSpPr txBox="1"/>
          <p:nvPr/>
        </p:nvSpPr>
        <p:spPr>
          <a:xfrm rot="16200000">
            <a:off x="-64649" y="3140201"/>
            <a:ext cx="1390124"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ВЕНЕРА</a:t>
            </a:r>
            <a:endParaRPr lang="ru-RU" sz="3000" dirty="0">
              <a:solidFill>
                <a:schemeClr val="bg1">
                  <a:lumMod val="50000"/>
                </a:schemeClr>
              </a:solidFill>
              <a:latin typeface="Bahnschrift SemiLight SemiConde" panose="020B0502040204020203" pitchFamily="34" charset="0"/>
            </a:endParaRPr>
          </a:p>
        </p:txBody>
      </p:sp>
      <p:sp>
        <p:nvSpPr>
          <p:cNvPr id="6" name="TextBox 5"/>
          <p:cNvSpPr txBox="1"/>
          <p:nvPr/>
        </p:nvSpPr>
        <p:spPr>
          <a:xfrm>
            <a:off x="1130223" y="408684"/>
            <a:ext cx="10211853" cy="6740307"/>
          </a:xfrm>
          <a:prstGeom prst="rect">
            <a:avLst/>
          </a:prstGeom>
          <a:noFill/>
        </p:spPr>
        <p:txBody>
          <a:bodyPr wrap="square" numCol="2" rtlCol="0">
            <a:spAutoFit/>
          </a:bodyPr>
          <a:lstStyle/>
          <a:p>
            <a:pPr algn="just"/>
            <a:r>
              <a:rPr lang="ru-RU" dirty="0" smtClean="0">
                <a:solidFill>
                  <a:schemeClr val="bg2">
                    <a:lumMod val="25000"/>
                  </a:schemeClr>
                </a:solidFill>
                <a:latin typeface="Bahnschrift SemiLight SemiConde" panose="020B0502040204020203" pitchFamily="34" charset="0"/>
              </a:rPr>
              <a:t> </a:t>
            </a:r>
            <a:r>
              <a:rPr lang="ru-RU" dirty="0">
                <a:solidFill>
                  <a:schemeClr val="bg2">
                    <a:lumMod val="25000"/>
                  </a:schemeClr>
                </a:solidFill>
                <a:latin typeface="Bahnschrift SemiLight SemiConde" panose="020B0502040204020203" pitchFamily="34" charset="0"/>
              </a:rPr>
              <a:t>Венера в V доме</a:t>
            </a:r>
          </a:p>
          <a:p>
            <a:pPr algn="just"/>
            <a:r>
              <a:rPr lang="ru-RU" dirty="0">
                <a:solidFill>
                  <a:schemeClr val="bg2">
                    <a:lumMod val="25000"/>
                  </a:schemeClr>
                </a:solidFill>
                <a:latin typeface="Bahnschrift SemiLight SemiConde" panose="020B0502040204020203" pitchFamily="34" charset="0"/>
              </a:rPr>
              <a:t>• чрезмерные развлечения и страсти;</a:t>
            </a:r>
          </a:p>
          <a:p>
            <a:pPr algn="just"/>
            <a:r>
              <a:rPr lang="ru-RU" dirty="0">
                <a:solidFill>
                  <a:schemeClr val="bg2">
                    <a:lumMod val="25000"/>
                  </a:schemeClr>
                </a:solidFill>
                <a:latin typeface="Bahnschrift SemiLight SemiConde" panose="020B0502040204020203" pitchFamily="34" charset="0"/>
              </a:rPr>
              <a:t>• на свиданиях не получается установить диалог.</a:t>
            </a:r>
          </a:p>
          <a:p>
            <a:pPr algn="just"/>
            <a:r>
              <a:rPr lang="ru-RU" dirty="0">
                <a:solidFill>
                  <a:schemeClr val="bg2">
                    <a:lumMod val="25000"/>
                  </a:schemeClr>
                </a:solidFill>
                <a:latin typeface="Bahnschrift SemiLight SemiConde" panose="020B0502040204020203" pitchFamily="34" charset="0"/>
              </a:rPr>
              <a:t> </a:t>
            </a:r>
          </a:p>
          <a:p>
            <a:pPr algn="just"/>
            <a:r>
              <a:rPr lang="ru-RU" dirty="0">
                <a:solidFill>
                  <a:schemeClr val="bg2">
                    <a:lumMod val="25000"/>
                  </a:schemeClr>
                </a:solidFill>
                <a:latin typeface="Bahnschrift SemiLight SemiConde" panose="020B0502040204020203" pitchFamily="34" charset="0"/>
              </a:rPr>
              <a:t>Венера в V доме, работающая на Вас:</a:t>
            </a:r>
          </a:p>
          <a:p>
            <a:pPr algn="just"/>
            <a:r>
              <a:rPr lang="ru-RU" dirty="0">
                <a:solidFill>
                  <a:schemeClr val="bg2">
                    <a:lumMod val="25000"/>
                  </a:schemeClr>
                </a:solidFill>
                <a:latin typeface="Bahnschrift SemiLight SemiConde" panose="020B0502040204020203" pitchFamily="34" charset="0"/>
              </a:rPr>
              <a:t>• гармоничные отношения с детьми;</a:t>
            </a:r>
          </a:p>
          <a:p>
            <a:pPr algn="just"/>
            <a:r>
              <a:rPr lang="ru-RU" dirty="0">
                <a:solidFill>
                  <a:schemeClr val="bg2">
                    <a:lumMod val="25000"/>
                  </a:schemeClr>
                </a:solidFill>
                <a:latin typeface="Bahnschrift SemiLight SemiConde" panose="020B0502040204020203" pitchFamily="34" charset="0"/>
              </a:rPr>
              <a:t>• хобби, связанное с красотой, стилем, творчеством, сценой;</a:t>
            </a:r>
          </a:p>
          <a:p>
            <a:pPr algn="just"/>
            <a:r>
              <a:rPr lang="ru-RU" dirty="0">
                <a:solidFill>
                  <a:schemeClr val="bg2">
                    <a:lumMod val="25000"/>
                  </a:schemeClr>
                </a:solidFill>
                <a:latin typeface="Bahnschrift SemiLight SemiConde" panose="020B0502040204020203" pitchFamily="34" charset="0"/>
              </a:rPr>
              <a:t>• одно из указаний на брак по любви</a:t>
            </a:r>
          </a:p>
          <a:p>
            <a:pPr algn="just"/>
            <a:r>
              <a:rPr lang="ru-RU" dirty="0">
                <a:solidFill>
                  <a:schemeClr val="bg2">
                    <a:lumMod val="25000"/>
                  </a:schemeClr>
                </a:solidFill>
                <a:latin typeface="Bahnschrift SemiLight SemiConde" panose="020B0502040204020203" pitchFamily="34" charset="0"/>
              </a:rPr>
              <a:t>• флирт и обаяние особым образом включаются в местах, связанных с</a:t>
            </a:r>
          </a:p>
          <a:p>
            <a:pPr algn="just"/>
            <a:r>
              <a:rPr lang="ru-RU" dirty="0">
                <a:solidFill>
                  <a:schemeClr val="bg2">
                    <a:lumMod val="25000"/>
                  </a:schemeClr>
                </a:solidFill>
                <a:latin typeface="Bahnschrift SemiLight SemiConde" panose="020B0502040204020203" pitchFamily="34" charset="0"/>
              </a:rPr>
              <a:t>развлечением;</a:t>
            </a:r>
          </a:p>
          <a:p>
            <a:pPr algn="just"/>
            <a:r>
              <a:rPr lang="ru-RU" dirty="0">
                <a:solidFill>
                  <a:schemeClr val="bg2">
                    <a:lumMod val="25000"/>
                  </a:schemeClr>
                </a:solidFill>
                <a:latin typeface="Bahnschrift SemiLight SemiConde" panose="020B0502040204020203" pitchFamily="34" charset="0"/>
              </a:rPr>
              <a:t>• умение выразить себя по-женски, сильны в обольщении и </a:t>
            </a:r>
            <a:r>
              <a:rPr lang="ru-RU" dirty="0" err="1">
                <a:solidFill>
                  <a:schemeClr val="bg2">
                    <a:lumMod val="25000"/>
                  </a:schemeClr>
                </a:solidFill>
                <a:latin typeface="Bahnschrift SemiLight SemiConde" panose="020B0502040204020203" pitchFamily="34" charset="0"/>
              </a:rPr>
              <a:t>кокетстве;много</a:t>
            </a:r>
            <a:endParaRPr lang="ru-RU" dirty="0">
              <a:solidFill>
                <a:schemeClr val="bg2">
                  <a:lumMod val="25000"/>
                </a:schemeClr>
              </a:solidFill>
              <a:latin typeface="Bahnschrift SemiLight SemiConde" panose="020B0502040204020203" pitchFamily="34" charset="0"/>
            </a:endParaRPr>
          </a:p>
          <a:p>
            <a:pPr algn="just"/>
            <a:r>
              <a:rPr lang="ru-RU" dirty="0">
                <a:solidFill>
                  <a:schemeClr val="bg2">
                    <a:lumMod val="25000"/>
                  </a:schemeClr>
                </a:solidFill>
                <a:latin typeface="Bahnschrift SemiLight SemiConde" panose="020B0502040204020203" pitchFamily="34" charset="0"/>
              </a:rPr>
              <a:t>романтических </a:t>
            </a:r>
            <a:r>
              <a:rPr lang="ru-RU" dirty="0" err="1">
                <a:solidFill>
                  <a:schemeClr val="bg2">
                    <a:lumMod val="25000"/>
                  </a:schemeClr>
                </a:solidFill>
                <a:latin typeface="Bahnschrift SemiLight SemiConde" panose="020B0502040204020203" pitchFamily="34" charset="0"/>
              </a:rPr>
              <a:t>ситуаций.Венера</a:t>
            </a:r>
            <a:r>
              <a:rPr lang="ru-RU" dirty="0">
                <a:solidFill>
                  <a:schemeClr val="bg2">
                    <a:lumMod val="25000"/>
                  </a:schemeClr>
                </a:solidFill>
                <a:latin typeface="Bahnschrift SemiLight SemiConde" panose="020B0502040204020203" pitchFamily="34" charset="0"/>
              </a:rPr>
              <a:t> в </a:t>
            </a:r>
            <a:r>
              <a:rPr lang="ru-RU" dirty="0" err="1">
                <a:solidFill>
                  <a:schemeClr val="bg2">
                    <a:lumMod val="25000"/>
                  </a:schemeClr>
                </a:solidFill>
                <a:latin typeface="Bahnschrift SemiLight SemiConde" panose="020B0502040204020203" pitchFamily="34" charset="0"/>
              </a:rPr>
              <a:t>VI</a:t>
            </a:r>
            <a:r>
              <a:rPr lang="ru-RU" dirty="0">
                <a:solidFill>
                  <a:schemeClr val="bg2">
                    <a:lumMod val="25000"/>
                  </a:schemeClr>
                </a:solidFill>
                <a:latin typeface="Bahnschrift SemiLight SemiConde" panose="020B0502040204020203" pitchFamily="34" charset="0"/>
              </a:rPr>
              <a:t> доме, </a:t>
            </a:r>
          </a:p>
          <a:p>
            <a:pPr algn="just"/>
            <a:r>
              <a:rPr lang="ru-RU" dirty="0">
                <a:solidFill>
                  <a:schemeClr val="bg2">
                    <a:lumMod val="25000"/>
                  </a:schemeClr>
                </a:solidFill>
                <a:latin typeface="Bahnschrift SemiLight SemiConde" panose="020B0502040204020203" pitchFamily="34" charset="0"/>
              </a:rPr>
              <a:t> </a:t>
            </a:r>
          </a:p>
          <a:p>
            <a:pPr algn="just"/>
            <a:endParaRPr lang="ru-RU" dirty="0">
              <a:solidFill>
                <a:schemeClr val="bg2">
                  <a:lumMod val="25000"/>
                </a:schemeClr>
              </a:solidFill>
              <a:latin typeface="Bahnschrift SemiLight SemiConde" panose="020B0502040204020203" pitchFamily="34" charset="0"/>
            </a:endParaRPr>
          </a:p>
          <a:p>
            <a:pPr algn="just"/>
            <a:endParaRPr lang="ru-RU" dirty="0" smtClean="0">
              <a:solidFill>
                <a:schemeClr val="bg2">
                  <a:lumMod val="25000"/>
                </a:schemeClr>
              </a:solidFill>
              <a:latin typeface="Bahnschrift SemiLight SemiConde" panose="020B0502040204020203" pitchFamily="34" charset="0"/>
            </a:endParaRPr>
          </a:p>
          <a:p>
            <a:pPr algn="just"/>
            <a:endParaRPr lang="ru-RU" dirty="0">
              <a:solidFill>
                <a:schemeClr val="bg2">
                  <a:lumMod val="25000"/>
                </a:schemeClr>
              </a:solidFill>
              <a:latin typeface="Bahnschrift SemiLight SemiConde" panose="020B0502040204020203" pitchFamily="34" charset="0"/>
            </a:endParaRPr>
          </a:p>
          <a:p>
            <a:pPr algn="just"/>
            <a:endParaRPr lang="ru-RU" dirty="0" smtClean="0">
              <a:solidFill>
                <a:schemeClr val="bg2">
                  <a:lumMod val="25000"/>
                </a:schemeClr>
              </a:solidFill>
              <a:latin typeface="Bahnschrift SemiLight SemiConde" panose="020B0502040204020203" pitchFamily="34" charset="0"/>
            </a:endParaRPr>
          </a:p>
          <a:p>
            <a:pPr algn="just"/>
            <a:endParaRPr lang="ru-RU" dirty="0">
              <a:solidFill>
                <a:schemeClr val="bg2">
                  <a:lumMod val="25000"/>
                </a:schemeClr>
              </a:solidFill>
              <a:latin typeface="Bahnschrift SemiLight SemiConde" panose="020B0502040204020203" pitchFamily="34" charset="0"/>
            </a:endParaRPr>
          </a:p>
          <a:p>
            <a:pPr algn="just"/>
            <a:endParaRPr lang="ru-RU" dirty="0" smtClean="0">
              <a:solidFill>
                <a:schemeClr val="bg2">
                  <a:lumMod val="25000"/>
                </a:schemeClr>
              </a:solidFill>
              <a:latin typeface="Bahnschrift SemiLight SemiConde" panose="020B0502040204020203" pitchFamily="34" charset="0"/>
            </a:endParaRPr>
          </a:p>
          <a:p>
            <a:pPr algn="just"/>
            <a:endParaRPr lang="ru-RU" dirty="0">
              <a:solidFill>
                <a:schemeClr val="bg2">
                  <a:lumMod val="25000"/>
                </a:schemeClr>
              </a:solidFill>
              <a:latin typeface="Bahnschrift SemiLight SemiConde" panose="020B0502040204020203" pitchFamily="34" charset="0"/>
            </a:endParaRPr>
          </a:p>
          <a:p>
            <a:pPr algn="just"/>
            <a:r>
              <a:rPr lang="ru-RU" dirty="0">
                <a:solidFill>
                  <a:schemeClr val="bg2">
                    <a:lumMod val="25000"/>
                  </a:schemeClr>
                </a:solidFill>
                <a:latin typeface="Bahnschrift SemiLight SemiConde" panose="020B0502040204020203" pitchFamily="34" charset="0"/>
              </a:rPr>
              <a:t> </a:t>
            </a:r>
          </a:p>
          <a:p>
            <a:pPr marL="268288" algn="just"/>
            <a:r>
              <a:rPr lang="ru-RU" dirty="0">
                <a:solidFill>
                  <a:schemeClr val="bg2">
                    <a:lumMod val="25000"/>
                  </a:schemeClr>
                </a:solidFill>
                <a:latin typeface="Bahnschrift SemiLight SemiConde" panose="020B0502040204020203" pitchFamily="34" charset="0"/>
              </a:rPr>
              <a:t>Венера в </a:t>
            </a:r>
            <a:r>
              <a:rPr lang="ru-RU" dirty="0" err="1">
                <a:solidFill>
                  <a:schemeClr val="bg2">
                    <a:lumMod val="25000"/>
                  </a:schemeClr>
                </a:solidFill>
                <a:latin typeface="Bahnschrift SemiLight SemiConde" panose="020B0502040204020203" pitchFamily="34" charset="0"/>
              </a:rPr>
              <a:t>VI</a:t>
            </a:r>
            <a:r>
              <a:rPr lang="ru-RU" dirty="0">
                <a:solidFill>
                  <a:schemeClr val="bg2">
                    <a:lumMod val="25000"/>
                  </a:schemeClr>
                </a:solidFill>
                <a:latin typeface="Bahnschrift SemiLight SemiConde" panose="020B0502040204020203" pitchFamily="34" charset="0"/>
              </a:rPr>
              <a:t> доме, работающая на Вас:</a:t>
            </a:r>
          </a:p>
          <a:p>
            <a:pPr marL="268288" algn="just"/>
            <a:r>
              <a:rPr lang="ru-RU" dirty="0">
                <a:solidFill>
                  <a:schemeClr val="bg2">
                    <a:lumMod val="25000"/>
                  </a:schemeClr>
                </a:solidFill>
                <a:latin typeface="Bahnschrift SemiLight SemiConde" panose="020B0502040204020203" pitchFamily="34" charset="0"/>
              </a:rPr>
              <a:t>- красивое домашнее животное; </a:t>
            </a:r>
          </a:p>
          <a:p>
            <a:pPr marL="268288" algn="just"/>
            <a:r>
              <a:rPr lang="ru-RU" dirty="0">
                <a:solidFill>
                  <a:schemeClr val="bg2">
                    <a:lumMod val="25000"/>
                  </a:schemeClr>
                </a:solidFill>
                <a:latin typeface="Bahnschrift SemiLight SemiConde" panose="020B0502040204020203" pitchFamily="34" charset="0"/>
              </a:rPr>
              <a:t>- работа, связанная с красотой, эстетикой, финансами, здоровьем; </a:t>
            </a:r>
          </a:p>
          <a:p>
            <a:pPr marL="268288" algn="just"/>
            <a:r>
              <a:rPr lang="ru-RU" dirty="0">
                <a:solidFill>
                  <a:schemeClr val="bg2">
                    <a:lumMod val="25000"/>
                  </a:schemeClr>
                </a:solidFill>
                <a:latin typeface="Bahnschrift SemiLight SemiConde" panose="020B0502040204020203" pitchFamily="34" charset="0"/>
              </a:rPr>
              <a:t>- хорошие отношения с коллегами/подчинёнными; </a:t>
            </a:r>
          </a:p>
          <a:p>
            <a:pPr marL="268288" algn="just"/>
            <a:r>
              <a:rPr lang="ru-RU" dirty="0">
                <a:solidFill>
                  <a:schemeClr val="bg2">
                    <a:lumMod val="25000"/>
                  </a:schemeClr>
                </a:solidFill>
                <a:latin typeface="Bahnschrift SemiLight SemiConde" panose="020B0502040204020203" pitchFamily="34" charset="0"/>
              </a:rPr>
              <a:t>- романтические ситуации на рабочем месте; </a:t>
            </a:r>
          </a:p>
          <a:p>
            <a:pPr marL="268288" algn="just"/>
            <a:r>
              <a:rPr lang="ru-RU" dirty="0">
                <a:solidFill>
                  <a:schemeClr val="bg2">
                    <a:lumMod val="25000"/>
                  </a:schemeClr>
                </a:solidFill>
                <a:latin typeface="Bahnschrift SemiLight SemiConde" panose="020B0502040204020203" pitchFamily="34" charset="0"/>
              </a:rPr>
              <a:t>красиво оформляет рабочее пространство; </a:t>
            </a:r>
            <a:endParaRPr lang="ru-RU" dirty="0">
              <a:solidFill>
                <a:schemeClr val="bg2">
                  <a:lumMod val="25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58819690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4" name="TextBox 3"/>
          <p:cNvSpPr txBox="1"/>
          <p:nvPr/>
        </p:nvSpPr>
        <p:spPr>
          <a:xfrm rot="16200000">
            <a:off x="-64649" y="3140201"/>
            <a:ext cx="1390124"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ВЕНЕРА</a:t>
            </a:r>
            <a:endParaRPr lang="ru-RU" sz="3000" dirty="0">
              <a:solidFill>
                <a:schemeClr val="bg1">
                  <a:lumMod val="50000"/>
                </a:schemeClr>
              </a:solidFill>
              <a:latin typeface="Bahnschrift SemiLight SemiConde" panose="020B0502040204020203" pitchFamily="34" charset="0"/>
            </a:endParaRPr>
          </a:p>
        </p:txBody>
      </p:sp>
      <p:sp>
        <p:nvSpPr>
          <p:cNvPr id="6" name="TextBox 5"/>
          <p:cNvSpPr txBox="1"/>
          <p:nvPr/>
        </p:nvSpPr>
        <p:spPr>
          <a:xfrm>
            <a:off x="1130223" y="327126"/>
            <a:ext cx="10720032" cy="7125027"/>
          </a:xfrm>
          <a:prstGeom prst="rect">
            <a:avLst/>
          </a:prstGeom>
          <a:noFill/>
        </p:spPr>
        <p:txBody>
          <a:bodyPr wrap="square" numCol="2" rtlCol="0">
            <a:spAutoFit/>
          </a:bodyPr>
          <a:lstStyle/>
          <a:p>
            <a:pPr algn="just"/>
            <a:r>
              <a:rPr lang="ru-RU" b="1" dirty="0" smtClean="0">
                <a:solidFill>
                  <a:schemeClr val="bg2">
                    <a:lumMod val="25000"/>
                  </a:schemeClr>
                </a:solidFill>
                <a:latin typeface="Bahnschrift SemiLight SemiConde" panose="020B0502040204020203" pitchFamily="34" charset="0"/>
              </a:rPr>
              <a:t> </a:t>
            </a:r>
            <a:r>
              <a:rPr lang="ru-RU" b="1" dirty="0">
                <a:solidFill>
                  <a:schemeClr val="bg2">
                    <a:lumMod val="25000"/>
                  </a:schemeClr>
                </a:solidFill>
                <a:latin typeface="Bahnschrift SemiLight SemiConde" panose="020B0502040204020203" pitchFamily="34" charset="0"/>
              </a:rPr>
              <a:t>Венера в </a:t>
            </a:r>
            <a:r>
              <a:rPr lang="ru-RU" b="1" dirty="0" err="1">
                <a:solidFill>
                  <a:schemeClr val="bg2">
                    <a:lumMod val="25000"/>
                  </a:schemeClr>
                </a:solidFill>
                <a:latin typeface="Bahnschrift SemiLight SemiConde" panose="020B0502040204020203" pitchFamily="34" charset="0"/>
              </a:rPr>
              <a:t>VII</a:t>
            </a:r>
            <a:r>
              <a:rPr lang="ru-RU" b="1" dirty="0">
                <a:solidFill>
                  <a:schemeClr val="bg2">
                    <a:lumMod val="25000"/>
                  </a:schemeClr>
                </a:solidFill>
                <a:latin typeface="Bahnschrift SemiLight SemiConde" panose="020B0502040204020203" pitchFamily="34" charset="0"/>
              </a:rPr>
              <a:t> </a:t>
            </a:r>
            <a:r>
              <a:rPr lang="ru-RU" b="1" dirty="0" smtClean="0">
                <a:solidFill>
                  <a:schemeClr val="bg2">
                    <a:lumMod val="25000"/>
                  </a:schemeClr>
                </a:solidFill>
                <a:latin typeface="Bahnschrift SemiLight SemiConde" panose="020B0502040204020203" pitchFamily="34" charset="0"/>
              </a:rPr>
              <a:t>доме:</a:t>
            </a:r>
            <a:endParaRPr lang="ru-RU" b="1" dirty="0">
              <a:solidFill>
                <a:schemeClr val="bg2">
                  <a:lumMod val="25000"/>
                </a:schemeClr>
              </a:solidFill>
              <a:latin typeface="Bahnschrift SemiLight SemiConde" panose="020B0502040204020203" pitchFamily="34" charset="0"/>
            </a:endParaRPr>
          </a:p>
          <a:p>
            <a:pPr algn="just"/>
            <a:r>
              <a:rPr lang="ru-RU" dirty="0">
                <a:solidFill>
                  <a:schemeClr val="bg2">
                    <a:lumMod val="25000"/>
                  </a:schemeClr>
                </a:solidFill>
                <a:latin typeface="Bahnschrift SemiLight SemiConde" panose="020B0502040204020203" pitchFamily="34" charset="0"/>
              </a:rPr>
              <a:t>- разногласия с партнёрами (и деловое и личное партнёрство); </a:t>
            </a:r>
          </a:p>
          <a:p>
            <a:pPr algn="just"/>
            <a:r>
              <a:rPr lang="ru-RU" dirty="0">
                <a:solidFill>
                  <a:schemeClr val="bg2">
                    <a:lumMod val="25000"/>
                  </a:schemeClr>
                </a:solidFill>
                <a:latin typeface="Bahnschrift SemiLight SemiConde" panose="020B0502040204020203" pitchFamily="34" charset="0"/>
              </a:rPr>
              <a:t>- частенько фигурирует кто-то в роли врага, оппонента; </a:t>
            </a:r>
          </a:p>
          <a:p>
            <a:pPr algn="just"/>
            <a:r>
              <a:rPr lang="ru-RU" dirty="0">
                <a:solidFill>
                  <a:schemeClr val="bg2">
                    <a:lumMod val="25000"/>
                  </a:schemeClr>
                </a:solidFill>
                <a:latin typeface="Bahnschrift SemiLight SemiConde" panose="020B0502040204020203" pitchFamily="34" charset="0"/>
              </a:rPr>
              <a:t>- одно из указаний на риск возникновения юридических проблем; </a:t>
            </a:r>
          </a:p>
          <a:p>
            <a:pPr algn="just"/>
            <a:r>
              <a:rPr lang="ru-RU" dirty="0">
                <a:solidFill>
                  <a:schemeClr val="bg2">
                    <a:lumMod val="25000"/>
                  </a:schemeClr>
                </a:solidFill>
                <a:latin typeface="Bahnschrift SemiLight SemiConde" panose="020B0502040204020203" pitchFamily="34" charset="0"/>
              </a:rPr>
              <a:t>- что-то выносится на публику помимо воли человека, «дурная слава»; </a:t>
            </a:r>
          </a:p>
          <a:p>
            <a:pPr algn="just"/>
            <a:r>
              <a:rPr lang="ru-RU" dirty="0">
                <a:solidFill>
                  <a:schemeClr val="bg2">
                    <a:lumMod val="25000"/>
                  </a:schemeClr>
                </a:solidFill>
                <a:latin typeface="Bahnschrift SemiLight SemiConde" panose="020B0502040204020203" pitchFamily="34" charset="0"/>
              </a:rPr>
              <a:t> </a:t>
            </a:r>
          </a:p>
          <a:p>
            <a:pPr algn="just"/>
            <a:r>
              <a:rPr lang="ru-RU" dirty="0">
                <a:solidFill>
                  <a:schemeClr val="bg2">
                    <a:lumMod val="25000"/>
                  </a:schemeClr>
                </a:solidFill>
                <a:latin typeface="Bahnschrift SemiLight SemiConde" panose="020B0502040204020203" pitchFamily="34" charset="0"/>
              </a:rPr>
              <a:t> Венера в </a:t>
            </a:r>
            <a:r>
              <a:rPr lang="ru-RU" dirty="0" err="1">
                <a:solidFill>
                  <a:schemeClr val="bg2">
                    <a:lumMod val="25000"/>
                  </a:schemeClr>
                </a:solidFill>
                <a:latin typeface="Bahnschrift SemiLight SemiConde" panose="020B0502040204020203" pitchFamily="34" charset="0"/>
              </a:rPr>
              <a:t>VII</a:t>
            </a:r>
            <a:r>
              <a:rPr lang="ru-RU" dirty="0">
                <a:solidFill>
                  <a:schemeClr val="bg2">
                    <a:lumMod val="25000"/>
                  </a:schemeClr>
                </a:solidFill>
                <a:latin typeface="Bahnschrift SemiLight SemiConde" panose="020B0502040204020203" pitchFamily="34" charset="0"/>
              </a:rPr>
              <a:t> доме, работающая на Вас: </a:t>
            </a:r>
          </a:p>
          <a:p>
            <a:pPr algn="just"/>
            <a:r>
              <a:rPr lang="ru-RU" dirty="0">
                <a:solidFill>
                  <a:schemeClr val="bg2">
                    <a:lumMod val="25000"/>
                  </a:schemeClr>
                </a:solidFill>
                <a:latin typeface="Bahnschrift SemiLight SemiConde" panose="020B0502040204020203" pitchFamily="34" charset="0"/>
              </a:rPr>
              <a:t>- брак складывается быстро и легко;</a:t>
            </a:r>
          </a:p>
          <a:p>
            <a:pPr algn="just"/>
            <a:r>
              <a:rPr lang="ru-RU" dirty="0">
                <a:solidFill>
                  <a:schemeClr val="bg2">
                    <a:lumMod val="25000"/>
                  </a:schemeClr>
                </a:solidFill>
                <a:latin typeface="Bahnschrift SemiLight SemiConde" panose="020B0502040204020203" pitchFamily="34" charset="0"/>
              </a:rPr>
              <a:t>- одно из указаний на брак по любви,</a:t>
            </a:r>
          </a:p>
          <a:p>
            <a:pPr algn="just"/>
            <a:r>
              <a:rPr lang="ru-RU" dirty="0">
                <a:solidFill>
                  <a:schemeClr val="bg2">
                    <a:lumMod val="25000"/>
                  </a:schemeClr>
                </a:solidFill>
                <a:latin typeface="Bahnschrift SemiLight SemiConde" panose="020B0502040204020203" pitchFamily="34" charset="0"/>
              </a:rPr>
              <a:t> - гармоничные отношения с мужем/женой; </a:t>
            </a:r>
          </a:p>
          <a:p>
            <a:pPr algn="just"/>
            <a:r>
              <a:rPr lang="ru-RU" dirty="0">
                <a:solidFill>
                  <a:schemeClr val="bg2">
                    <a:lumMod val="25000"/>
                  </a:schemeClr>
                </a:solidFill>
                <a:latin typeface="Bahnschrift SemiLight SemiConde" panose="020B0502040204020203" pitchFamily="34" charset="0"/>
              </a:rPr>
              <a:t>- отличный коннект с клиентами, клиенты всегда есть; </a:t>
            </a:r>
          </a:p>
          <a:p>
            <a:pPr algn="just"/>
            <a:r>
              <a:rPr lang="ru-RU" dirty="0">
                <a:solidFill>
                  <a:schemeClr val="bg2">
                    <a:lumMod val="25000"/>
                  </a:schemeClr>
                </a:solidFill>
                <a:latin typeface="Bahnschrift SemiLight SemiConde" panose="020B0502040204020203" pitchFamily="34" charset="0"/>
              </a:rPr>
              <a:t>- муж/жена так или иначе связаны с темами красоты, финансов; </a:t>
            </a:r>
          </a:p>
          <a:p>
            <a:pPr algn="just"/>
            <a:r>
              <a:rPr lang="ru-RU" dirty="0">
                <a:solidFill>
                  <a:schemeClr val="bg2">
                    <a:lumMod val="25000"/>
                  </a:schemeClr>
                </a:solidFill>
                <a:latin typeface="Bahnschrift SemiLight SemiConde" panose="020B0502040204020203" pitchFamily="34" charset="0"/>
              </a:rPr>
              <a:t>- мягкий, тактичный, дипломатичный партнёр с хорошим вкусом; </a:t>
            </a:r>
          </a:p>
          <a:p>
            <a:pPr algn="just"/>
            <a:r>
              <a:rPr lang="ru-RU" dirty="0">
                <a:solidFill>
                  <a:schemeClr val="bg2">
                    <a:lumMod val="25000"/>
                  </a:schemeClr>
                </a:solidFill>
                <a:latin typeface="Bahnschrift SemiLight SemiConde" panose="020B0502040204020203" pitchFamily="34" charset="0"/>
              </a:rPr>
              <a:t>- общие покупки, совместный бюджет сближают пару; -</a:t>
            </a:r>
          </a:p>
          <a:p>
            <a:pPr algn="just"/>
            <a:r>
              <a:rPr lang="ru-RU" dirty="0">
                <a:solidFill>
                  <a:schemeClr val="bg2">
                    <a:lumMod val="25000"/>
                  </a:schemeClr>
                </a:solidFill>
                <a:latin typeface="Bahnschrift SemiLight SemiConde" panose="020B0502040204020203" pitchFamily="34" charset="0"/>
              </a:rPr>
              <a:t> тема отношений очень важна; </a:t>
            </a:r>
          </a:p>
          <a:p>
            <a:pPr algn="just"/>
            <a:r>
              <a:rPr lang="ru-RU" dirty="0">
                <a:solidFill>
                  <a:schemeClr val="bg2">
                    <a:lumMod val="25000"/>
                  </a:schemeClr>
                </a:solidFill>
                <a:latin typeface="Bahnschrift SemiLight SemiConde" panose="020B0502040204020203" pitchFamily="34" charset="0"/>
              </a:rPr>
              <a:t>- одно из указаний на публичность; </a:t>
            </a:r>
          </a:p>
          <a:p>
            <a:pPr marL="285750" indent="-285750" algn="just">
              <a:buFontTx/>
              <a:buChar char="-"/>
            </a:pPr>
            <a:r>
              <a:rPr lang="ru-RU" dirty="0" smtClean="0">
                <a:solidFill>
                  <a:schemeClr val="bg2">
                    <a:lumMod val="25000"/>
                  </a:schemeClr>
                </a:solidFill>
                <a:latin typeface="Bahnschrift SemiLight SemiConde" panose="020B0502040204020203" pitchFamily="34" charset="0"/>
              </a:rPr>
              <a:t>дизайнерский </a:t>
            </a:r>
            <a:r>
              <a:rPr lang="ru-RU" dirty="0">
                <a:solidFill>
                  <a:schemeClr val="bg2">
                    <a:lumMod val="25000"/>
                  </a:schemeClr>
                </a:solidFill>
                <a:latin typeface="Bahnschrift SemiLight SemiConde" panose="020B0502040204020203" pitchFamily="34" charset="0"/>
              </a:rPr>
              <a:t>талант; </a:t>
            </a:r>
            <a:endParaRPr lang="ru-RU" dirty="0" smtClean="0">
              <a:solidFill>
                <a:schemeClr val="bg2">
                  <a:lumMod val="25000"/>
                </a:schemeClr>
              </a:solidFill>
              <a:latin typeface="Bahnschrift SemiLight SemiConde" panose="020B0502040204020203" pitchFamily="34" charset="0"/>
            </a:endParaRPr>
          </a:p>
          <a:p>
            <a:pPr marL="285750" indent="-285750" algn="just">
              <a:buFontTx/>
              <a:buChar char="-"/>
            </a:pPr>
            <a:endParaRPr lang="ru-RU" dirty="0">
              <a:solidFill>
                <a:schemeClr val="bg2">
                  <a:lumMod val="25000"/>
                </a:schemeClr>
              </a:solidFill>
              <a:latin typeface="Bahnschrift SemiLight SemiConde" panose="020B0502040204020203" pitchFamily="34" charset="0"/>
            </a:endParaRPr>
          </a:p>
          <a:p>
            <a:pPr marL="285750" indent="-285750" algn="just">
              <a:buFontTx/>
              <a:buChar char="-"/>
            </a:pPr>
            <a:endParaRPr lang="ru-RU" dirty="0" smtClean="0">
              <a:solidFill>
                <a:schemeClr val="bg2">
                  <a:lumMod val="25000"/>
                </a:schemeClr>
              </a:solidFill>
              <a:latin typeface="Bahnschrift SemiLight SemiConde" panose="020B0502040204020203" pitchFamily="34" charset="0"/>
            </a:endParaRPr>
          </a:p>
          <a:p>
            <a:pPr marL="285750" indent="-285750" algn="just">
              <a:buFontTx/>
              <a:buChar char="-"/>
            </a:pPr>
            <a:endParaRPr lang="ru-RU" dirty="0">
              <a:solidFill>
                <a:schemeClr val="bg2">
                  <a:lumMod val="25000"/>
                </a:schemeClr>
              </a:solidFill>
              <a:latin typeface="Bahnschrift SemiLight SemiConde" panose="020B0502040204020203" pitchFamily="34" charset="0"/>
            </a:endParaRPr>
          </a:p>
          <a:p>
            <a:pPr marL="360363" algn="just"/>
            <a:r>
              <a:rPr lang="ru-RU" b="1" dirty="0">
                <a:solidFill>
                  <a:schemeClr val="bg2">
                    <a:lumMod val="25000"/>
                  </a:schemeClr>
                </a:solidFill>
                <a:latin typeface="Bahnschrift SemiLight SemiConde" panose="020B0502040204020203" pitchFamily="34" charset="0"/>
              </a:rPr>
              <a:t> Венера в </a:t>
            </a:r>
            <a:r>
              <a:rPr lang="ru-RU" b="1" dirty="0" err="1" smtClean="0">
                <a:solidFill>
                  <a:schemeClr val="bg2">
                    <a:lumMod val="25000"/>
                  </a:schemeClr>
                </a:solidFill>
                <a:latin typeface="Bahnschrift SemiLight SemiConde" panose="020B0502040204020203" pitchFamily="34" charset="0"/>
              </a:rPr>
              <a:t>VIII</a:t>
            </a:r>
            <a:endParaRPr lang="ru-RU" b="1" dirty="0">
              <a:solidFill>
                <a:schemeClr val="bg2">
                  <a:lumMod val="25000"/>
                </a:schemeClr>
              </a:solidFill>
              <a:latin typeface="Bahnschrift SemiLight SemiConde" panose="020B0502040204020203" pitchFamily="34" charset="0"/>
            </a:endParaRPr>
          </a:p>
          <a:p>
            <a:pPr marL="360363" algn="just"/>
            <a:r>
              <a:rPr lang="ru-RU" dirty="0">
                <a:solidFill>
                  <a:schemeClr val="bg2">
                    <a:lumMod val="25000"/>
                  </a:schemeClr>
                </a:solidFill>
                <a:latin typeface="Bahnschrift SemiLight SemiConde" panose="020B0502040204020203" pitchFamily="34" charset="0"/>
              </a:rPr>
              <a:t> -выбирает сложного партнёра; </a:t>
            </a:r>
          </a:p>
          <a:p>
            <a:pPr marL="360363" algn="just"/>
            <a:r>
              <a:rPr lang="ru-RU" dirty="0">
                <a:solidFill>
                  <a:schemeClr val="bg2">
                    <a:lumMod val="25000"/>
                  </a:schemeClr>
                </a:solidFill>
                <a:latin typeface="Bahnschrift SemiLight SemiConde" panose="020B0502040204020203" pitchFamily="34" charset="0"/>
              </a:rPr>
              <a:t>- одно из указаний на развод (необходимо найти подтверждение других</a:t>
            </a:r>
          </a:p>
          <a:p>
            <a:pPr marL="360363" algn="just"/>
            <a:r>
              <a:rPr lang="ru-RU" dirty="0">
                <a:solidFill>
                  <a:schemeClr val="bg2">
                    <a:lumMod val="25000"/>
                  </a:schemeClr>
                </a:solidFill>
                <a:latin typeface="Bahnschrift SemiLight SemiConde" panose="020B0502040204020203" pitchFamily="34" charset="0"/>
              </a:rPr>
              <a:t>показателей карты); </a:t>
            </a:r>
          </a:p>
          <a:p>
            <a:pPr marL="360363" algn="just"/>
            <a:r>
              <a:rPr lang="ru-RU" dirty="0">
                <a:solidFill>
                  <a:schemeClr val="bg2">
                    <a:lumMod val="25000"/>
                  </a:schemeClr>
                </a:solidFill>
                <a:latin typeface="Bahnschrift SemiLight SemiConde" panose="020B0502040204020203" pitchFamily="34" charset="0"/>
              </a:rPr>
              <a:t>- одно из указаний на несчастную любовь (необходимо найти подтверждение</a:t>
            </a:r>
          </a:p>
          <a:p>
            <a:pPr marL="360363" algn="just"/>
            <a:r>
              <a:rPr lang="ru-RU" dirty="0">
                <a:solidFill>
                  <a:schemeClr val="bg2">
                    <a:lumMod val="25000"/>
                  </a:schemeClr>
                </a:solidFill>
                <a:latin typeface="Bahnschrift SemiLight SemiConde" panose="020B0502040204020203" pitchFamily="34" charset="0"/>
              </a:rPr>
              <a:t>других показателей карты); </a:t>
            </a:r>
          </a:p>
          <a:p>
            <a:pPr marL="360363" algn="just"/>
            <a:r>
              <a:rPr lang="ru-RU" dirty="0">
                <a:solidFill>
                  <a:schemeClr val="bg2">
                    <a:lumMod val="25000"/>
                  </a:schemeClr>
                </a:solidFill>
                <a:latin typeface="Bahnschrift SemiLight SemiConde" panose="020B0502040204020203" pitchFamily="34" charset="0"/>
              </a:rPr>
              <a:t>деструктивные привычки поведения в личной </a:t>
            </a:r>
            <a:r>
              <a:rPr lang="ru-RU" dirty="0" err="1">
                <a:solidFill>
                  <a:schemeClr val="bg2">
                    <a:lumMod val="25000"/>
                  </a:schemeClr>
                </a:solidFill>
                <a:latin typeface="Bahnschrift SemiLight SemiConde" panose="020B0502040204020203" pitchFamily="34" charset="0"/>
              </a:rPr>
              <a:t>жизниВенера</a:t>
            </a:r>
            <a:r>
              <a:rPr lang="ru-RU" dirty="0">
                <a:solidFill>
                  <a:schemeClr val="bg2">
                    <a:lumMod val="25000"/>
                  </a:schemeClr>
                </a:solidFill>
                <a:latin typeface="Bahnschrift SemiLight SemiConde" panose="020B0502040204020203" pitchFamily="34" charset="0"/>
              </a:rPr>
              <a:t> в </a:t>
            </a:r>
            <a:r>
              <a:rPr lang="ru-RU" dirty="0" err="1">
                <a:solidFill>
                  <a:schemeClr val="bg2">
                    <a:lumMod val="25000"/>
                  </a:schemeClr>
                </a:solidFill>
                <a:latin typeface="Bahnschrift SemiLight SemiConde" panose="020B0502040204020203" pitchFamily="34" charset="0"/>
              </a:rPr>
              <a:t>VIII</a:t>
            </a:r>
            <a:r>
              <a:rPr lang="ru-RU" dirty="0">
                <a:solidFill>
                  <a:schemeClr val="bg2">
                    <a:lumMod val="25000"/>
                  </a:schemeClr>
                </a:solidFill>
                <a:latin typeface="Bahnschrift SemiLight SemiConde" panose="020B0502040204020203" pitchFamily="34" charset="0"/>
              </a:rPr>
              <a:t> доме, работающая на Вас: </a:t>
            </a:r>
          </a:p>
          <a:p>
            <a:pPr marL="360363" algn="just"/>
            <a:r>
              <a:rPr lang="ru-RU" dirty="0">
                <a:solidFill>
                  <a:schemeClr val="bg2">
                    <a:lumMod val="25000"/>
                  </a:schemeClr>
                </a:solidFill>
                <a:latin typeface="Bahnschrift SemiLight SemiConde" panose="020B0502040204020203" pitchFamily="34" charset="0"/>
              </a:rPr>
              <a:t>- обаяние и флирт особым образом включаются в кризисных</a:t>
            </a:r>
          </a:p>
          <a:p>
            <a:pPr marL="360363" algn="just"/>
            <a:r>
              <a:rPr lang="ru-RU" dirty="0">
                <a:solidFill>
                  <a:schemeClr val="bg2">
                    <a:lumMod val="25000"/>
                  </a:schemeClr>
                </a:solidFill>
                <a:latin typeface="Bahnschrift SemiLight SemiConde" panose="020B0502040204020203" pitchFamily="34" charset="0"/>
              </a:rPr>
              <a:t>ситуациях, в экстремальных местах, там, где есть чьи-то</a:t>
            </a:r>
          </a:p>
          <a:p>
            <a:pPr marL="360363" algn="just"/>
            <a:r>
              <a:rPr lang="ru-RU" dirty="0">
                <a:solidFill>
                  <a:schemeClr val="bg2">
                    <a:lumMod val="25000"/>
                  </a:schemeClr>
                </a:solidFill>
                <a:latin typeface="Bahnschrift SemiLight SemiConde" panose="020B0502040204020203" pitchFamily="34" charset="0"/>
              </a:rPr>
              <a:t>деньги; </a:t>
            </a:r>
          </a:p>
          <a:p>
            <a:pPr marL="360363" algn="just"/>
            <a:r>
              <a:rPr lang="ru-RU" dirty="0">
                <a:solidFill>
                  <a:schemeClr val="bg2">
                    <a:lumMod val="25000"/>
                  </a:schemeClr>
                </a:solidFill>
                <a:latin typeface="Bahnschrift SemiLight SemiConde" panose="020B0502040204020203" pitchFamily="34" charset="0"/>
              </a:rPr>
              <a:t>страстность, сексуальность;</a:t>
            </a:r>
          </a:p>
          <a:p>
            <a:pPr marL="360363" algn="just"/>
            <a:r>
              <a:rPr lang="ru-RU" dirty="0">
                <a:solidFill>
                  <a:schemeClr val="bg2">
                    <a:lumMod val="25000"/>
                  </a:schemeClr>
                </a:solidFill>
                <a:latin typeface="Bahnschrift SemiLight SemiConde" panose="020B0502040204020203" pitchFamily="34" charset="0"/>
              </a:rPr>
              <a:t> одно из указаний на талант бизнесмена</a:t>
            </a:r>
          </a:p>
          <a:p>
            <a:pPr marL="360363" algn="just"/>
            <a:r>
              <a:rPr lang="ru-RU" dirty="0">
                <a:solidFill>
                  <a:schemeClr val="bg2">
                    <a:lumMod val="25000"/>
                  </a:schemeClr>
                </a:solidFill>
                <a:latin typeface="Bahnschrift SemiLight SemiConde" panose="020B0502040204020203" pitchFamily="34" charset="0"/>
              </a:rPr>
              <a:t>На содержание от партнера </a:t>
            </a:r>
            <a:endParaRPr lang="ru-RU" dirty="0">
              <a:solidFill>
                <a:schemeClr val="bg2">
                  <a:lumMod val="25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121334817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4" name="TextBox 3"/>
          <p:cNvSpPr txBox="1"/>
          <p:nvPr/>
        </p:nvSpPr>
        <p:spPr>
          <a:xfrm rot="16200000">
            <a:off x="-64649" y="3140201"/>
            <a:ext cx="1390124"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ВЕНЕРА</a:t>
            </a:r>
            <a:endParaRPr lang="ru-RU" sz="3000" dirty="0">
              <a:solidFill>
                <a:schemeClr val="bg1">
                  <a:lumMod val="50000"/>
                </a:schemeClr>
              </a:solidFill>
              <a:latin typeface="Bahnschrift SemiLight SemiConde" panose="020B0502040204020203" pitchFamily="34" charset="0"/>
            </a:endParaRPr>
          </a:p>
        </p:txBody>
      </p:sp>
      <p:sp>
        <p:nvSpPr>
          <p:cNvPr id="6" name="TextBox 5"/>
          <p:cNvSpPr txBox="1"/>
          <p:nvPr/>
        </p:nvSpPr>
        <p:spPr>
          <a:xfrm>
            <a:off x="1130223" y="408684"/>
            <a:ext cx="10211853" cy="7125027"/>
          </a:xfrm>
          <a:prstGeom prst="rect">
            <a:avLst/>
          </a:prstGeom>
          <a:noFill/>
        </p:spPr>
        <p:txBody>
          <a:bodyPr wrap="square" numCol="2" rtlCol="0">
            <a:spAutoFit/>
          </a:bodyPr>
          <a:lstStyle/>
          <a:p>
            <a:pPr algn="just"/>
            <a:r>
              <a:rPr lang="ru-RU" sz="2500" b="1" dirty="0" smtClean="0">
                <a:solidFill>
                  <a:schemeClr val="bg2">
                    <a:lumMod val="25000"/>
                  </a:schemeClr>
                </a:solidFill>
                <a:latin typeface="Bahnschrift SemiLight SemiConde" panose="020B0502040204020203" pitchFamily="34" charset="0"/>
              </a:rPr>
              <a:t> </a:t>
            </a:r>
            <a:r>
              <a:rPr lang="ru-RU" b="1" dirty="0">
                <a:solidFill>
                  <a:schemeClr val="bg2">
                    <a:lumMod val="25000"/>
                  </a:schemeClr>
                </a:solidFill>
                <a:latin typeface="Bahnschrift SemiLight SemiConde" panose="020B0502040204020203" pitchFamily="34" charset="0"/>
              </a:rPr>
              <a:t> Венера в </a:t>
            </a:r>
            <a:r>
              <a:rPr lang="ru-RU" b="1" dirty="0" err="1">
                <a:solidFill>
                  <a:schemeClr val="bg2">
                    <a:lumMod val="25000"/>
                  </a:schemeClr>
                </a:solidFill>
                <a:latin typeface="Bahnschrift SemiLight SemiConde" panose="020B0502040204020203" pitchFamily="34" charset="0"/>
              </a:rPr>
              <a:t>IX</a:t>
            </a:r>
            <a:r>
              <a:rPr lang="ru-RU" b="1" dirty="0">
                <a:solidFill>
                  <a:schemeClr val="bg2">
                    <a:lumMod val="25000"/>
                  </a:schemeClr>
                </a:solidFill>
                <a:latin typeface="Bahnschrift SemiLight SemiConde" panose="020B0502040204020203" pitchFamily="34" charset="0"/>
              </a:rPr>
              <a:t> доме</a:t>
            </a:r>
          </a:p>
          <a:p>
            <a:pPr algn="just"/>
            <a:r>
              <a:rPr lang="ru-RU" dirty="0">
                <a:solidFill>
                  <a:schemeClr val="bg2">
                    <a:lumMod val="25000"/>
                  </a:schemeClr>
                </a:solidFill>
                <a:latin typeface="Bahnschrift SemiLight SemiConde" panose="020B0502040204020203" pitchFamily="34" charset="0"/>
              </a:rPr>
              <a:t>- идеализация личной жизни; </a:t>
            </a:r>
          </a:p>
          <a:p>
            <a:pPr algn="just"/>
            <a:r>
              <a:rPr lang="ru-RU" dirty="0">
                <a:solidFill>
                  <a:schemeClr val="bg2">
                    <a:lumMod val="25000"/>
                  </a:schemeClr>
                </a:solidFill>
                <a:latin typeface="Bahnschrift SemiLight SemiConde" panose="020B0502040204020203" pitchFamily="34" charset="0"/>
              </a:rPr>
              <a:t>- поездки заграницу бьют по кошельку </a:t>
            </a:r>
          </a:p>
          <a:p>
            <a:pPr algn="just"/>
            <a:r>
              <a:rPr lang="ru-RU" dirty="0">
                <a:solidFill>
                  <a:schemeClr val="bg2">
                    <a:lumMod val="25000"/>
                  </a:schemeClr>
                </a:solidFill>
                <a:latin typeface="Bahnschrift SemiLight SemiConde" panose="020B0502040204020203" pitchFamily="34" charset="0"/>
              </a:rPr>
              <a:t> </a:t>
            </a:r>
          </a:p>
          <a:p>
            <a:pPr algn="just"/>
            <a:r>
              <a:rPr lang="ru-RU" dirty="0">
                <a:solidFill>
                  <a:schemeClr val="bg2">
                    <a:lumMod val="25000"/>
                  </a:schemeClr>
                </a:solidFill>
                <a:latin typeface="Bahnschrift SemiLight SemiConde" panose="020B0502040204020203" pitchFamily="34" charset="0"/>
              </a:rPr>
              <a:t>Венера в </a:t>
            </a:r>
            <a:r>
              <a:rPr lang="ru-RU" dirty="0" err="1">
                <a:solidFill>
                  <a:schemeClr val="bg2">
                    <a:lumMod val="25000"/>
                  </a:schemeClr>
                </a:solidFill>
                <a:latin typeface="Bahnschrift SemiLight SemiConde" panose="020B0502040204020203" pitchFamily="34" charset="0"/>
              </a:rPr>
              <a:t>IX</a:t>
            </a:r>
            <a:r>
              <a:rPr lang="ru-RU" dirty="0">
                <a:solidFill>
                  <a:schemeClr val="bg2">
                    <a:lumMod val="25000"/>
                  </a:schemeClr>
                </a:solidFill>
                <a:latin typeface="Bahnschrift SemiLight SemiConde" panose="020B0502040204020203" pitchFamily="34" charset="0"/>
              </a:rPr>
              <a:t> доме, работающая на Вас: </a:t>
            </a:r>
          </a:p>
          <a:p>
            <a:pPr algn="just"/>
            <a:r>
              <a:rPr lang="ru-RU" dirty="0">
                <a:solidFill>
                  <a:schemeClr val="bg2">
                    <a:lumMod val="25000"/>
                  </a:schemeClr>
                </a:solidFill>
                <a:latin typeface="Bahnschrift SemiLight SemiConde" panose="020B0502040204020203" pitchFamily="34" charset="0"/>
              </a:rPr>
              <a:t>- хочется нестандартных отношений, пропитанных идеологией, различными</a:t>
            </a:r>
          </a:p>
          <a:p>
            <a:pPr algn="just"/>
            <a:r>
              <a:rPr lang="ru-RU" dirty="0">
                <a:solidFill>
                  <a:schemeClr val="bg2">
                    <a:lumMod val="25000"/>
                  </a:schemeClr>
                </a:solidFill>
                <a:latin typeface="Bahnschrift SemiLight SemiConde" panose="020B0502040204020203" pitchFamily="34" charset="0"/>
              </a:rPr>
              <a:t>ритуалами, религией; </a:t>
            </a:r>
          </a:p>
          <a:p>
            <a:pPr algn="just"/>
            <a:r>
              <a:rPr lang="ru-RU" dirty="0">
                <a:solidFill>
                  <a:schemeClr val="bg2">
                    <a:lumMod val="25000"/>
                  </a:schemeClr>
                </a:solidFill>
                <a:latin typeface="Bahnschrift SemiLight SemiConde" panose="020B0502040204020203" pitchFamily="34" charset="0"/>
              </a:rPr>
              <a:t>- обаяние и флирт особым образом включаются заграницей либо в процессе</a:t>
            </a:r>
          </a:p>
          <a:p>
            <a:pPr algn="just"/>
            <a:r>
              <a:rPr lang="ru-RU" dirty="0">
                <a:solidFill>
                  <a:schemeClr val="bg2">
                    <a:lumMod val="25000"/>
                  </a:schemeClr>
                </a:solidFill>
                <a:latin typeface="Bahnschrift SemiLight SemiConde" panose="020B0502040204020203" pitchFamily="34" charset="0"/>
              </a:rPr>
              <a:t>постижения какого-либо знания; </a:t>
            </a:r>
          </a:p>
          <a:p>
            <a:pPr algn="just"/>
            <a:r>
              <a:rPr lang="ru-RU" dirty="0">
                <a:solidFill>
                  <a:schemeClr val="bg2">
                    <a:lumMod val="25000"/>
                  </a:schemeClr>
                </a:solidFill>
                <a:latin typeface="Bahnschrift SemiLight SemiConde" panose="020B0502040204020203" pitchFamily="34" charset="0"/>
              </a:rPr>
              <a:t>- образование в области культуры и финансов; </a:t>
            </a:r>
          </a:p>
          <a:p>
            <a:pPr algn="just"/>
            <a:r>
              <a:rPr lang="ru-RU" dirty="0">
                <a:solidFill>
                  <a:schemeClr val="bg2">
                    <a:lumMod val="25000"/>
                  </a:schemeClr>
                </a:solidFill>
                <a:latin typeface="Bahnschrift SemiLight SemiConde" panose="020B0502040204020203" pitchFamily="34" charset="0"/>
              </a:rPr>
              <a:t>- поездки заграницу складываются хорошо, гармонично; </a:t>
            </a:r>
          </a:p>
          <a:p>
            <a:pPr algn="just"/>
            <a:r>
              <a:rPr lang="ru-RU" dirty="0">
                <a:solidFill>
                  <a:schemeClr val="bg2">
                    <a:lumMod val="25000"/>
                  </a:schemeClr>
                </a:solidFill>
                <a:latin typeface="Bahnschrift SemiLight SemiConde" panose="020B0502040204020203" pitchFamily="34" charset="0"/>
              </a:rPr>
              <a:t>- есть возможность зарабатывать в сфере туризма, преподавания,</a:t>
            </a:r>
          </a:p>
          <a:p>
            <a:pPr algn="just"/>
            <a:r>
              <a:rPr lang="ru-RU" dirty="0">
                <a:solidFill>
                  <a:schemeClr val="bg2">
                    <a:lumMod val="25000"/>
                  </a:schemeClr>
                </a:solidFill>
                <a:latin typeface="Bahnschrift SemiLight SemiConde" panose="020B0502040204020203" pitchFamily="34" charset="0"/>
              </a:rPr>
              <a:t>политики; романтики в путешествиях;  </a:t>
            </a:r>
          </a:p>
          <a:p>
            <a:pPr algn="just"/>
            <a:r>
              <a:rPr lang="ru-RU" dirty="0">
                <a:solidFill>
                  <a:schemeClr val="bg2">
                    <a:lumMod val="25000"/>
                  </a:schemeClr>
                </a:solidFill>
                <a:latin typeface="Bahnschrift SemiLight SemiConde" panose="020B0502040204020203" pitchFamily="34" charset="0"/>
              </a:rPr>
              <a:t> </a:t>
            </a:r>
            <a:endParaRPr lang="ru-RU" dirty="0" smtClean="0">
              <a:solidFill>
                <a:schemeClr val="bg2">
                  <a:lumMod val="25000"/>
                </a:schemeClr>
              </a:solidFill>
              <a:latin typeface="Bahnschrift SemiLight SemiConde" panose="020B0502040204020203" pitchFamily="34" charset="0"/>
            </a:endParaRPr>
          </a:p>
          <a:p>
            <a:pPr algn="just"/>
            <a:endParaRPr lang="ru-RU" dirty="0">
              <a:solidFill>
                <a:schemeClr val="bg2">
                  <a:lumMod val="25000"/>
                </a:schemeClr>
              </a:solidFill>
              <a:latin typeface="Bahnschrift SemiLight SemiConde" panose="020B0502040204020203" pitchFamily="34" charset="0"/>
            </a:endParaRPr>
          </a:p>
          <a:p>
            <a:pPr algn="just"/>
            <a:endParaRPr lang="ru-RU" dirty="0" smtClean="0">
              <a:solidFill>
                <a:schemeClr val="bg2">
                  <a:lumMod val="25000"/>
                </a:schemeClr>
              </a:solidFill>
              <a:latin typeface="Bahnschrift SemiLight SemiConde" panose="020B0502040204020203" pitchFamily="34" charset="0"/>
            </a:endParaRPr>
          </a:p>
          <a:p>
            <a:pPr algn="just"/>
            <a:endParaRPr lang="ru-RU" dirty="0">
              <a:solidFill>
                <a:schemeClr val="bg2">
                  <a:lumMod val="25000"/>
                </a:schemeClr>
              </a:solidFill>
              <a:latin typeface="Bahnschrift SemiLight SemiConde" panose="020B0502040204020203" pitchFamily="34" charset="0"/>
            </a:endParaRPr>
          </a:p>
          <a:p>
            <a:pPr algn="just"/>
            <a:endParaRPr lang="ru-RU" dirty="0" smtClean="0">
              <a:solidFill>
                <a:schemeClr val="bg2">
                  <a:lumMod val="25000"/>
                </a:schemeClr>
              </a:solidFill>
              <a:latin typeface="Bahnschrift SemiLight SemiConde" panose="020B0502040204020203" pitchFamily="34" charset="0"/>
            </a:endParaRPr>
          </a:p>
          <a:p>
            <a:pPr algn="just"/>
            <a:endParaRPr lang="ru-RU" dirty="0">
              <a:solidFill>
                <a:schemeClr val="bg2">
                  <a:lumMod val="25000"/>
                </a:schemeClr>
              </a:solidFill>
              <a:latin typeface="Bahnschrift SemiLight SemiConde" panose="020B0502040204020203" pitchFamily="34" charset="0"/>
            </a:endParaRPr>
          </a:p>
          <a:p>
            <a:pPr algn="just"/>
            <a:endParaRPr lang="ru-RU" dirty="0" smtClean="0">
              <a:solidFill>
                <a:schemeClr val="bg2">
                  <a:lumMod val="25000"/>
                </a:schemeClr>
              </a:solidFill>
              <a:latin typeface="Bahnschrift SemiLight SemiConde" panose="020B0502040204020203" pitchFamily="34" charset="0"/>
            </a:endParaRPr>
          </a:p>
          <a:p>
            <a:pPr algn="just"/>
            <a:endParaRPr lang="ru-RU" dirty="0">
              <a:solidFill>
                <a:schemeClr val="bg2">
                  <a:lumMod val="25000"/>
                </a:schemeClr>
              </a:solidFill>
              <a:latin typeface="Bahnschrift SemiLight SemiConde" panose="020B0502040204020203" pitchFamily="34" charset="0"/>
            </a:endParaRPr>
          </a:p>
          <a:p>
            <a:pPr marL="442913" algn="just"/>
            <a:r>
              <a:rPr lang="ru-RU" b="1" dirty="0">
                <a:solidFill>
                  <a:schemeClr val="bg2">
                    <a:lumMod val="25000"/>
                  </a:schemeClr>
                </a:solidFill>
                <a:latin typeface="Bahnschrift SemiLight SemiConde" panose="020B0502040204020203" pitchFamily="34" charset="0"/>
              </a:rPr>
              <a:t>Венера в X доме</a:t>
            </a:r>
          </a:p>
          <a:p>
            <a:pPr marL="442913" algn="just"/>
            <a:r>
              <a:rPr lang="ru-RU" dirty="0">
                <a:solidFill>
                  <a:schemeClr val="bg2">
                    <a:lumMod val="25000"/>
                  </a:schemeClr>
                </a:solidFill>
                <a:latin typeface="Bahnschrift SemiLight SemiConde" panose="020B0502040204020203" pitchFamily="34" charset="0"/>
              </a:rPr>
              <a:t>-  нежеланное внимание от старшего по должности;</a:t>
            </a:r>
          </a:p>
          <a:p>
            <a:pPr marL="442913" algn="just"/>
            <a:r>
              <a:rPr lang="ru-RU" dirty="0">
                <a:solidFill>
                  <a:schemeClr val="bg2">
                    <a:lumMod val="25000"/>
                  </a:schemeClr>
                </a:solidFill>
                <a:latin typeface="Bahnschrift SemiLight SemiConde" panose="020B0502040204020203" pitchFamily="34" charset="0"/>
              </a:rPr>
              <a:t> </a:t>
            </a:r>
          </a:p>
          <a:p>
            <a:pPr marL="442913" algn="just"/>
            <a:r>
              <a:rPr lang="ru-RU" dirty="0">
                <a:solidFill>
                  <a:schemeClr val="bg2">
                    <a:lumMod val="25000"/>
                  </a:schemeClr>
                </a:solidFill>
                <a:latin typeface="Bahnschrift SemiLight SemiConde" panose="020B0502040204020203" pitchFamily="34" charset="0"/>
              </a:rPr>
              <a:t> Венера в X доме, работающая на Вас: </a:t>
            </a:r>
          </a:p>
          <a:p>
            <a:pPr marL="442913" algn="just"/>
            <a:r>
              <a:rPr lang="ru-RU" dirty="0">
                <a:solidFill>
                  <a:schemeClr val="bg2">
                    <a:lumMod val="25000"/>
                  </a:schemeClr>
                </a:solidFill>
                <a:latin typeface="Bahnschrift SemiLight SemiConde" panose="020B0502040204020203" pitchFamily="34" charset="0"/>
              </a:rPr>
              <a:t>- гармоничные отношения с начальством;</a:t>
            </a:r>
          </a:p>
          <a:p>
            <a:pPr marL="442913" algn="just"/>
            <a:r>
              <a:rPr lang="ru-RU" dirty="0">
                <a:solidFill>
                  <a:schemeClr val="bg2">
                    <a:lumMod val="25000"/>
                  </a:schemeClr>
                </a:solidFill>
                <a:latin typeface="Bahnschrift SemiLight SemiConde" panose="020B0502040204020203" pitchFamily="34" charset="0"/>
              </a:rPr>
              <a:t>- флирт/отношения с начальством или просто с человеком высокой должности;</a:t>
            </a:r>
          </a:p>
          <a:p>
            <a:pPr marL="442913" algn="just"/>
            <a:r>
              <a:rPr lang="ru-RU" dirty="0">
                <a:solidFill>
                  <a:schemeClr val="bg2">
                    <a:lumMod val="25000"/>
                  </a:schemeClr>
                </a:solidFill>
                <a:latin typeface="Bahnschrift SemiLight SemiConde" panose="020B0502040204020203" pitchFamily="34" charset="0"/>
              </a:rPr>
              <a:t>- хочется партнёра реализовавшегося, успешного;</a:t>
            </a:r>
          </a:p>
          <a:p>
            <a:pPr marL="442913" algn="just"/>
            <a:r>
              <a:rPr lang="ru-RU" dirty="0">
                <a:solidFill>
                  <a:schemeClr val="bg2">
                    <a:lumMod val="25000"/>
                  </a:schemeClr>
                </a:solidFill>
                <a:latin typeface="Bahnschrift SemiLight SemiConde" panose="020B0502040204020203" pitchFamily="34" charset="0"/>
              </a:rPr>
              <a:t>- одно из указаний на статусного мужа/жену </a:t>
            </a:r>
          </a:p>
          <a:p>
            <a:pPr marL="442913" algn="just"/>
            <a:r>
              <a:rPr lang="ru-RU" dirty="0">
                <a:solidFill>
                  <a:schemeClr val="bg2">
                    <a:lumMod val="25000"/>
                  </a:schemeClr>
                </a:solidFill>
                <a:latin typeface="Bahnschrift SemiLight SemiConde" panose="020B0502040204020203" pitchFamily="34" charset="0"/>
              </a:rPr>
              <a:t>- профессия связана с красотой, здоровьем, финансами, консалтингом,</a:t>
            </a:r>
          </a:p>
          <a:p>
            <a:pPr marL="442913" algn="just"/>
            <a:r>
              <a:rPr lang="ru-RU" dirty="0">
                <a:solidFill>
                  <a:schemeClr val="bg2">
                    <a:lumMod val="25000"/>
                  </a:schemeClr>
                </a:solidFill>
                <a:latin typeface="Bahnschrift SemiLight SemiConde" panose="020B0502040204020203" pitchFamily="34" charset="0"/>
              </a:rPr>
              <a:t>искусством (необходимо учесть </a:t>
            </a:r>
            <a:r>
              <a:rPr lang="ru-RU" dirty="0" err="1">
                <a:solidFill>
                  <a:schemeClr val="bg2">
                    <a:lumMod val="25000"/>
                  </a:schemeClr>
                </a:solidFill>
                <a:latin typeface="Bahnschrift SemiLight SemiConde" panose="020B0502040204020203" pitchFamily="34" charset="0"/>
              </a:rPr>
              <a:t>др.показатели</a:t>
            </a:r>
            <a:r>
              <a:rPr lang="ru-RU" dirty="0">
                <a:solidFill>
                  <a:schemeClr val="bg2">
                    <a:lumMod val="25000"/>
                  </a:schemeClr>
                </a:solidFill>
                <a:latin typeface="Bahnschrift SemiLight SemiConde" panose="020B0502040204020203" pitchFamily="34" charset="0"/>
              </a:rPr>
              <a:t> карты);</a:t>
            </a:r>
          </a:p>
          <a:p>
            <a:pPr marL="442913" algn="just"/>
            <a:r>
              <a:rPr lang="ru-RU" dirty="0">
                <a:solidFill>
                  <a:schemeClr val="bg2">
                    <a:lumMod val="25000"/>
                  </a:schemeClr>
                </a:solidFill>
                <a:latin typeface="Bahnschrift SemiLight SemiConde" panose="020B0502040204020203" pitchFamily="34" charset="0"/>
              </a:rPr>
              <a:t>обаяние и умение договориться приносит успех в социуме;</a:t>
            </a:r>
          </a:p>
          <a:p>
            <a:pPr algn="just"/>
            <a:r>
              <a:rPr lang="ru-RU" dirty="0">
                <a:solidFill>
                  <a:schemeClr val="bg2">
                    <a:lumMod val="25000"/>
                  </a:schemeClr>
                </a:solidFill>
                <a:latin typeface="Bahnschrift SemiLight SemiConde" panose="020B0502040204020203" pitchFamily="34" charset="0"/>
              </a:rPr>
              <a:t> </a:t>
            </a:r>
            <a:endParaRPr lang="ru-RU" dirty="0">
              <a:solidFill>
                <a:schemeClr val="bg2">
                  <a:lumMod val="25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16394328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4" name="TextBox 3"/>
          <p:cNvSpPr txBox="1"/>
          <p:nvPr/>
        </p:nvSpPr>
        <p:spPr>
          <a:xfrm rot="16200000">
            <a:off x="-64649" y="3140201"/>
            <a:ext cx="1390124"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ВЕНЕРА</a:t>
            </a:r>
            <a:endParaRPr lang="ru-RU" sz="3000" dirty="0">
              <a:solidFill>
                <a:schemeClr val="bg1">
                  <a:lumMod val="50000"/>
                </a:schemeClr>
              </a:solidFill>
              <a:latin typeface="Bahnschrift SemiLight SemiConde" panose="020B0502040204020203" pitchFamily="34" charset="0"/>
            </a:endParaRPr>
          </a:p>
        </p:txBody>
      </p:sp>
      <p:sp>
        <p:nvSpPr>
          <p:cNvPr id="6" name="TextBox 5"/>
          <p:cNvSpPr txBox="1"/>
          <p:nvPr/>
        </p:nvSpPr>
        <p:spPr>
          <a:xfrm>
            <a:off x="1130223" y="408684"/>
            <a:ext cx="10211853" cy="7125027"/>
          </a:xfrm>
          <a:prstGeom prst="rect">
            <a:avLst/>
          </a:prstGeom>
          <a:noFill/>
        </p:spPr>
        <p:txBody>
          <a:bodyPr wrap="square" numCol="2" rtlCol="0">
            <a:spAutoFit/>
          </a:bodyPr>
          <a:lstStyle/>
          <a:p>
            <a:pPr algn="just"/>
            <a:r>
              <a:rPr lang="ru-RU" sz="2500" b="1" dirty="0" smtClean="0">
                <a:solidFill>
                  <a:schemeClr val="bg2">
                    <a:lumMod val="25000"/>
                  </a:schemeClr>
                </a:solidFill>
                <a:latin typeface="Bahnschrift SemiLight SemiConde" panose="020B0502040204020203" pitchFamily="34" charset="0"/>
              </a:rPr>
              <a:t> </a:t>
            </a:r>
            <a:r>
              <a:rPr lang="ru-RU" b="1" dirty="0">
                <a:solidFill>
                  <a:schemeClr val="bg2">
                    <a:lumMod val="25000"/>
                  </a:schemeClr>
                </a:solidFill>
                <a:latin typeface="Bahnschrift SemiLight SemiConde" panose="020B0502040204020203" pitchFamily="34" charset="0"/>
              </a:rPr>
              <a:t>Венера в </a:t>
            </a:r>
            <a:r>
              <a:rPr lang="ru-RU" b="1" dirty="0" err="1">
                <a:solidFill>
                  <a:schemeClr val="bg2">
                    <a:lumMod val="25000"/>
                  </a:schemeClr>
                </a:solidFill>
                <a:latin typeface="Bahnschrift SemiLight SemiConde" panose="020B0502040204020203" pitchFamily="34" charset="0"/>
              </a:rPr>
              <a:t>XI</a:t>
            </a:r>
            <a:r>
              <a:rPr lang="ru-RU" b="1" dirty="0">
                <a:solidFill>
                  <a:schemeClr val="bg2">
                    <a:lumMod val="25000"/>
                  </a:schemeClr>
                </a:solidFill>
                <a:latin typeface="Bahnschrift SemiLight SemiConde" panose="020B0502040204020203" pitchFamily="34" charset="0"/>
              </a:rPr>
              <a:t> доме:</a:t>
            </a:r>
          </a:p>
          <a:p>
            <a:pPr algn="just"/>
            <a:r>
              <a:rPr lang="ru-RU" dirty="0">
                <a:solidFill>
                  <a:schemeClr val="bg2">
                    <a:lumMod val="25000"/>
                  </a:schemeClr>
                </a:solidFill>
                <a:latin typeface="Bahnschrift SemiLight SemiConde" panose="020B0502040204020203" pitchFamily="34" charset="0"/>
              </a:rPr>
              <a:t> - частые разногласия с друзьями, дисгармония в коллективах; </a:t>
            </a:r>
          </a:p>
          <a:p>
            <a:pPr algn="just"/>
            <a:r>
              <a:rPr lang="ru-RU" dirty="0">
                <a:solidFill>
                  <a:schemeClr val="bg2">
                    <a:lumMod val="25000"/>
                  </a:schemeClr>
                </a:solidFill>
                <a:latin typeface="Bahnschrift SemiLight SemiConde" panose="020B0502040204020203" pitchFamily="34" charset="0"/>
              </a:rPr>
              <a:t>- идеализация отношений, придуманный образ, который не пересекается с</a:t>
            </a:r>
          </a:p>
          <a:p>
            <a:pPr algn="just"/>
            <a:r>
              <a:rPr lang="ru-RU" dirty="0">
                <a:solidFill>
                  <a:schemeClr val="bg2">
                    <a:lumMod val="25000"/>
                  </a:schemeClr>
                </a:solidFill>
                <a:latin typeface="Bahnschrift SemiLight SemiConde" panose="020B0502040204020203" pitchFamily="34" charset="0"/>
              </a:rPr>
              <a:t>реальностью; </a:t>
            </a:r>
          </a:p>
          <a:p>
            <a:pPr algn="just"/>
            <a:r>
              <a:rPr lang="ru-RU" dirty="0">
                <a:solidFill>
                  <a:schemeClr val="bg2">
                    <a:lumMod val="25000"/>
                  </a:schemeClr>
                </a:solidFill>
                <a:latin typeface="Bahnschrift SemiLight SemiConde" panose="020B0502040204020203" pitchFamily="34" charset="0"/>
              </a:rPr>
              <a:t>- риск потери денег из-за друзей; </a:t>
            </a:r>
          </a:p>
          <a:p>
            <a:pPr algn="just"/>
            <a:r>
              <a:rPr lang="ru-RU" dirty="0">
                <a:solidFill>
                  <a:schemeClr val="bg2">
                    <a:lumMod val="25000"/>
                  </a:schemeClr>
                </a:solidFill>
                <a:latin typeface="Bahnschrift SemiLight SemiConde" panose="020B0502040204020203" pitchFamily="34" charset="0"/>
              </a:rPr>
              <a:t> Венера в </a:t>
            </a:r>
            <a:r>
              <a:rPr lang="ru-RU" dirty="0" err="1">
                <a:solidFill>
                  <a:schemeClr val="bg2">
                    <a:lumMod val="25000"/>
                  </a:schemeClr>
                </a:solidFill>
                <a:latin typeface="Bahnschrift SemiLight SemiConde" panose="020B0502040204020203" pitchFamily="34" charset="0"/>
              </a:rPr>
              <a:t>XI</a:t>
            </a:r>
            <a:r>
              <a:rPr lang="ru-RU" dirty="0">
                <a:solidFill>
                  <a:schemeClr val="bg2">
                    <a:lumMod val="25000"/>
                  </a:schemeClr>
                </a:solidFill>
                <a:latin typeface="Bahnschrift SemiLight SemiConde" panose="020B0502040204020203" pitchFamily="34" charset="0"/>
              </a:rPr>
              <a:t> доме, работающая на Вас:</a:t>
            </a:r>
          </a:p>
          <a:p>
            <a:pPr algn="just"/>
            <a:r>
              <a:rPr lang="ru-RU" dirty="0">
                <a:solidFill>
                  <a:schemeClr val="bg2">
                    <a:lumMod val="25000"/>
                  </a:schemeClr>
                </a:solidFill>
                <a:latin typeface="Bahnschrift SemiLight SemiConde" panose="020B0502040204020203" pitchFamily="34" charset="0"/>
              </a:rPr>
              <a:t>- участие в бизнес-сообществах, форумах/группах, посвящённых</a:t>
            </a:r>
          </a:p>
          <a:p>
            <a:pPr algn="just"/>
            <a:r>
              <a:rPr lang="ru-RU" dirty="0">
                <a:solidFill>
                  <a:schemeClr val="bg2">
                    <a:lumMod val="25000"/>
                  </a:schemeClr>
                </a:solidFill>
                <a:latin typeface="Bahnschrift SemiLight SemiConde" panose="020B0502040204020203" pitchFamily="34" charset="0"/>
              </a:rPr>
              <a:t>темам красоты, или в творческом коллективе; </a:t>
            </a:r>
          </a:p>
          <a:p>
            <a:pPr algn="just"/>
            <a:r>
              <a:rPr lang="ru-RU" dirty="0">
                <a:solidFill>
                  <a:schemeClr val="bg2">
                    <a:lumMod val="25000"/>
                  </a:schemeClr>
                </a:solidFill>
                <a:latin typeface="Bahnschrift SemiLight SemiConde" panose="020B0502040204020203" pitchFamily="34" charset="0"/>
              </a:rPr>
              <a:t>- друзья, которые связаны с искусством или дизайном; </a:t>
            </a:r>
          </a:p>
          <a:p>
            <a:pPr algn="just"/>
            <a:r>
              <a:rPr lang="ru-RU" dirty="0">
                <a:solidFill>
                  <a:schemeClr val="bg2">
                    <a:lumMod val="25000"/>
                  </a:schemeClr>
                </a:solidFill>
                <a:latin typeface="Bahnschrift SemiLight SemiConde" panose="020B0502040204020203" pitchFamily="34" charset="0"/>
              </a:rPr>
              <a:t>- одно из указаний на заработок через </a:t>
            </a:r>
            <a:r>
              <a:rPr lang="ru-RU" dirty="0" err="1">
                <a:solidFill>
                  <a:schemeClr val="bg2">
                    <a:lumMod val="25000"/>
                  </a:schemeClr>
                </a:solidFill>
                <a:latin typeface="Bahnschrift SemiLight SemiConde" panose="020B0502040204020203" pitchFamily="34" charset="0"/>
              </a:rPr>
              <a:t>фриланс</a:t>
            </a:r>
            <a:r>
              <a:rPr lang="ru-RU" dirty="0">
                <a:solidFill>
                  <a:schemeClr val="bg2">
                    <a:lumMod val="25000"/>
                  </a:schemeClr>
                </a:solidFill>
                <a:latin typeface="Bahnschrift SemiLight SemiConde" panose="020B0502040204020203" pitchFamily="34" charset="0"/>
              </a:rPr>
              <a:t>;</a:t>
            </a:r>
          </a:p>
          <a:p>
            <a:pPr algn="just"/>
            <a:r>
              <a:rPr lang="ru-RU" dirty="0">
                <a:solidFill>
                  <a:schemeClr val="bg2">
                    <a:lumMod val="25000"/>
                  </a:schemeClr>
                </a:solidFill>
                <a:latin typeface="Bahnschrift SemiLight SemiConde" panose="020B0502040204020203" pitchFamily="34" charset="0"/>
              </a:rPr>
              <a:t>-одно из указаний на </a:t>
            </a:r>
            <a:r>
              <a:rPr lang="ru-RU" dirty="0" smtClean="0">
                <a:solidFill>
                  <a:schemeClr val="bg2">
                    <a:lumMod val="25000"/>
                  </a:schemeClr>
                </a:solidFill>
                <a:latin typeface="Bahnschrift SemiLight SemiConde" panose="020B0502040204020203" pitchFamily="34" charset="0"/>
              </a:rPr>
              <a:t>публичность</a:t>
            </a:r>
          </a:p>
          <a:p>
            <a:pPr algn="just"/>
            <a:endParaRPr lang="ru-RU" dirty="0">
              <a:solidFill>
                <a:schemeClr val="bg2">
                  <a:lumMod val="25000"/>
                </a:schemeClr>
              </a:solidFill>
              <a:latin typeface="Bahnschrift SemiLight SemiConde" panose="020B0502040204020203" pitchFamily="34" charset="0"/>
            </a:endParaRPr>
          </a:p>
          <a:p>
            <a:pPr algn="just"/>
            <a:endParaRPr lang="ru-RU" dirty="0" smtClean="0">
              <a:solidFill>
                <a:schemeClr val="bg2">
                  <a:lumMod val="25000"/>
                </a:schemeClr>
              </a:solidFill>
              <a:latin typeface="Bahnschrift SemiLight SemiConde" panose="020B0502040204020203" pitchFamily="34" charset="0"/>
            </a:endParaRPr>
          </a:p>
          <a:p>
            <a:pPr algn="just"/>
            <a:endParaRPr lang="ru-RU" dirty="0">
              <a:solidFill>
                <a:schemeClr val="bg2">
                  <a:lumMod val="25000"/>
                </a:schemeClr>
              </a:solidFill>
              <a:latin typeface="Bahnschrift SemiLight SemiConde" panose="020B0502040204020203" pitchFamily="34" charset="0"/>
            </a:endParaRPr>
          </a:p>
          <a:p>
            <a:pPr algn="just"/>
            <a:endParaRPr lang="ru-RU" dirty="0" smtClean="0">
              <a:solidFill>
                <a:schemeClr val="bg2">
                  <a:lumMod val="25000"/>
                </a:schemeClr>
              </a:solidFill>
              <a:latin typeface="Bahnschrift SemiLight SemiConde" panose="020B0502040204020203" pitchFamily="34" charset="0"/>
            </a:endParaRPr>
          </a:p>
          <a:p>
            <a:pPr algn="just"/>
            <a:endParaRPr lang="ru-RU" dirty="0">
              <a:solidFill>
                <a:schemeClr val="bg2">
                  <a:lumMod val="25000"/>
                </a:schemeClr>
              </a:solidFill>
              <a:latin typeface="Bahnschrift SemiLight SemiConde" panose="020B0502040204020203" pitchFamily="34" charset="0"/>
            </a:endParaRPr>
          </a:p>
          <a:p>
            <a:pPr algn="just"/>
            <a:endParaRPr lang="ru-RU" dirty="0" smtClean="0">
              <a:solidFill>
                <a:schemeClr val="bg2">
                  <a:lumMod val="25000"/>
                </a:schemeClr>
              </a:solidFill>
              <a:latin typeface="Bahnschrift SemiLight SemiConde" panose="020B0502040204020203" pitchFamily="34" charset="0"/>
            </a:endParaRPr>
          </a:p>
          <a:p>
            <a:pPr algn="just"/>
            <a:endParaRPr lang="ru-RU" dirty="0">
              <a:solidFill>
                <a:schemeClr val="bg2">
                  <a:lumMod val="25000"/>
                </a:schemeClr>
              </a:solidFill>
              <a:latin typeface="Bahnschrift SemiLight SemiConde" panose="020B0502040204020203" pitchFamily="34" charset="0"/>
            </a:endParaRPr>
          </a:p>
          <a:p>
            <a:pPr algn="just"/>
            <a:endParaRPr lang="ru-RU" dirty="0" smtClean="0">
              <a:solidFill>
                <a:schemeClr val="bg2">
                  <a:lumMod val="25000"/>
                </a:schemeClr>
              </a:solidFill>
              <a:latin typeface="Bahnschrift SemiLight SemiConde" panose="020B0502040204020203" pitchFamily="34" charset="0"/>
            </a:endParaRPr>
          </a:p>
          <a:p>
            <a:pPr algn="just"/>
            <a:endParaRPr lang="ru-RU" dirty="0">
              <a:solidFill>
                <a:schemeClr val="bg2">
                  <a:lumMod val="25000"/>
                </a:schemeClr>
              </a:solidFill>
              <a:latin typeface="Bahnschrift SemiLight SemiConde" panose="020B0502040204020203" pitchFamily="34" charset="0"/>
            </a:endParaRPr>
          </a:p>
          <a:p>
            <a:pPr algn="just"/>
            <a:endParaRPr lang="ru-RU" dirty="0">
              <a:solidFill>
                <a:schemeClr val="bg2">
                  <a:lumMod val="25000"/>
                </a:schemeClr>
              </a:solidFill>
              <a:latin typeface="Bahnschrift SemiLight SemiConde" panose="020B0502040204020203" pitchFamily="34" charset="0"/>
            </a:endParaRPr>
          </a:p>
          <a:p>
            <a:pPr marL="442913" algn="just"/>
            <a:r>
              <a:rPr lang="ru-RU" b="1" dirty="0">
                <a:solidFill>
                  <a:schemeClr val="bg2">
                    <a:lumMod val="25000"/>
                  </a:schemeClr>
                </a:solidFill>
                <a:latin typeface="Bahnschrift SemiLight SemiConde" panose="020B0502040204020203" pitchFamily="34" charset="0"/>
              </a:rPr>
              <a:t>Венера в </a:t>
            </a:r>
            <a:r>
              <a:rPr lang="ru-RU" b="1" dirty="0" err="1">
                <a:solidFill>
                  <a:schemeClr val="bg2">
                    <a:lumMod val="25000"/>
                  </a:schemeClr>
                </a:solidFill>
                <a:latin typeface="Bahnschrift SemiLight SemiConde" panose="020B0502040204020203" pitchFamily="34" charset="0"/>
              </a:rPr>
              <a:t>XII</a:t>
            </a:r>
            <a:r>
              <a:rPr lang="ru-RU" b="1" dirty="0">
                <a:solidFill>
                  <a:schemeClr val="bg2">
                    <a:lumMod val="25000"/>
                  </a:schemeClr>
                </a:solidFill>
                <a:latin typeface="Bahnschrift SemiLight SemiConde" panose="020B0502040204020203" pitchFamily="34" charset="0"/>
              </a:rPr>
              <a:t> доме: </a:t>
            </a:r>
          </a:p>
          <a:p>
            <a:pPr marL="442913" algn="just"/>
            <a:r>
              <a:rPr lang="ru-RU" dirty="0">
                <a:solidFill>
                  <a:schemeClr val="bg2">
                    <a:lumMod val="25000"/>
                  </a:schemeClr>
                </a:solidFill>
                <a:latin typeface="Bahnschrift SemiLight SemiConde" panose="020B0502040204020203" pitchFamily="34" charset="0"/>
              </a:rPr>
              <a:t>- жертвенность, обманы, иллюзии, измены и расстояния в отношениях,</a:t>
            </a:r>
          </a:p>
          <a:p>
            <a:pPr marL="442913" algn="just"/>
            <a:r>
              <a:rPr lang="ru-RU" dirty="0">
                <a:solidFill>
                  <a:schemeClr val="bg2">
                    <a:lumMod val="25000"/>
                  </a:schemeClr>
                </a:solidFill>
                <a:latin typeface="Bahnschrift SemiLight SemiConde" panose="020B0502040204020203" pitchFamily="34" charset="0"/>
              </a:rPr>
              <a:t>вызванные бессознательной психологической потребностью в этом; </a:t>
            </a:r>
          </a:p>
          <a:p>
            <a:pPr marL="442913" algn="just"/>
            <a:r>
              <a:rPr lang="ru-RU" dirty="0">
                <a:solidFill>
                  <a:schemeClr val="bg2">
                    <a:lumMod val="25000"/>
                  </a:schemeClr>
                </a:solidFill>
                <a:latin typeface="Bahnschrift SemiLight SemiConde" panose="020B0502040204020203" pitchFamily="34" charset="0"/>
              </a:rPr>
              <a:t>- обманы в финансовых вопросах, риск мошенничества; </a:t>
            </a:r>
          </a:p>
          <a:p>
            <a:pPr marL="442913" algn="just"/>
            <a:r>
              <a:rPr lang="ru-RU" dirty="0">
                <a:solidFill>
                  <a:schemeClr val="bg2">
                    <a:lumMod val="25000"/>
                  </a:schemeClr>
                </a:solidFill>
                <a:latin typeface="Bahnschrift SemiLight SemiConde" panose="020B0502040204020203" pitchFamily="34" charset="0"/>
              </a:rPr>
              <a:t>- разного рода зависимости в отношениях, тайные связи;</a:t>
            </a:r>
          </a:p>
          <a:p>
            <a:pPr marL="442913" algn="just"/>
            <a:r>
              <a:rPr lang="ru-RU" dirty="0">
                <a:solidFill>
                  <a:schemeClr val="bg2">
                    <a:lumMod val="25000"/>
                  </a:schemeClr>
                </a:solidFill>
                <a:latin typeface="Bahnschrift SemiLight SemiConde" panose="020B0502040204020203" pitchFamily="34" charset="0"/>
              </a:rPr>
              <a:t> - придуманные романы;  </a:t>
            </a:r>
          </a:p>
          <a:p>
            <a:pPr marL="442913" algn="just"/>
            <a:r>
              <a:rPr lang="ru-RU" dirty="0">
                <a:solidFill>
                  <a:schemeClr val="bg2">
                    <a:lumMod val="25000"/>
                  </a:schemeClr>
                </a:solidFill>
                <a:latin typeface="Bahnschrift SemiLight SemiConde" panose="020B0502040204020203" pitchFamily="34" charset="0"/>
              </a:rPr>
              <a:t> </a:t>
            </a:r>
          </a:p>
          <a:p>
            <a:pPr marL="442913" algn="just"/>
            <a:r>
              <a:rPr lang="ru-RU" dirty="0">
                <a:solidFill>
                  <a:schemeClr val="bg2">
                    <a:lumMod val="25000"/>
                  </a:schemeClr>
                </a:solidFill>
                <a:latin typeface="Bahnschrift SemiLight SemiConde" panose="020B0502040204020203" pitchFamily="34" charset="0"/>
              </a:rPr>
              <a:t>Венера в </a:t>
            </a:r>
            <a:r>
              <a:rPr lang="ru-RU" dirty="0" err="1">
                <a:solidFill>
                  <a:schemeClr val="bg2">
                    <a:lumMod val="25000"/>
                  </a:schemeClr>
                </a:solidFill>
                <a:latin typeface="Bahnschrift SemiLight SemiConde" panose="020B0502040204020203" pitchFamily="34" charset="0"/>
              </a:rPr>
              <a:t>XII</a:t>
            </a:r>
            <a:r>
              <a:rPr lang="ru-RU" dirty="0">
                <a:solidFill>
                  <a:schemeClr val="bg2">
                    <a:lumMod val="25000"/>
                  </a:schemeClr>
                </a:solidFill>
                <a:latin typeface="Bahnschrift SemiLight SemiConde" panose="020B0502040204020203" pitchFamily="34" charset="0"/>
              </a:rPr>
              <a:t> доме, работающая на Вас: </a:t>
            </a:r>
          </a:p>
          <a:p>
            <a:pPr marL="442913" algn="just"/>
            <a:r>
              <a:rPr lang="ru-RU" dirty="0">
                <a:solidFill>
                  <a:schemeClr val="bg2">
                    <a:lumMod val="25000"/>
                  </a:schemeClr>
                </a:solidFill>
                <a:latin typeface="Bahnschrift SemiLight SemiConde" panose="020B0502040204020203" pitchFamily="34" charset="0"/>
              </a:rPr>
              <a:t>- творческие таланты: живопись, танцы, музыка, искусство;</a:t>
            </a:r>
          </a:p>
          <a:p>
            <a:pPr marL="442913" algn="just"/>
            <a:r>
              <a:rPr lang="ru-RU" dirty="0">
                <a:solidFill>
                  <a:schemeClr val="bg2">
                    <a:lumMod val="25000"/>
                  </a:schemeClr>
                </a:solidFill>
                <a:latin typeface="Bahnschrift SemiLight SemiConde" panose="020B0502040204020203" pitchFamily="34" charset="0"/>
              </a:rPr>
              <a:t> - хороший вкус; </a:t>
            </a:r>
          </a:p>
          <a:p>
            <a:pPr marL="442913" algn="just"/>
            <a:r>
              <a:rPr lang="ru-RU" dirty="0">
                <a:solidFill>
                  <a:schemeClr val="bg2">
                    <a:lumMod val="25000"/>
                  </a:schemeClr>
                </a:solidFill>
                <a:latin typeface="Bahnschrift SemiLight SemiConde" panose="020B0502040204020203" pitchFamily="34" charset="0"/>
              </a:rPr>
              <a:t>- тайный источник доходов; </a:t>
            </a:r>
          </a:p>
          <a:p>
            <a:pPr marL="442913" algn="just"/>
            <a:r>
              <a:rPr lang="ru-RU" dirty="0">
                <a:solidFill>
                  <a:schemeClr val="bg2">
                    <a:lumMod val="25000"/>
                  </a:schemeClr>
                </a:solidFill>
                <a:latin typeface="Bahnschrift SemiLight SemiConde" panose="020B0502040204020203" pitchFamily="34" charset="0"/>
              </a:rPr>
              <a:t>- в качестве партнёра хочется видеть творческого и/или духовного и/или</a:t>
            </a:r>
          </a:p>
          <a:p>
            <a:pPr marL="442913" algn="just"/>
            <a:r>
              <a:rPr lang="ru-RU" dirty="0">
                <a:solidFill>
                  <a:schemeClr val="bg2">
                    <a:lumMod val="25000"/>
                  </a:schemeClr>
                </a:solidFill>
                <a:latin typeface="Bahnschrift SemiLight SemiConde" panose="020B0502040204020203" pitchFamily="34" charset="0"/>
              </a:rPr>
              <a:t>иностранца</a:t>
            </a:r>
            <a:endParaRPr lang="ru-RU" dirty="0">
              <a:solidFill>
                <a:schemeClr val="bg2">
                  <a:lumMod val="25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5685537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113212" y="3190356"/>
            <a:ext cx="9414828" cy="553998"/>
          </a:xfrm>
          <a:prstGeom prst="rect">
            <a:avLst/>
          </a:prstGeom>
          <a:noFill/>
        </p:spPr>
        <p:txBody>
          <a:bodyPr wrap="square" rtlCol="0">
            <a:spAutoFit/>
          </a:bodyPr>
          <a:lstStyle/>
          <a:p>
            <a:r>
              <a:rPr lang="ru-RU" sz="3000" b="1" dirty="0" smtClean="0">
                <a:effectLst>
                  <a:outerShdw blurRad="38100" dist="38100" dir="2700000" algn="tl">
                    <a:srgbClr val="000000">
                      <a:alpha val="43137"/>
                    </a:srgbClr>
                  </a:outerShdw>
                </a:effectLst>
              </a:rPr>
              <a:t>МАРС В ДОМАХ</a:t>
            </a:r>
            <a:endParaRPr lang="ru-RU" sz="3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2973698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4522471" y="-434873"/>
            <a:ext cx="7987031" cy="8069906"/>
          </a:xfrm>
          <a:prstGeom prst="rect">
            <a:avLst/>
          </a:prstGeom>
        </p:spPr>
      </p:pic>
      <p:sp>
        <p:nvSpPr>
          <p:cNvPr id="2" name="TextBox 1"/>
          <p:cNvSpPr txBox="1"/>
          <p:nvPr/>
        </p:nvSpPr>
        <p:spPr>
          <a:xfrm>
            <a:off x="3593046" y="100907"/>
            <a:ext cx="11382793" cy="6632585"/>
          </a:xfrm>
          <a:prstGeom prst="rect">
            <a:avLst/>
          </a:prstGeom>
          <a:noFill/>
        </p:spPr>
        <p:txBody>
          <a:bodyPr wrap="square" rtlCol="0">
            <a:spAutoFit/>
          </a:bodyPr>
          <a:lstStyle/>
          <a:p>
            <a:pPr algn="just"/>
            <a:r>
              <a:rPr lang="ru-RU" sz="1700" dirty="0" smtClean="0">
                <a:solidFill>
                  <a:schemeClr val="bg2">
                    <a:lumMod val="25000"/>
                  </a:schemeClr>
                </a:solidFill>
                <a:latin typeface="Bahnschrift SemiLight SemiConde" panose="020B0502040204020203" pitchFamily="34" charset="0"/>
              </a:rPr>
              <a:t> </a:t>
            </a:r>
            <a:r>
              <a:rPr lang="ru-RU" sz="1700" dirty="0">
                <a:solidFill>
                  <a:schemeClr val="bg2">
                    <a:lumMod val="25000"/>
                  </a:schemeClr>
                </a:solidFill>
                <a:latin typeface="Bahnschrift SemiLight SemiConde" panose="020B0502040204020203" pitchFamily="34" charset="0"/>
              </a:rPr>
              <a:t>Марс в I доме</a:t>
            </a:r>
          </a:p>
          <a:p>
            <a:pPr algn="just"/>
            <a:r>
              <a:rPr lang="ru-RU" sz="1700" dirty="0">
                <a:solidFill>
                  <a:schemeClr val="bg2">
                    <a:lumMod val="25000"/>
                  </a:schemeClr>
                </a:solidFill>
                <a:latin typeface="Bahnschrift SemiLight SemiConde" panose="020B0502040204020203" pitchFamily="34" charset="0"/>
              </a:rPr>
              <a:t>Агрессивность, часто выходят из себя. Имеют крепкие мускулы, сильное</a:t>
            </a:r>
          </a:p>
          <a:p>
            <a:pPr algn="just"/>
            <a:r>
              <a:rPr lang="ru-RU" sz="1700" dirty="0">
                <a:solidFill>
                  <a:schemeClr val="bg2">
                    <a:lumMod val="25000"/>
                  </a:schemeClr>
                </a:solidFill>
                <a:latin typeface="Bahnschrift SemiLight SemiConde" panose="020B0502040204020203" pitchFamily="34" charset="0"/>
              </a:rPr>
              <a:t>телосложение, производят впечатление силы и грубости. Честолюбивы,</a:t>
            </a:r>
          </a:p>
          <a:p>
            <a:pPr algn="just"/>
            <a:r>
              <a:rPr lang="ru-RU" sz="1700" dirty="0">
                <a:solidFill>
                  <a:schemeClr val="bg2">
                    <a:lumMod val="25000"/>
                  </a:schemeClr>
                </a:solidFill>
                <a:latin typeface="Bahnschrift SemiLight SemiConde" panose="020B0502040204020203" pitchFamily="34" charset="0"/>
              </a:rPr>
              <a:t>способны на тяжелый труд, жаждут признания и аплодисментов. Любовь к</a:t>
            </a:r>
          </a:p>
          <a:p>
            <a:pPr algn="just"/>
            <a:r>
              <a:rPr lang="ru-RU" sz="1700" dirty="0">
                <a:solidFill>
                  <a:schemeClr val="bg2">
                    <a:lumMod val="25000"/>
                  </a:schemeClr>
                </a:solidFill>
                <a:latin typeface="Bahnschrift SemiLight SemiConde" panose="020B0502040204020203" pitchFamily="34" charset="0"/>
              </a:rPr>
              <a:t>спорту и другим видам закалки. Требуют абсолютной личной свободы, не</a:t>
            </a:r>
          </a:p>
          <a:p>
            <a:pPr algn="just"/>
            <a:r>
              <a:rPr lang="ru-RU" sz="1700" dirty="0">
                <a:solidFill>
                  <a:schemeClr val="bg2">
                    <a:lumMod val="25000"/>
                  </a:schemeClr>
                </a:solidFill>
                <a:latin typeface="Bahnschrift SemiLight SemiConde" panose="020B0502040204020203" pitchFamily="34" charset="0"/>
              </a:rPr>
              <a:t>терпят вмешательства в свои дела. Часто шрам на голове или лице. При</a:t>
            </a:r>
          </a:p>
          <a:p>
            <a:pPr algn="just"/>
            <a:r>
              <a:rPr lang="ru-RU" sz="1700" dirty="0">
                <a:solidFill>
                  <a:schemeClr val="bg2">
                    <a:lumMod val="25000"/>
                  </a:schemeClr>
                </a:solidFill>
                <a:latin typeface="Bahnschrift SemiLight SemiConde" panose="020B0502040204020203" pitchFamily="34" charset="0"/>
              </a:rPr>
              <a:t>заболеваниях - высокая </a:t>
            </a:r>
            <a:r>
              <a:rPr lang="ru-RU" sz="1700" dirty="0" err="1">
                <a:solidFill>
                  <a:schemeClr val="bg2">
                    <a:lumMod val="25000"/>
                  </a:schemeClr>
                </a:solidFill>
                <a:latin typeface="Bahnschrift SemiLight SemiConde" panose="020B0502040204020203" pitchFamily="34" charset="0"/>
              </a:rPr>
              <a:t>температура.Вы</a:t>
            </a:r>
            <a:r>
              <a:rPr lang="ru-RU" sz="1700" dirty="0">
                <a:solidFill>
                  <a:schemeClr val="bg2">
                    <a:lumMod val="25000"/>
                  </a:schemeClr>
                </a:solidFill>
                <a:latin typeface="Bahnschrift SemiLight SemiConde" panose="020B0502040204020203" pitchFamily="34" charset="0"/>
              </a:rPr>
              <a:t> - тот, кто действует и достигает.</a:t>
            </a:r>
          </a:p>
          <a:p>
            <a:pPr algn="just"/>
            <a:r>
              <a:rPr lang="ru-RU" sz="1700" dirty="0">
                <a:solidFill>
                  <a:schemeClr val="bg2">
                    <a:lumMod val="25000"/>
                  </a:schemeClr>
                </a:solidFill>
                <a:latin typeface="Bahnschrift SemiLight SemiConde" panose="020B0502040204020203" pitchFamily="34" charset="0"/>
              </a:rPr>
              <a:t>Энергичный, мужественный, иногда нетерпеливый, Вы упорно проводите в</a:t>
            </a:r>
          </a:p>
          <a:p>
            <a:pPr algn="just"/>
            <a:r>
              <a:rPr lang="ru-RU" sz="1700" dirty="0">
                <a:solidFill>
                  <a:schemeClr val="bg2">
                    <a:lumMod val="25000"/>
                  </a:schemeClr>
                </a:solidFill>
                <a:latin typeface="Bahnschrift SemiLight SemiConde" panose="020B0502040204020203" pitchFamily="34" charset="0"/>
              </a:rPr>
              <a:t>жизнь свои планы, несмотря на сопротивление других. Вообще Вы часто</a:t>
            </a:r>
          </a:p>
          <a:p>
            <a:pPr algn="just"/>
            <a:r>
              <a:rPr lang="ru-RU" sz="1700" dirty="0">
                <a:solidFill>
                  <a:schemeClr val="bg2">
                    <a:lumMod val="25000"/>
                  </a:schemeClr>
                </a:solidFill>
                <a:latin typeface="Bahnschrift SemiLight SemiConde" panose="020B0502040204020203" pitchFamily="34" charset="0"/>
              </a:rPr>
              <a:t>чувствуете, что другие люди путаются у Вас под ногами и предпочитаете</a:t>
            </a:r>
          </a:p>
          <a:p>
            <a:pPr algn="just"/>
            <a:r>
              <a:rPr lang="ru-RU" sz="1700" dirty="0">
                <a:solidFill>
                  <a:schemeClr val="bg2">
                    <a:lumMod val="25000"/>
                  </a:schemeClr>
                </a:solidFill>
                <a:latin typeface="Bahnschrift SemiLight SemiConde" panose="020B0502040204020203" pitchFamily="34" charset="0"/>
              </a:rPr>
              <a:t>работать сами по себе. Вы активны, напористы, в Вас силен дух соревнования. </a:t>
            </a:r>
          </a:p>
          <a:p>
            <a:pPr algn="just"/>
            <a:r>
              <a:rPr lang="ru-RU" sz="1700" dirty="0">
                <a:solidFill>
                  <a:schemeClr val="bg2">
                    <a:lumMod val="25000"/>
                  </a:schemeClr>
                </a:solidFill>
                <a:latin typeface="Bahnschrift SemiLight SemiConde" panose="020B0502040204020203" pitchFamily="34" charset="0"/>
              </a:rPr>
              <a:t> </a:t>
            </a:r>
          </a:p>
          <a:p>
            <a:pPr algn="just"/>
            <a:r>
              <a:rPr lang="ru-RU" sz="1700" dirty="0">
                <a:solidFill>
                  <a:schemeClr val="bg2">
                    <a:lumMod val="25000"/>
                  </a:schemeClr>
                </a:solidFill>
                <a:latin typeface="Bahnschrift SemiLight SemiConde" panose="020B0502040204020203" pitchFamily="34" charset="0"/>
              </a:rPr>
              <a:t>Марс во </a:t>
            </a:r>
            <a:r>
              <a:rPr lang="ru-RU" sz="1700" dirty="0" err="1">
                <a:solidFill>
                  <a:schemeClr val="bg2">
                    <a:lumMod val="25000"/>
                  </a:schemeClr>
                </a:solidFill>
                <a:latin typeface="Bahnschrift SemiLight SemiConde" panose="020B0502040204020203" pitchFamily="34" charset="0"/>
              </a:rPr>
              <a:t>II</a:t>
            </a:r>
            <a:r>
              <a:rPr lang="ru-RU" sz="1700" dirty="0">
                <a:solidFill>
                  <a:schemeClr val="bg2">
                    <a:lumMod val="25000"/>
                  </a:schemeClr>
                </a:solidFill>
                <a:latin typeface="Bahnschrift SemiLight SemiConde" panose="020B0502040204020203" pitchFamily="34" charset="0"/>
              </a:rPr>
              <a:t> доме</a:t>
            </a:r>
          </a:p>
          <a:p>
            <a:pPr algn="just"/>
            <a:r>
              <a:rPr lang="ru-RU" sz="1700" dirty="0">
                <a:solidFill>
                  <a:schemeClr val="bg2">
                    <a:lumMod val="25000"/>
                  </a:schemeClr>
                </a:solidFill>
                <a:latin typeface="Bahnschrift SemiLight SemiConde" panose="020B0502040204020203" pitchFamily="34" charset="0"/>
              </a:rPr>
              <a:t>Активное стремление к финансовому успеху и материальным ценностям.</a:t>
            </a:r>
          </a:p>
          <a:p>
            <a:pPr algn="just"/>
            <a:r>
              <a:rPr lang="ru-RU" sz="1700" dirty="0">
                <a:solidFill>
                  <a:schemeClr val="bg2">
                    <a:lumMod val="25000"/>
                  </a:schemeClr>
                </a:solidFill>
                <a:latin typeface="Bahnschrift SemiLight SemiConde" panose="020B0502040204020203" pitchFamily="34" charset="0"/>
              </a:rPr>
              <a:t>Благодаря своей деловитости хорошо зарабатывают, но и любят тратить,</a:t>
            </a:r>
          </a:p>
          <a:p>
            <a:pPr algn="just"/>
            <a:r>
              <a:rPr lang="ru-RU" sz="1700" dirty="0">
                <a:solidFill>
                  <a:schemeClr val="bg2">
                    <a:lumMod val="25000"/>
                  </a:schemeClr>
                </a:solidFill>
                <a:latin typeface="Bahnschrift SemiLight SemiConde" panose="020B0502040204020203" pitchFamily="34" charset="0"/>
              </a:rPr>
              <a:t>опустошая свою кассу, не успев ее наполнить. Всегда хотят превзойти</a:t>
            </a:r>
          </a:p>
          <a:p>
            <a:pPr algn="just"/>
            <a:r>
              <a:rPr lang="ru-RU" sz="1700" dirty="0" err="1">
                <a:solidFill>
                  <a:schemeClr val="bg2">
                    <a:lumMod val="25000"/>
                  </a:schemeClr>
                </a:solidFill>
                <a:latin typeface="Bahnschrift SemiLight SemiConde" panose="020B0502040204020203" pitchFamily="34" charset="0"/>
              </a:rPr>
              <a:t>других.Вы</a:t>
            </a:r>
            <a:r>
              <a:rPr lang="ru-RU" sz="1700" dirty="0">
                <a:solidFill>
                  <a:schemeClr val="bg2">
                    <a:lumMod val="25000"/>
                  </a:schemeClr>
                </a:solidFill>
                <a:latin typeface="Bahnschrift SemiLight SemiConde" panose="020B0502040204020203" pitchFamily="34" charset="0"/>
              </a:rPr>
              <a:t> часто делаете покупки под влиянием импульса и можете быть</a:t>
            </a:r>
          </a:p>
          <a:p>
            <a:pPr algn="just"/>
            <a:r>
              <a:rPr lang="ru-RU" sz="1700" dirty="0">
                <a:solidFill>
                  <a:schemeClr val="bg2">
                    <a:lumMod val="25000"/>
                  </a:schemeClr>
                </a:solidFill>
                <a:latin typeface="Bahnschrift SemiLight SemiConde" panose="020B0502040204020203" pitchFamily="34" charset="0"/>
              </a:rPr>
              <a:t>беспечны по отношению к материальным ресурсам и деньгам.  </a:t>
            </a:r>
          </a:p>
          <a:p>
            <a:pPr algn="just"/>
            <a:r>
              <a:rPr lang="ru-RU" sz="1700" dirty="0">
                <a:solidFill>
                  <a:schemeClr val="bg2">
                    <a:lumMod val="25000"/>
                  </a:schemeClr>
                </a:solidFill>
                <a:latin typeface="Bahnschrift SemiLight SemiConde" panose="020B0502040204020203" pitchFamily="34" charset="0"/>
              </a:rPr>
              <a:t> </a:t>
            </a:r>
          </a:p>
          <a:p>
            <a:pPr algn="just"/>
            <a:r>
              <a:rPr lang="ru-RU" sz="1700" dirty="0">
                <a:solidFill>
                  <a:schemeClr val="bg2">
                    <a:lumMod val="25000"/>
                  </a:schemeClr>
                </a:solidFill>
                <a:latin typeface="Bahnschrift SemiLight SemiConde" panose="020B0502040204020203" pitchFamily="34" charset="0"/>
              </a:rPr>
              <a:t>Марс в </a:t>
            </a:r>
            <a:r>
              <a:rPr lang="ru-RU" sz="1700" dirty="0" err="1">
                <a:solidFill>
                  <a:schemeClr val="bg2">
                    <a:lumMod val="25000"/>
                  </a:schemeClr>
                </a:solidFill>
                <a:latin typeface="Bahnschrift SemiLight SemiConde" panose="020B0502040204020203" pitchFamily="34" charset="0"/>
              </a:rPr>
              <a:t>III</a:t>
            </a:r>
            <a:r>
              <a:rPr lang="ru-RU" sz="1700" dirty="0">
                <a:solidFill>
                  <a:schemeClr val="bg2">
                    <a:lumMod val="25000"/>
                  </a:schemeClr>
                </a:solidFill>
                <a:latin typeface="Bahnschrift SemiLight SemiConde" panose="020B0502040204020203" pitchFamily="34" charset="0"/>
              </a:rPr>
              <a:t> доме</a:t>
            </a:r>
          </a:p>
          <a:p>
            <a:pPr algn="just"/>
            <a:r>
              <a:rPr lang="ru-RU" sz="1700" dirty="0">
                <a:solidFill>
                  <a:schemeClr val="bg2">
                    <a:lumMod val="25000"/>
                  </a:schemeClr>
                </a:solidFill>
                <a:latin typeface="Bahnschrift SemiLight SemiConde" panose="020B0502040204020203" pitchFamily="34" charset="0"/>
              </a:rPr>
              <a:t>Агрессивность и активность интеллекта, большая подвижность ума, быстрая</a:t>
            </a:r>
          </a:p>
          <a:p>
            <a:pPr algn="just"/>
            <a:r>
              <a:rPr lang="ru-RU" sz="1700" dirty="0">
                <a:solidFill>
                  <a:schemeClr val="bg2">
                    <a:lumMod val="25000"/>
                  </a:schemeClr>
                </a:solidFill>
                <a:latin typeface="Bahnschrift SemiLight SemiConde" panose="020B0502040204020203" pitchFamily="34" charset="0"/>
              </a:rPr>
              <a:t>реакция в трудных ситуациях, склонность к косвенным выводам. В разговоре</a:t>
            </a:r>
          </a:p>
          <a:p>
            <a:pPr algn="just"/>
            <a:r>
              <a:rPr lang="ru-RU" sz="1700" dirty="0">
                <a:solidFill>
                  <a:schemeClr val="bg2">
                    <a:lumMod val="25000"/>
                  </a:schemeClr>
                </a:solidFill>
                <a:latin typeface="Bahnschrift SemiLight SemiConde" panose="020B0502040204020203" pitchFamily="34" charset="0"/>
              </a:rPr>
              <a:t>могут быть очень прямолинейны, саркастичны. Остроумны, остры на язык, Вы</a:t>
            </a:r>
          </a:p>
          <a:p>
            <a:pPr algn="just"/>
            <a:r>
              <a:rPr lang="ru-RU" sz="1700" dirty="0">
                <a:solidFill>
                  <a:schemeClr val="bg2">
                    <a:lumMod val="25000"/>
                  </a:schemeClr>
                </a:solidFill>
                <a:latin typeface="Bahnschrift SemiLight SemiConde" panose="020B0502040204020203" pitchFamily="34" charset="0"/>
              </a:rPr>
              <a:t>любите дебатировать, оспаривать мнения других людей. Активная умственная</a:t>
            </a:r>
          </a:p>
          <a:p>
            <a:pPr algn="just"/>
            <a:r>
              <a:rPr lang="ru-RU" sz="1700" dirty="0">
                <a:solidFill>
                  <a:schemeClr val="bg2">
                    <a:lumMod val="25000"/>
                  </a:schemeClr>
                </a:solidFill>
                <a:latin typeface="Bahnschrift SemiLight SemiConde" panose="020B0502040204020203" pitchFamily="34" charset="0"/>
              </a:rPr>
              <a:t>работа хорошо подходит для Вашего агрессивного интеллекта. </a:t>
            </a:r>
            <a:endParaRPr lang="ru-RU" sz="1700" dirty="0" smtClean="0">
              <a:solidFill>
                <a:schemeClr val="bg2">
                  <a:lumMod val="25000"/>
                </a:schemeClr>
              </a:solidFill>
              <a:latin typeface="Bahnschrift SemiLight SemiConde" panose="020B0502040204020203" pitchFamily="34" charset="0"/>
            </a:endParaRPr>
          </a:p>
        </p:txBody>
      </p:sp>
      <p:sp>
        <p:nvSpPr>
          <p:cNvPr id="4" name="TextBox 3"/>
          <p:cNvSpPr txBox="1"/>
          <p:nvPr/>
        </p:nvSpPr>
        <p:spPr>
          <a:xfrm rot="16200000">
            <a:off x="103669" y="3140201"/>
            <a:ext cx="1053494"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МАРС</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115235288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4522471" y="-434873"/>
            <a:ext cx="7987031" cy="8069906"/>
          </a:xfrm>
          <a:prstGeom prst="rect">
            <a:avLst/>
          </a:prstGeom>
        </p:spPr>
      </p:pic>
      <p:sp>
        <p:nvSpPr>
          <p:cNvPr id="2" name="TextBox 1"/>
          <p:cNvSpPr txBox="1"/>
          <p:nvPr/>
        </p:nvSpPr>
        <p:spPr>
          <a:xfrm>
            <a:off x="3593047" y="231712"/>
            <a:ext cx="7928394" cy="6370975"/>
          </a:xfrm>
          <a:prstGeom prst="rect">
            <a:avLst/>
          </a:prstGeom>
          <a:noFill/>
        </p:spPr>
        <p:txBody>
          <a:bodyPr wrap="square" rtlCol="0">
            <a:spAutoFit/>
          </a:bodyPr>
          <a:lstStyle/>
          <a:p>
            <a:pPr algn="just"/>
            <a:r>
              <a:rPr lang="ru-RU" sz="1700" dirty="0">
                <a:solidFill>
                  <a:schemeClr val="bg2">
                    <a:lumMod val="25000"/>
                  </a:schemeClr>
                </a:solidFill>
                <a:latin typeface="Bahnschrift SemiLight SemiConde" panose="020B0502040204020203" pitchFamily="34" charset="0"/>
              </a:rPr>
              <a:t>Марс в </a:t>
            </a:r>
            <a:r>
              <a:rPr lang="ru-RU" sz="1700" dirty="0" err="1">
                <a:solidFill>
                  <a:schemeClr val="bg2">
                    <a:lumMod val="25000"/>
                  </a:schemeClr>
                </a:solidFill>
                <a:latin typeface="Bahnschrift SemiLight SemiConde" panose="020B0502040204020203" pitchFamily="34" charset="0"/>
              </a:rPr>
              <a:t>IV</a:t>
            </a:r>
            <a:r>
              <a:rPr lang="ru-RU" sz="1700" dirty="0">
                <a:solidFill>
                  <a:schemeClr val="bg2">
                    <a:lumMod val="25000"/>
                  </a:schemeClr>
                </a:solidFill>
                <a:latin typeface="Bahnschrift SemiLight SemiConde" panose="020B0502040204020203" pitchFamily="34" charset="0"/>
              </a:rPr>
              <a:t> доме</a:t>
            </a:r>
          </a:p>
          <a:p>
            <a:pPr algn="just"/>
            <a:r>
              <a:rPr lang="ru-RU" sz="1700" dirty="0">
                <a:solidFill>
                  <a:schemeClr val="bg2">
                    <a:lumMod val="25000"/>
                  </a:schemeClr>
                </a:solidFill>
                <a:latin typeface="Bahnschrift SemiLight SemiConde" panose="020B0502040204020203" pitchFamily="34" charset="0"/>
              </a:rPr>
              <a:t>Потребность быть хозяином в доме. Много труда по украшению дома. </a:t>
            </a:r>
            <a:r>
              <a:rPr lang="ru-RU" sz="1700" dirty="0" smtClean="0">
                <a:solidFill>
                  <a:schemeClr val="bg2">
                    <a:lumMod val="25000"/>
                  </a:schemeClr>
                </a:solidFill>
                <a:latin typeface="Bahnschrift SemiLight SemiConde" panose="020B0502040204020203" pitchFamily="34" charset="0"/>
              </a:rPr>
              <a:t>Все ремонтируют </a:t>
            </a:r>
            <a:r>
              <a:rPr lang="ru-RU" sz="1700" dirty="0" err="1">
                <a:solidFill>
                  <a:schemeClr val="bg2">
                    <a:lumMod val="25000"/>
                  </a:schemeClr>
                </a:solidFill>
                <a:latin typeface="Bahnschrift SemiLight SemiConde" panose="020B0502040204020203" pitchFamily="34" charset="0"/>
              </a:rPr>
              <a:t>сами.В</a:t>
            </a:r>
            <a:r>
              <a:rPr lang="ru-RU" sz="1700" dirty="0">
                <a:solidFill>
                  <a:schemeClr val="bg2">
                    <a:lumMod val="25000"/>
                  </a:schemeClr>
                </a:solidFill>
                <a:latin typeface="Bahnschrift SemiLight SemiConde" panose="020B0502040204020203" pitchFamily="34" charset="0"/>
              </a:rPr>
              <a:t> большом мире Вам нелегко проявлять свой гнев, </a:t>
            </a:r>
            <a:r>
              <a:rPr lang="ru-RU" sz="1700" dirty="0" smtClean="0">
                <a:solidFill>
                  <a:schemeClr val="bg2">
                    <a:lumMod val="25000"/>
                  </a:schemeClr>
                </a:solidFill>
                <a:latin typeface="Bahnschrift SemiLight SemiConde" panose="020B0502040204020203" pitchFamily="34" charset="0"/>
              </a:rPr>
              <a:t>вступать в </a:t>
            </a:r>
            <a:r>
              <a:rPr lang="ru-RU" sz="1700" dirty="0">
                <a:solidFill>
                  <a:schemeClr val="bg2">
                    <a:lumMod val="25000"/>
                  </a:schemeClr>
                </a:solidFill>
                <a:latin typeface="Bahnschrift SemiLight SemiConde" panose="020B0502040204020203" pitchFamily="34" charset="0"/>
              </a:rPr>
              <a:t>состязание, тогда как Ваши близкие сталкиваются с этими сторонами </a:t>
            </a:r>
            <a:r>
              <a:rPr lang="ru-RU" sz="1700" dirty="0" smtClean="0">
                <a:solidFill>
                  <a:schemeClr val="bg2">
                    <a:lumMod val="25000"/>
                  </a:schemeClr>
                </a:solidFill>
                <a:latin typeface="Bahnschrift SemiLight SemiConde" panose="020B0502040204020203" pitchFamily="34" charset="0"/>
              </a:rPr>
              <a:t>Вашей личности </a:t>
            </a:r>
            <a:r>
              <a:rPr lang="ru-RU" sz="1700" dirty="0">
                <a:solidFill>
                  <a:schemeClr val="bg2">
                    <a:lumMod val="25000"/>
                  </a:schemeClr>
                </a:solidFill>
                <a:latin typeface="Bahnschrift SemiLight SemiConde" panose="020B0502040204020203" pitchFamily="34" charset="0"/>
              </a:rPr>
              <a:t>довольно часто. Вероятны вспышки раздражения, </a:t>
            </a:r>
            <a:r>
              <a:rPr lang="ru-RU" sz="1700" dirty="0" smtClean="0">
                <a:solidFill>
                  <a:schemeClr val="bg2">
                    <a:lumMod val="25000"/>
                  </a:schemeClr>
                </a:solidFill>
                <a:latin typeface="Bahnschrift SemiLight SemiConde" panose="020B0502040204020203" pitchFamily="34" charset="0"/>
              </a:rPr>
              <a:t>неспокойные отношения </a:t>
            </a:r>
            <a:r>
              <a:rPr lang="ru-RU" sz="1700" dirty="0">
                <a:solidFill>
                  <a:schemeClr val="bg2">
                    <a:lumMod val="25000"/>
                  </a:schemeClr>
                </a:solidFill>
                <a:latin typeface="Bahnschrift SemiLight SemiConde" panose="020B0502040204020203" pitchFamily="34" charset="0"/>
              </a:rPr>
              <a:t>в семье или какая-то конкуренция между Вами и </a:t>
            </a:r>
            <a:r>
              <a:rPr lang="ru-RU" sz="1700" dirty="0" smtClean="0">
                <a:solidFill>
                  <a:schemeClr val="bg2">
                    <a:lumMod val="25000"/>
                  </a:schemeClr>
                </a:solidFill>
                <a:latin typeface="Bahnschrift SemiLight SemiConde" panose="020B0502040204020203" pitchFamily="34" charset="0"/>
              </a:rPr>
              <a:t>родственниками. Вы </a:t>
            </a:r>
            <a:r>
              <a:rPr lang="ru-RU" sz="1700" dirty="0">
                <a:solidFill>
                  <a:schemeClr val="bg2">
                    <a:lumMod val="25000"/>
                  </a:schemeClr>
                </a:solidFill>
                <a:latin typeface="Bahnschrift SemiLight SemiConde" panose="020B0502040204020203" pitchFamily="34" charset="0"/>
              </a:rPr>
              <a:t>хотите быть главным лицом в доме и затрачиваете огромное </a:t>
            </a:r>
            <a:r>
              <a:rPr lang="ru-RU" sz="1700" dirty="0" smtClean="0">
                <a:solidFill>
                  <a:schemeClr val="bg2">
                    <a:lumMod val="25000"/>
                  </a:schemeClr>
                </a:solidFill>
                <a:latin typeface="Bahnschrift SemiLight SemiConde" panose="020B0502040204020203" pitchFamily="34" charset="0"/>
              </a:rPr>
              <a:t>количество энергии</a:t>
            </a:r>
            <a:r>
              <a:rPr lang="ru-RU" sz="1700" dirty="0">
                <a:solidFill>
                  <a:schemeClr val="bg2">
                    <a:lumMod val="25000"/>
                  </a:schemeClr>
                </a:solidFill>
                <a:latin typeface="Bahnschrift SemiLight SemiConde" panose="020B0502040204020203" pitchFamily="34" charset="0"/>
              </a:rPr>
              <a:t>, чтобы все шло так, как бы Вам </a:t>
            </a:r>
            <a:r>
              <a:rPr lang="ru-RU" sz="1700" dirty="0" smtClean="0">
                <a:solidFill>
                  <a:schemeClr val="bg2">
                    <a:lumMod val="25000"/>
                  </a:schemeClr>
                </a:solidFill>
                <a:latin typeface="Bahnschrift SemiLight SemiConde" panose="020B0502040204020203" pitchFamily="34" charset="0"/>
              </a:rPr>
              <a:t>хотелось. </a:t>
            </a:r>
          </a:p>
          <a:p>
            <a:pPr algn="just"/>
            <a:r>
              <a:rPr lang="ru-RU" sz="1700" dirty="0" smtClean="0">
                <a:solidFill>
                  <a:schemeClr val="bg2">
                    <a:lumMod val="25000"/>
                  </a:schemeClr>
                </a:solidFill>
                <a:latin typeface="Bahnschrift SemiLight SemiConde" panose="020B0502040204020203" pitchFamily="34" charset="0"/>
              </a:rPr>
              <a:t>Марс </a:t>
            </a:r>
            <a:r>
              <a:rPr lang="ru-RU" sz="1700" dirty="0">
                <a:solidFill>
                  <a:schemeClr val="bg2">
                    <a:lumMod val="25000"/>
                  </a:schemeClr>
                </a:solidFill>
                <a:latin typeface="Bahnschrift SemiLight SemiConde" panose="020B0502040204020203" pitchFamily="34" charset="0"/>
              </a:rPr>
              <a:t>в V доме</a:t>
            </a:r>
          </a:p>
          <a:p>
            <a:pPr algn="just"/>
            <a:r>
              <a:rPr lang="ru-RU" sz="1700" dirty="0">
                <a:solidFill>
                  <a:schemeClr val="bg2">
                    <a:lumMod val="25000"/>
                  </a:schemeClr>
                </a:solidFill>
                <a:latin typeface="Bahnschrift SemiLight SemiConde" panose="020B0502040204020203" pitchFamily="34" charset="0"/>
              </a:rPr>
              <a:t>Вы активно включаетесь в игру, любите игры с </a:t>
            </a:r>
            <a:r>
              <a:rPr lang="ru-RU" sz="1700" dirty="0" smtClean="0">
                <a:solidFill>
                  <a:schemeClr val="bg2">
                    <a:lumMod val="25000"/>
                  </a:schemeClr>
                </a:solidFill>
                <a:latin typeface="Bahnschrift SemiLight SemiConde" panose="020B0502040204020203" pitchFamily="34" charset="0"/>
              </a:rPr>
              <a:t>элементами соревнования </a:t>
            </a:r>
            <a:r>
              <a:rPr lang="ru-RU" sz="1700" dirty="0">
                <a:solidFill>
                  <a:schemeClr val="bg2">
                    <a:lumMod val="25000"/>
                  </a:schemeClr>
                </a:solidFill>
                <a:latin typeface="Bahnschrift SemiLight SemiConde" panose="020B0502040204020203" pitchFamily="34" charset="0"/>
              </a:rPr>
              <a:t>и разнообразную физическую деятельность. </a:t>
            </a:r>
            <a:r>
              <a:rPr lang="ru-RU" sz="1700" dirty="0" smtClean="0">
                <a:solidFill>
                  <a:schemeClr val="bg2">
                    <a:lumMod val="25000"/>
                  </a:schemeClr>
                </a:solidFill>
                <a:latin typeface="Bahnschrift SemiLight SemiConde" panose="020B0502040204020203" pitchFamily="34" charset="0"/>
              </a:rPr>
              <a:t>Вас очень </a:t>
            </a:r>
            <a:r>
              <a:rPr lang="ru-RU" sz="1700" dirty="0">
                <a:solidFill>
                  <a:schemeClr val="bg2">
                    <a:lumMod val="25000"/>
                  </a:schemeClr>
                </a:solidFill>
                <a:latin typeface="Bahnschrift SemiLight SemiConde" panose="020B0502040204020203" pitchFamily="34" charset="0"/>
              </a:rPr>
              <a:t>привлекает атлетизм и другие подобные занятия. </a:t>
            </a:r>
            <a:r>
              <a:rPr lang="ru-RU" sz="1700" dirty="0" smtClean="0">
                <a:solidFill>
                  <a:schemeClr val="bg2">
                    <a:lumMod val="25000"/>
                  </a:schemeClr>
                </a:solidFill>
                <a:latin typeface="Bahnschrift SemiLight SemiConde" panose="020B0502040204020203" pitchFamily="34" charset="0"/>
              </a:rPr>
              <a:t>Вы захватываете </a:t>
            </a:r>
            <a:r>
              <a:rPr lang="ru-RU" sz="1700" dirty="0">
                <a:solidFill>
                  <a:schemeClr val="bg2">
                    <a:lumMod val="25000"/>
                  </a:schemeClr>
                </a:solidFill>
                <a:latin typeface="Bahnschrift SemiLight SemiConde" panose="020B0502040204020203" pitchFamily="34" charset="0"/>
              </a:rPr>
              <a:t>инициативу и в спорте, и в </a:t>
            </a:r>
            <a:r>
              <a:rPr lang="ru-RU" sz="1700" dirty="0" smtClean="0">
                <a:solidFill>
                  <a:schemeClr val="bg2">
                    <a:lumMod val="25000"/>
                  </a:schemeClr>
                </a:solidFill>
                <a:latin typeface="Bahnschrift SemiLight SemiConde" panose="020B0502040204020203" pitchFamily="34" charset="0"/>
              </a:rPr>
              <a:t>любовных приключениях</a:t>
            </a:r>
            <a:r>
              <a:rPr lang="ru-RU" sz="1700" dirty="0">
                <a:solidFill>
                  <a:schemeClr val="bg2">
                    <a:lumMod val="25000"/>
                  </a:schemeClr>
                </a:solidFill>
                <a:latin typeface="Bahnschrift SemiLight SemiConde" panose="020B0502040204020203" pitchFamily="34" charset="0"/>
              </a:rPr>
              <a:t>: Вы пылко стремитесь ко всему, чего бы </a:t>
            </a:r>
            <a:r>
              <a:rPr lang="ru-RU" sz="1700" dirty="0" smtClean="0">
                <a:solidFill>
                  <a:schemeClr val="bg2">
                    <a:lumMod val="25000"/>
                  </a:schemeClr>
                </a:solidFill>
                <a:latin typeface="Bahnschrift SemiLight SemiConde" panose="020B0502040204020203" pitchFamily="34" charset="0"/>
              </a:rPr>
              <a:t>ни </a:t>
            </a:r>
            <a:r>
              <a:rPr lang="ru-RU" sz="1700" dirty="0" err="1" smtClean="0">
                <a:solidFill>
                  <a:schemeClr val="bg2">
                    <a:lumMod val="25000"/>
                  </a:schemeClr>
                </a:solidFill>
                <a:latin typeface="Bahnschrift SemiLight SemiConde" panose="020B0502040204020203" pitchFamily="34" charset="0"/>
              </a:rPr>
              <a:t>пожелали.Умелая</a:t>
            </a:r>
            <a:r>
              <a:rPr lang="ru-RU" sz="1700" dirty="0" smtClean="0">
                <a:solidFill>
                  <a:schemeClr val="bg2">
                    <a:lumMod val="25000"/>
                  </a:schemeClr>
                </a:solidFill>
                <a:latin typeface="Bahnschrift SemiLight SemiConde" panose="020B0502040204020203" pitchFamily="34" charset="0"/>
              </a:rPr>
              <a:t> </a:t>
            </a:r>
            <a:r>
              <a:rPr lang="ru-RU" sz="1700" dirty="0">
                <a:solidFill>
                  <a:schemeClr val="bg2">
                    <a:lumMod val="25000"/>
                  </a:schemeClr>
                </a:solidFill>
                <a:latin typeface="Bahnschrift SemiLight SemiConde" panose="020B0502040204020203" pitchFamily="34" charset="0"/>
              </a:rPr>
              <a:t>работа с инструментом. </a:t>
            </a:r>
            <a:r>
              <a:rPr lang="ru-RU" sz="1700" dirty="0" smtClean="0">
                <a:solidFill>
                  <a:schemeClr val="bg2">
                    <a:lumMod val="25000"/>
                  </a:schemeClr>
                </a:solidFill>
                <a:latin typeface="Bahnschrift SemiLight SemiConde" panose="020B0502040204020203" pitchFamily="34" charset="0"/>
              </a:rPr>
              <a:t> Способности </a:t>
            </a:r>
            <a:r>
              <a:rPr lang="ru-RU" sz="1700" dirty="0">
                <a:solidFill>
                  <a:schemeClr val="bg2">
                    <a:lumMod val="25000"/>
                  </a:schemeClr>
                </a:solidFill>
                <a:latin typeface="Bahnschrift SemiLight SemiConde" panose="020B0502040204020203" pitchFamily="34" charset="0"/>
              </a:rPr>
              <a:t>к тренерской работе. </a:t>
            </a:r>
          </a:p>
          <a:p>
            <a:pPr algn="just"/>
            <a:r>
              <a:rPr lang="ru-RU" sz="1700" dirty="0">
                <a:solidFill>
                  <a:schemeClr val="bg2">
                    <a:lumMod val="25000"/>
                  </a:schemeClr>
                </a:solidFill>
                <a:latin typeface="Bahnschrift SemiLight SemiConde" panose="020B0502040204020203" pitchFamily="34" charset="0"/>
              </a:rPr>
              <a:t>Марс в </a:t>
            </a:r>
            <a:r>
              <a:rPr lang="ru-RU" sz="1700" dirty="0" err="1">
                <a:solidFill>
                  <a:schemeClr val="bg2">
                    <a:lumMod val="25000"/>
                  </a:schemeClr>
                </a:solidFill>
                <a:latin typeface="Bahnschrift SemiLight SemiConde" panose="020B0502040204020203" pitchFamily="34" charset="0"/>
              </a:rPr>
              <a:t>VI</a:t>
            </a:r>
            <a:r>
              <a:rPr lang="ru-RU" sz="1700" dirty="0">
                <a:solidFill>
                  <a:schemeClr val="bg2">
                    <a:lumMod val="25000"/>
                  </a:schemeClr>
                </a:solidFill>
                <a:latin typeface="Bahnschrift SemiLight SemiConde" panose="020B0502040204020203" pitchFamily="34" charset="0"/>
              </a:rPr>
              <a:t> доме</a:t>
            </a:r>
          </a:p>
          <a:p>
            <a:pPr algn="just"/>
            <a:r>
              <a:rPr lang="ru-RU" sz="1700" dirty="0">
                <a:solidFill>
                  <a:schemeClr val="bg2">
                    <a:lumMod val="25000"/>
                  </a:schemeClr>
                </a:solidFill>
                <a:latin typeface="Bahnschrift SemiLight SemiConde" panose="020B0502040204020203" pitchFamily="34" charset="0"/>
              </a:rPr>
              <a:t>Энергия и ловкость в работе, особенно в обращении с острыми инструментами</a:t>
            </a:r>
          </a:p>
          <a:p>
            <a:pPr algn="just"/>
            <a:r>
              <a:rPr lang="ru-RU" sz="1700" dirty="0">
                <a:solidFill>
                  <a:schemeClr val="bg2">
                    <a:lumMod val="25000"/>
                  </a:schemeClr>
                </a:solidFill>
                <a:latin typeface="Bahnschrift SemiLight SemiConde" panose="020B0502040204020203" pitchFamily="34" charset="0"/>
              </a:rPr>
              <a:t>или мощными машинами. Трудная и энергичная работа, не любят лоботрясов,</a:t>
            </a:r>
          </a:p>
          <a:p>
            <a:pPr algn="just"/>
            <a:r>
              <a:rPr lang="ru-RU" sz="1700" dirty="0">
                <a:solidFill>
                  <a:schemeClr val="bg2">
                    <a:lumMod val="25000"/>
                  </a:schemeClr>
                </a:solidFill>
                <a:latin typeface="Bahnschrift SemiLight SemiConde" panose="020B0502040204020203" pitchFamily="34" charset="0"/>
              </a:rPr>
              <a:t>работают ловко и точно, гордятся результатами своего труда. Часто тенденция</a:t>
            </a:r>
          </a:p>
          <a:p>
            <a:pPr algn="just"/>
            <a:r>
              <a:rPr lang="ru-RU" sz="1700" dirty="0">
                <a:solidFill>
                  <a:schemeClr val="bg2">
                    <a:lumMod val="25000"/>
                  </a:schemeClr>
                </a:solidFill>
                <a:latin typeface="Bahnschrift SemiLight SemiConde" panose="020B0502040204020203" pitchFamily="34" charset="0"/>
              </a:rPr>
              <a:t>гнаться за мелочами, за деревьями леса не </a:t>
            </a:r>
            <a:r>
              <a:rPr lang="ru-RU" sz="1700" dirty="0" err="1">
                <a:solidFill>
                  <a:schemeClr val="bg2">
                    <a:lumMod val="25000"/>
                  </a:schemeClr>
                </a:solidFill>
                <a:latin typeface="Bahnschrift SemiLight SemiConde" panose="020B0502040204020203" pitchFamily="34" charset="0"/>
              </a:rPr>
              <a:t>видят.Какую</a:t>
            </a:r>
            <a:r>
              <a:rPr lang="ru-RU" sz="1700" dirty="0">
                <a:solidFill>
                  <a:schemeClr val="bg2">
                    <a:lumMod val="25000"/>
                  </a:schemeClr>
                </a:solidFill>
                <a:latin typeface="Bahnschrift SemiLight SemiConde" panose="020B0502040204020203" pitchFamily="34" charset="0"/>
              </a:rPr>
              <a:t> бы работу Вы ни</a:t>
            </a:r>
          </a:p>
          <a:p>
            <a:pPr algn="just"/>
            <a:r>
              <a:rPr lang="ru-RU" sz="1700" dirty="0">
                <a:solidFill>
                  <a:schemeClr val="bg2">
                    <a:lumMod val="25000"/>
                  </a:schemeClr>
                </a:solidFill>
                <a:latin typeface="Bahnschrift SemiLight SemiConde" panose="020B0502040204020203" pitchFamily="34" charset="0"/>
              </a:rPr>
              <a:t>делали, Вы вкладываете в нее все силы и не испытываете сочувствия к людям,</a:t>
            </a:r>
          </a:p>
          <a:p>
            <a:pPr algn="just"/>
            <a:r>
              <a:rPr lang="ru-RU" sz="1700" dirty="0">
                <a:solidFill>
                  <a:schemeClr val="bg2">
                    <a:lumMod val="25000"/>
                  </a:schemeClr>
                </a:solidFill>
                <a:latin typeface="Bahnschrift SemiLight SemiConde" panose="020B0502040204020203" pitchFamily="34" charset="0"/>
              </a:rPr>
              <a:t>которые не справляются с нагрузкой. Временами работа становится Вашей</a:t>
            </a:r>
          </a:p>
          <a:p>
            <a:pPr algn="just"/>
            <a:r>
              <a:rPr lang="ru-RU" sz="1700" dirty="0">
                <a:solidFill>
                  <a:schemeClr val="bg2">
                    <a:lumMod val="25000"/>
                  </a:schemeClr>
                </a:solidFill>
                <a:latin typeface="Bahnschrift SemiLight SemiConde" panose="020B0502040204020203" pitchFamily="34" charset="0"/>
              </a:rPr>
              <a:t>страстью, и Вы отдаетесь ей сверх всякой меры. Вы также можете быть</a:t>
            </a:r>
          </a:p>
          <a:p>
            <a:pPr algn="just"/>
            <a:r>
              <a:rPr lang="ru-RU" sz="1700" dirty="0">
                <a:solidFill>
                  <a:schemeClr val="bg2">
                    <a:lumMod val="25000"/>
                  </a:schemeClr>
                </a:solidFill>
                <a:latin typeface="Bahnschrift SemiLight SemiConde" panose="020B0502040204020203" pitchFamily="34" charset="0"/>
              </a:rPr>
              <a:t>слишком требовательны к людям, с которыми </a:t>
            </a:r>
            <a:r>
              <a:rPr lang="ru-RU" sz="1700" dirty="0" err="1">
                <a:solidFill>
                  <a:schemeClr val="bg2">
                    <a:lumMod val="25000"/>
                  </a:schemeClr>
                </a:solidFill>
                <a:latin typeface="Bahnschrift SemiLight SemiConde" panose="020B0502040204020203" pitchFamily="34" charset="0"/>
              </a:rPr>
              <a:t>работаете.Если</a:t>
            </a:r>
            <a:r>
              <a:rPr lang="ru-RU" sz="1700" dirty="0">
                <a:solidFill>
                  <a:schemeClr val="bg2">
                    <a:lumMod val="25000"/>
                  </a:schemeClr>
                </a:solidFill>
                <a:latin typeface="Bahnschrift SemiLight SemiConde" panose="020B0502040204020203" pitchFamily="34" charset="0"/>
              </a:rPr>
              <a:t> Ваша энергия не</a:t>
            </a:r>
          </a:p>
          <a:p>
            <a:pPr algn="just"/>
            <a:r>
              <a:rPr lang="ru-RU" sz="1700" dirty="0">
                <a:solidFill>
                  <a:schemeClr val="bg2">
                    <a:lumMod val="25000"/>
                  </a:schemeClr>
                </a:solidFill>
                <a:latin typeface="Bahnschrift SemiLight SemiConde" panose="020B0502040204020203" pitchFamily="34" charset="0"/>
              </a:rPr>
              <a:t>вкладывается в работу или карьеру, Вы можете стать фанатиком своего</a:t>
            </a:r>
          </a:p>
          <a:p>
            <a:pPr algn="just"/>
            <a:r>
              <a:rPr lang="ru-RU" sz="1700" dirty="0">
                <a:solidFill>
                  <a:schemeClr val="bg2">
                    <a:lumMod val="25000"/>
                  </a:schemeClr>
                </a:solidFill>
                <a:latin typeface="Bahnschrift SemiLight SemiConde" panose="020B0502040204020203" pitchFamily="34" charset="0"/>
              </a:rPr>
              <a:t>здоровья и посвящать ему себя также самозабвенно и, возможно, чрезмерно. </a:t>
            </a:r>
            <a:endParaRPr lang="ru-RU" sz="1700" dirty="0" smtClean="0">
              <a:solidFill>
                <a:schemeClr val="bg2">
                  <a:lumMod val="25000"/>
                </a:schemeClr>
              </a:solidFill>
              <a:latin typeface="Bahnschrift SemiLight SemiConde" panose="020B0502040204020203" pitchFamily="34" charset="0"/>
            </a:endParaRPr>
          </a:p>
        </p:txBody>
      </p:sp>
      <p:sp>
        <p:nvSpPr>
          <p:cNvPr id="4" name="TextBox 3"/>
          <p:cNvSpPr txBox="1"/>
          <p:nvPr/>
        </p:nvSpPr>
        <p:spPr>
          <a:xfrm rot="16200000">
            <a:off x="103669" y="3140201"/>
            <a:ext cx="1053494"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МАРС</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372527051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4522471" y="-434873"/>
            <a:ext cx="7987031" cy="8069906"/>
          </a:xfrm>
          <a:prstGeom prst="rect">
            <a:avLst/>
          </a:prstGeom>
        </p:spPr>
      </p:pic>
      <p:sp>
        <p:nvSpPr>
          <p:cNvPr id="2" name="TextBox 1"/>
          <p:cNvSpPr txBox="1"/>
          <p:nvPr/>
        </p:nvSpPr>
        <p:spPr>
          <a:xfrm>
            <a:off x="3593047" y="362517"/>
            <a:ext cx="7928394" cy="6109365"/>
          </a:xfrm>
          <a:prstGeom prst="rect">
            <a:avLst/>
          </a:prstGeom>
          <a:noFill/>
        </p:spPr>
        <p:txBody>
          <a:bodyPr wrap="square" rtlCol="0">
            <a:spAutoFit/>
          </a:bodyPr>
          <a:lstStyle/>
          <a:p>
            <a:pPr algn="just"/>
            <a:r>
              <a:rPr lang="ru-RU" sz="1700" dirty="0">
                <a:solidFill>
                  <a:schemeClr val="bg2">
                    <a:lumMod val="25000"/>
                  </a:schemeClr>
                </a:solidFill>
                <a:latin typeface="Bahnschrift SemiLight SemiConde" panose="020B0502040204020203" pitchFamily="34" charset="0"/>
              </a:rPr>
              <a:t>Марс в </a:t>
            </a:r>
            <a:r>
              <a:rPr lang="ru-RU" sz="1700" dirty="0" err="1">
                <a:solidFill>
                  <a:schemeClr val="bg2">
                    <a:lumMod val="25000"/>
                  </a:schemeClr>
                </a:solidFill>
                <a:latin typeface="Bahnschrift SemiLight SemiConde" panose="020B0502040204020203" pitchFamily="34" charset="0"/>
              </a:rPr>
              <a:t>VII</a:t>
            </a:r>
            <a:r>
              <a:rPr lang="ru-RU" sz="1700" dirty="0">
                <a:solidFill>
                  <a:schemeClr val="bg2">
                    <a:lumMod val="25000"/>
                  </a:schemeClr>
                </a:solidFill>
                <a:latin typeface="Bahnschrift SemiLight SemiConde" panose="020B0502040204020203" pitchFamily="34" charset="0"/>
              </a:rPr>
              <a:t> доме</a:t>
            </a:r>
          </a:p>
          <a:p>
            <a:pPr algn="just"/>
            <a:r>
              <a:rPr lang="ru-RU" sz="1700" dirty="0">
                <a:solidFill>
                  <a:schemeClr val="bg2">
                    <a:lumMod val="25000"/>
                  </a:schemeClr>
                </a:solidFill>
                <a:latin typeface="Bahnschrift SemiLight SemiConde" panose="020B0502040204020203" pitchFamily="34" charset="0"/>
              </a:rPr>
              <a:t>Заняты делами партнерства или работой с публикой. Часто партнер, друзья или</a:t>
            </a:r>
          </a:p>
          <a:p>
            <a:pPr algn="just"/>
            <a:r>
              <a:rPr lang="ru-RU" sz="1700" dirty="0">
                <a:solidFill>
                  <a:schemeClr val="bg2">
                    <a:lumMod val="25000"/>
                  </a:schemeClr>
                </a:solidFill>
                <a:latin typeface="Bahnschrift SemiLight SemiConde" panose="020B0502040204020203" pitchFamily="34" charset="0"/>
              </a:rPr>
              <a:t>компаньоны - люди активные. Предпочтение сотрудничества и </a:t>
            </a:r>
            <a:r>
              <a:rPr lang="ru-RU" sz="1700" dirty="0" err="1" smtClean="0">
                <a:solidFill>
                  <a:schemeClr val="bg2">
                    <a:lumMod val="25000"/>
                  </a:schemeClr>
                </a:solidFill>
                <a:latin typeface="Bahnschrift SemiLight SemiConde" panose="020B0502040204020203" pitchFamily="34" charset="0"/>
              </a:rPr>
              <a:t>компаньонства</a:t>
            </a:r>
            <a:r>
              <a:rPr lang="ru-RU" sz="1700" dirty="0" smtClean="0">
                <a:solidFill>
                  <a:schemeClr val="bg2">
                    <a:lumMod val="25000"/>
                  </a:schemeClr>
                </a:solidFill>
                <a:latin typeface="Bahnschrift SemiLight SemiConde" panose="020B0502040204020203" pitchFamily="34" charset="0"/>
              </a:rPr>
              <a:t>. В </a:t>
            </a:r>
            <a:r>
              <a:rPr lang="ru-RU" sz="1700" dirty="0">
                <a:solidFill>
                  <a:schemeClr val="bg2">
                    <a:lumMod val="25000"/>
                  </a:schemeClr>
                </a:solidFill>
                <a:latin typeface="Bahnschrift SemiLight SemiConde" panose="020B0502040204020203" pitchFamily="34" charset="0"/>
              </a:rPr>
              <a:t>делах большую роль играют общие </a:t>
            </a:r>
            <a:r>
              <a:rPr lang="ru-RU" sz="1700" dirty="0" err="1">
                <a:solidFill>
                  <a:schemeClr val="bg2">
                    <a:lumMod val="25000"/>
                  </a:schemeClr>
                </a:solidFill>
                <a:latin typeface="Bahnschrift SemiLight SemiConde" panose="020B0502040204020203" pitchFamily="34" charset="0"/>
              </a:rPr>
              <a:t>финансы.Вас</a:t>
            </a:r>
            <a:r>
              <a:rPr lang="ru-RU" sz="1700" dirty="0">
                <a:solidFill>
                  <a:schemeClr val="bg2">
                    <a:lumMod val="25000"/>
                  </a:schemeClr>
                </a:solidFill>
                <a:latin typeface="Bahnschrift SemiLight SemiConde" panose="020B0502040204020203" pitchFamily="34" charset="0"/>
              </a:rPr>
              <a:t> привлекают </a:t>
            </a:r>
            <a:r>
              <a:rPr lang="ru-RU" sz="1700" dirty="0" smtClean="0">
                <a:solidFill>
                  <a:schemeClr val="bg2">
                    <a:lumMod val="25000"/>
                  </a:schemeClr>
                </a:solidFill>
                <a:latin typeface="Bahnschrift SemiLight SemiConde" panose="020B0502040204020203" pitchFamily="34" charset="0"/>
              </a:rPr>
              <a:t>активные, подвижные </a:t>
            </a:r>
            <a:r>
              <a:rPr lang="ru-RU" sz="1700" dirty="0">
                <a:solidFill>
                  <a:schemeClr val="bg2">
                    <a:lumMod val="25000"/>
                  </a:schemeClr>
                </a:solidFill>
                <a:latin typeface="Bahnschrift SemiLight SemiConde" panose="020B0502040204020203" pitchFamily="34" charset="0"/>
              </a:rPr>
              <a:t>люди с сильной волей и Вы, видимо, нуждаетесь в </a:t>
            </a:r>
            <a:r>
              <a:rPr lang="ru-RU" sz="1700" dirty="0" smtClean="0">
                <a:solidFill>
                  <a:schemeClr val="bg2">
                    <a:lumMod val="25000"/>
                  </a:schemeClr>
                </a:solidFill>
                <a:latin typeface="Bahnschrift SemiLight SemiConde" panose="020B0502040204020203" pitchFamily="34" charset="0"/>
              </a:rPr>
              <a:t>динамичных отношениях</a:t>
            </a:r>
            <a:r>
              <a:rPr lang="ru-RU" sz="1700" dirty="0">
                <a:solidFill>
                  <a:schemeClr val="bg2">
                    <a:lumMod val="25000"/>
                  </a:schemeClr>
                </a:solidFill>
                <a:latin typeface="Bahnschrift SemiLight SemiConde" panose="020B0502040204020203" pitchFamily="34" charset="0"/>
              </a:rPr>
              <a:t>. Вы можете быть очень воинственны, а можете быть связаны </a:t>
            </a:r>
            <a:r>
              <a:rPr lang="ru-RU" sz="1700" dirty="0" smtClean="0">
                <a:solidFill>
                  <a:schemeClr val="bg2">
                    <a:lumMod val="25000"/>
                  </a:schemeClr>
                </a:solidFill>
                <a:latin typeface="Bahnschrift SemiLight SemiConde" panose="020B0502040204020203" pitchFamily="34" charset="0"/>
              </a:rPr>
              <a:t>с такими </a:t>
            </a:r>
            <a:r>
              <a:rPr lang="ru-RU" sz="1700" dirty="0">
                <a:solidFill>
                  <a:schemeClr val="bg2">
                    <a:lumMod val="25000"/>
                  </a:schemeClr>
                </a:solidFill>
                <a:latin typeface="Bahnschrift SemiLight SemiConde" panose="020B0502040204020203" pitchFamily="34" charset="0"/>
              </a:rPr>
              <a:t>людьми. В идеале Вы вступите в союз с человеком энергичным </a:t>
            </a:r>
            <a:r>
              <a:rPr lang="ru-RU" sz="1700" dirty="0" smtClean="0">
                <a:solidFill>
                  <a:schemeClr val="bg2">
                    <a:lumMod val="25000"/>
                  </a:schemeClr>
                </a:solidFill>
                <a:latin typeface="Bahnschrift SemiLight SemiConde" panose="020B0502040204020203" pitchFamily="34" charset="0"/>
              </a:rPr>
              <a:t>и честолюбивым</a:t>
            </a:r>
            <a:r>
              <a:rPr lang="ru-RU" sz="1700" dirty="0">
                <a:solidFill>
                  <a:schemeClr val="bg2">
                    <a:lumMod val="25000"/>
                  </a:schemeClr>
                </a:solidFill>
                <a:latin typeface="Bahnschrift SemiLight SemiConde" panose="020B0502040204020203" pitchFamily="34" charset="0"/>
              </a:rPr>
              <a:t>, но не очень властным и агрессивным.</a:t>
            </a:r>
          </a:p>
          <a:p>
            <a:pPr algn="just"/>
            <a:r>
              <a:rPr lang="ru-RU" sz="1700" dirty="0">
                <a:solidFill>
                  <a:schemeClr val="bg2">
                    <a:lumMod val="25000"/>
                  </a:schemeClr>
                </a:solidFill>
                <a:latin typeface="Bahnschrift SemiLight SemiConde" panose="020B0502040204020203" pitchFamily="34" charset="0"/>
              </a:rPr>
              <a:t> </a:t>
            </a:r>
          </a:p>
          <a:p>
            <a:pPr algn="just"/>
            <a:r>
              <a:rPr lang="ru-RU" sz="1700" dirty="0">
                <a:solidFill>
                  <a:schemeClr val="bg2">
                    <a:lumMod val="25000"/>
                  </a:schemeClr>
                </a:solidFill>
                <a:latin typeface="Bahnschrift SemiLight SemiConde" panose="020B0502040204020203" pitchFamily="34" charset="0"/>
              </a:rPr>
              <a:t>Марс в </a:t>
            </a:r>
            <a:r>
              <a:rPr lang="ru-RU" sz="1700" dirty="0" err="1">
                <a:solidFill>
                  <a:schemeClr val="bg2">
                    <a:lumMod val="25000"/>
                  </a:schemeClr>
                </a:solidFill>
                <a:latin typeface="Bahnschrift SemiLight SemiConde" panose="020B0502040204020203" pitchFamily="34" charset="0"/>
              </a:rPr>
              <a:t>VIII</a:t>
            </a:r>
            <a:r>
              <a:rPr lang="ru-RU" sz="1700" dirty="0">
                <a:solidFill>
                  <a:schemeClr val="bg2">
                    <a:lumMod val="25000"/>
                  </a:schemeClr>
                </a:solidFill>
                <a:latin typeface="Bahnschrift SemiLight SemiConde" panose="020B0502040204020203" pitchFamily="34" charset="0"/>
              </a:rPr>
              <a:t> доме</a:t>
            </a:r>
          </a:p>
          <a:p>
            <a:pPr algn="just"/>
            <a:r>
              <a:rPr lang="ru-RU" sz="1700" dirty="0">
                <a:solidFill>
                  <a:schemeClr val="bg2">
                    <a:lumMod val="25000"/>
                  </a:schemeClr>
                </a:solidFill>
                <a:latin typeface="Bahnschrift SemiLight SemiConde" panose="020B0502040204020203" pitchFamily="34" charset="0"/>
              </a:rPr>
              <a:t>Напористость и пробивные способности в отношениях, иногда даже пугающие</a:t>
            </a:r>
          </a:p>
          <a:p>
            <a:pPr algn="just"/>
            <a:r>
              <a:rPr lang="ru-RU" sz="1700" dirty="0">
                <a:solidFill>
                  <a:schemeClr val="bg2">
                    <a:lumMod val="25000"/>
                  </a:schemeClr>
                </a:solidFill>
                <a:latin typeface="Bahnschrift SemiLight SemiConde" panose="020B0502040204020203" pitchFamily="34" charset="0"/>
              </a:rPr>
              <a:t>владельца гороскопа своей силой. Воинственность должна быть</a:t>
            </a:r>
          </a:p>
          <a:p>
            <a:pPr algn="just"/>
            <a:r>
              <a:rPr lang="ru-RU" sz="1700" dirty="0">
                <a:solidFill>
                  <a:schemeClr val="bg2">
                    <a:lumMod val="25000"/>
                  </a:schemeClr>
                </a:solidFill>
                <a:latin typeface="Bahnschrift SemiLight SemiConde" panose="020B0502040204020203" pitchFamily="34" charset="0"/>
              </a:rPr>
              <a:t>трансформирована в творческое самовыражение и духовное</a:t>
            </a:r>
          </a:p>
          <a:p>
            <a:pPr algn="just"/>
            <a:r>
              <a:rPr lang="ru-RU" sz="1700" dirty="0">
                <a:solidFill>
                  <a:schemeClr val="bg2">
                    <a:lumMod val="25000"/>
                  </a:schemeClr>
                </a:solidFill>
                <a:latin typeface="Bahnschrift SemiLight SemiConde" panose="020B0502040204020203" pitchFamily="34" charset="0"/>
              </a:rPr>
              <a:t>совершенствование. В детстве родители воспитывали в строгости. Во</a:t>
            </a:r>
          </a:p>
          <a:p>
            <a:pPr algn="just"/>
            <a:r>
              <a:rPr lang="ru-RU" sz="1700" dirty="0">
                <a:solidFill>
                  <a:schemeClr val="bg2">
                    <a:lumMod val="25000"/>
                  </a:schemeClr>
                </a:solidFill>
                <a:latin typeface="Bahnschrift SemiLight SemiConde" panose="020B0502040204020203" pitchFamily="34" charset="0"/>
              </a:rPr>
              <a:t>взаимоотношениях тяга к сильным, доминирующим людям. Деньги</a:t>
            </a:r>
          </a:p>
          <a:p>
            <a:pPr algn="just"/>
            <a:r>
              <a:rPr lang="ru-RU" sz="1700" dirty="0">
                <a:solidFill>
                  <a:schemeClr val="bg2">
                    <a:lumMod val="25000"/>
                  </a:schemeClr>
                </a:solidFill>
                <a:latin typeface="Bahnschrift SemiLight SemiConde" panose="020B0502040204020203" pitchFamily="34" charset="0"/>
              </a:rPr>
              <a:t>представляются желаемой силой. Успех заключается в полном единении с</a:t>
            </a:r>
          </a:p>
          <a:p>
            <a:pPr algn="just"/>
            <a:r>
              <a:rPr lang="ru-RU" sz="1700" dirty="0">
                <a:solidFill>
                  <a:schemeClr val="bg2">
                    <a:lumMod val="25000"/>
                  </a:schemeClr>
                </a:solidFill>
                <a:latin typeface="Bahnschrift SemiLight SemiConde" panose="020B0502040204020203" pitchFamily="34" charset="0"/>
              </a:rPr>
              <a:t>партнером в стремлении к поставленной </a:t>
            </a:r>
            <a:r>
              <a:rPr lang="ru-RU" sz="1700" dirty="0" err="1">
                <a:solidFill>
                  <a:schemeClr val="bg2">
                    <a:lumMod val="25000"/>
                  </a:schemeClr>
                </a:solidFill>
                <a:latin typeface="Bahnschrift SemiLight SemiConde" panose="020B0502040204020203" pitchFamily="34" charset="0"/>
              </a:rPr>
              <a:t>цели.Сильные</a:t>
            </a:r>
            <a:r>
              <a:rPr lang="ru-RU" sz="1700" dirty="0">
                <a:solidFill>
                  <a:schemeClr val="bg2">
                    <a:lumMod val="25000"/>
                  </a:schemeClr>
                </a:solidFill>
                <a:latin typeface="Bahnschrift SemiLight SemiConde" panose="020B0502040204020203" pitchFamily="34" charset="0"/>
              </a:rPr>
              <a:t> желания и чувства, большая энергия, железная </a:t>
            </a:r>
            <a:r>
              <a:rPr lang="ru-RU" sz="1700" dirty="0" smtClean="0">
                <a:solidFill>
                  <a:schemeClr val="bg2">
                    <a:lumMod val="25000"/>
                  </a:schemeClr>
                </a:solidFill>
                <a:latin typeface="Bahnschrift SemiLight SemiConde" panose="020B0502040204020203" pitchFamily="34" charset="0"/>
              </a:rPr>
              <a:t>воля, агрессивность </a:t>
            </a:r>
            <a:r>
              <a:rPr lang="ru-RU" sz="1700" dirty="0">
                <a:solidFill>
                  <a:schemeClr val="bg2">
                    <a:lumMod val="25000"/>
                  </a:schemeClr>
                </a:solidFill>
                <a:latin typeface="Bahnschrift SemiLight SemiConde" panose="020B0502040204020203" pitchFamily="34" charset="0"/>
              </a:rPr>
              <a:t>в отношении чужих денег в общем фонде. </a:t>
            </a:r>
            <a:r>
              <a:rPr lang="ru-RU" sz="1700" dirty="0" smtClean="0">
                <a:solidFill>
                  <a:schemeClr val="bg2">
                    <a:lumMod val="25000"/>
                  </a:schemeClr>
                </a:solidFill>
                <a:latin typeface="Bahnschrift SemiLight SemiConde" panose="020B0502040204020203" pitchFamily="34" charset="0"/>
              </a:rPr>
              <a:t>Сильные сексуальные </a:t>
            </a:r>
            <a:r>
              <a:rPr lang="ru-RU" sz="1700" dirty="0">
                <a:solidFill>
                  <a:schemeClr val="bg2">
                    <a:lumMod val="25000"/>
                  </a:schemeClr>
                </a:solidFill>
                <a:latin typeface="Bahnschrift SemiLight SemiConde" panose="020B0502040204020203" pitchFamily="34" charset="0"/>
              </a:rPr>
              <a:t>влечения. Тайные дела. Вы встречаетесь </a:t>
            </a:r>
            <a:r>
              <a:rPr lang="ru-RU" sz="1700" dirty="0" smtClean="0">
                <a:solidFill>
                  <a:schemeClr val="bg2">
                    <a:lumMod val="25000"/>
                  </a:schemeClr>
                </a:solidFill>
                <a:latin typeface="Bahnschrift SemiLight SemiConde" panose="020B0502040204020203" pitchFamily="34" charset="0"/>
              </a:rPr>
              <a:t>с бесконечными </a:t>
            </a:r>
            <a:r>
              <a:rPr lang="ru-RU" sz="1700" dirty="0">
                <a:solidFill>
                  <a:schemeClr val="bg2">
                    <a:lumMod val="25000"/>
                  </a:schemeClr>
                </a:solidFill>
                <a:latin typeface="Bahnschrift SemiLight SemiConde" panose="020B0502040204020203" pitchFamily="34" charset="0"/>
              </a:rPr>
              <a:t>препятствиями и, возможно, поражениями </a:t>
            </a:r>
            <a:r>
              <a:rPr lang="ru-RU" sz="1700" dirty="0" smtClean="0">
                <a:solidFill>
                  <a:schemeClr val="bg2">
                    <a:lumMod val="25000"/>
                  </a:schemeClr>
                </a:solidFill>
                <a:latin typeface="Bahnschrift SemiLight SemiConde" panose="020B0502040204020203" pitchFamily="34" charset="0"/>
              </a:rPr>
              <a:t>в преследовании </a:t>
            </a:r>
            <a:r>
              <a:rPr lang="ru-RU" sz="1700" dirty="0">
                <a:solidFill>
                  <a:schemeClr val="bg2">
                    <a:lumMod val="25000"/>
                  </a:schemeClr>
                </a:solidFill>
                <a:latin typeface="Bahnschrift SemiLight SemiConde" panose="020B0502040204020203" pitchFamily="34" charset="0"/>
              </a:rPr>
              <a:t>своих целей и интересов, и часто </a:t>
            </a:r>
            <a:r>
              <a:rPr lang="ru-RU" sz="1700" dirty="0" smtClean="0">
                <a:solidFill>
                  <a:schemeClr val="bg2">
                    <a:lumMod val="25000"/>
                  </a:schemeClr>
                </a:solidFill>
                <a:latin typeface="Bahnschrift SemiLight SemiConde" panose="020B0502040204020203" pitchFamily="34" charset="0"/>
              </a:rPr>
              <a:t>Ваши неудачи </a:t>
            </a:r>
            <a:r>
              <a:rPr lang="ru-RU" sz="1700" dirty="0">
                <a:solidFill>
                  <a:schemeClr val="bg2">
                    <a:lumMod val="25000"/>
                  </a:schemeClr>
                </a:solidFill>
                <a:latin typeface="Bahnschrift SemiLight SemiConde" panose="020B0502040204020203" pitchFamily="34" charset="0"/>
              </a:rPr>
              <a:t>- результат опрометчивости или чрезвычайной занятости своим </a:t>
            </a:r>
            <a:r>
              <a:rPr lang="ru-RU" sz="1700" dirty="0" smtClean="0">
                <a:solidFill>
                  <a:schemeClr val="bg2">
                    <a:lumMod val="25000"/>
                  </a:schemeClr>
                </a:solidFill>
                <a:latin typeface="Bahnschrift SemiLight SemiConde" panose="020B0502040204020203" pitchFamily="34" charset="0"/>
              </a:rPr>
              <a:t>делом невзирая </a:t>
            </a:r>
            <a:r>
              <a:rPr lang="ru-RU" sz="1700" dirty="0">
                <a:solidFill>
                  <a:schemeClr val="bg2">
                    <a:lumMod val="25000"/>
                  </a:schemeClr>
                </a:solidFill>
                <a:latin typeface="Bahnschrift SemiLight SemiConde" panose="020B0502040204020203" pitchFamily="34" charset="0"/>
              </a:rPr>
              <a:t>на реакцию других людей. Вы пылки, страстны и иногда просто </a:t>
            </a:r>
            <a:r>
              <a:rPr lang="ru-RU" sz="1700" dirty="0" smtClean="0">
                <a:solidFill>
                  <a:schemeClr val="bg2">
                    <a:lumMod val="25000"/>
                  </a:schemeClr>
                </a:solidFill>
                <a:latin typeface="Bahnschrift SemiLight SemiConde" panose="020B0502040204020203" pitchFamily="34" charset="0"/>
              </a:rPr>
              <a:t>не понимаете</a:t>
            </a:r>
            <a:r>
              <a:rPr lang="ru-RU" sz="1700" dirty="0">
                <a:solidFill>
                  <a:schemeClr val="bg2">
                    <a:lumMod val="25000"/>
                  </a:schemeClr>
                </a:solidFill>
                <a:latin typeface="Bahnschrift SemiLight SemiConde" panose="020B0502040204020203" pitchFamily="34" charset="0"/>
              </a:rPr>
              <a:t>, что нужно остановиться. Беспечность в отношениях с </a:t>
            </a:r>
            <a:r>
              <a:rPr lang="ru-RU" sz="1700" dirty="0" smtClean="0">
                <a:solidFill>
                  <a:schemeClr val="bg2">
                    <a:lumMod val="25000"/>
                  </a:schemeClr>
                </a:solidFill>
                <a:latin typeface="Bahnschrift SemiLight SemiConde" panose="020B0502040204020203" pitchFamily="34" charset="0"/>
              </a:rPr>
              <a:t>другими может </a:t>
            </a:r>
            <a:r>
              <a:rPr lang="ru-RU" sz="1700" dirty="0">
                <a:solidFill>
                  <a:schemeClr val="bg2">
                    <a:lumMod val="25000"/>
                  </a:schemeClr>
                </a:solidFill>
                <a:latin typeface="Bahnschrift SemiLight SemiConde" panose="020B0502040204020203" pitchFamily="34" charset="0"/>
              </a:rPr>
              <a:t>быть для Вас проблемой.</a:t>
            </a:r>
            <a:endParaRPr lang="ru-RU" sz="1700" dirty="0" smtClean="0">
              <a:solidFill>
                <a:schemeClr val="bg2">
                  <a:lumMod val="25000"/>
                </a:schemeClr>
              </a:solidFill>
              <a:latin typeface="Bahnschrift SemiLight SemiConde" panose="020B0502040204020203" pitchFamily="34" charset="0"/>
            </a:endParaRPr>
          </a:p>
        </p:txBody>
      </p:sp>
      <p:sp>
        <p:nvSpPr>
          <p:cNvPr id="4" name="TextBox 3"/>
          <p:cNvSpPr txBox="1"/>
          <p:nvPr/>
        </p:nvSpPr>
        <p:spPr>
          <a:xfrm rot="16200000">
            <a:off x="103669" y="3140201"/>
            <a:ext cx="1053494"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МАРС</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152020893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4522471" y="-434873"/>
            <a:ext cx="7987031" cy="8069906"/>
          </a:xfrm>
          <a:prstGeom prst="rect">
            <a:avLst/>
          </a:prstGeom>
        </p:spPr>
      </p:pic>
      <p:sp>
        <p:nvSpPr>
          <p:cNvPr id="2" name="TextBox 1"/>
          <p:cNvSpPr txBox="1"/>
          <p:nvPr/>
        </p:nvSpPr>
        <p:spPr>
          <a:xfrm>
            <a:off x="3593047" y="362517"/>
            <a:ext cx="7928394" cy="5586145"/>
          </a:xfrm>
          <a:prstGeom prst="rect">
            <a:avLst/>
          </a:prstGeom>
          <a:noFill/>
        </p:spPr>
        <p:txBody>
          <a:bodyPr wrap="square" rtlCol="0">
            <a:spAutoFit/>
          </a:bodyPr>
          <a:lstStyle/>
          <a:p>
            <a:pPr algn="just"/>
            <a:r>
              <a:rPr lang="ru-RU" sz="1700" dirty="0">
                <a:solidFill>
                  <a:schemeClr val="bg2">
                    <a:lumMod val="25000"/>
                  </a:schemeClr>
                </a:solidFill>
                <a:latin typeface="Bahnschrift SemiLight SemiConde" panose="020B0502040204020203" pitchFamily="34" charset="0"/>
              </a:rPr>
              <a:t> Марс в </a:t>
            </a:r>
            <a:r>
              <a:rPr lang="ru-RU" sz="1700" dirty="0" err="1">
                <a:solidFill>
                  <a:schemeClr val="bg2">
                    <a:lumMod val="25000"/>
                  </a:schemeClr>
                </a:solidFill>
                <a:latin typeface="Bahnschrift SemiLight SemiConde" panose="020B0502040204020203" pitchFamily="34" charset="0"/>
              </a:rPr>
              <a:t>IX</a:t>
            </a:r>
            <a:r>
              <a:rPr lang="ru-RU" sz="1700" dirty="0">
                <a:solidFill>
                  <a:schemeClr val="bg2">
                    <a:lumMod val="25000"/>
                  </a:schemeClr>
                </a:solidFill>
                <a:latin typeface="Bahnschrift SemiLight SemiConde" panose="020B0502040204020203" pitchFamily="34" charset="0"/>
              </a:rPr>
              <a:t> доме</a:t>
            </a:r>
          </a:p>
          <a:p>
            <a:pPr algn="just"/>
            <a:r>
              <a:rPr lang="ru-RU" sz="1700" dirty="0">
                <a:solidFill>
                  <a:schemeClr val="bg2">
                    <a:lumMod val="25000"/>
                  </a:schemeClr>
                </a:solidFill>
                <a:latin typeface="Bahnschrift SemiLight SemiConde" panose="020B0502040204020203" pitchFamily="34" charset="0"/>
              </a:rPr>
              <a:t>Интерес к поездкам, спорту на свежем воздухе, философии, социальным,</a:t>
            </a:r>
          </a:p>
          <a:p>
            <a:pPr algn="just"/>
            <a:r>
              <a:rPr lang="ru-RU" sz="1700" dirty="0">
                <a:solidFill>
                  <a:schemeClr val="bg2">
                    <a:lumMod val="25000"/>
                  </a:schemeClr>
                </a:solidFill>
                <a:latin typeface="Bahnschrift SemiLight SemiConde" panose="020B0502040204020203" pitchFamily="34" charset="0"/>
              </a:rPr>
              <a:t>религиозным, воспитательным проблемам. Это рыцари идеалов, которым</a:t>
            </a:r>
          </a:p>
          <a:p>
            <a:pPr algn="just"/>
            <a:r>
              <a:rPr lang="ru-RU" sz="1700" dirty="0">
                <a:solidFill>
                  <a:schemeClr val="bg2">
                    <a:lumMod val="25000"/>
                  </a:schemeClr>
                </a:solidFill>
                <a:latin typeface="Bahnschrift SemiLight SemiConde" panose="020B0502040204020203" pitchFamily="34" charset="0"/>
              </a:rPr>
              <a:t>поклоняются. Ищут новых всеобъемлющих знаний. А это ведет к поездкам в</a:t>
            </a:r>
          </a:p>
          <a:p>
            <a:pPr algn="just"/>
            <a:r>
              <a:rPr lang="ru-RU" sz="1700" dirty="0">
                <a:solidFill>
                  <a:schemeClr val="bg2">
                    <a:lumMod val="25000"/>
                  </a:schemeClr>
                </a:solidFill>
                <a:latin typeface="Bahnschrift SemiLight SemiConde" panose="020B0502040204020203" pitchFamily="34" charset="0"/>
              </a:rPr>
              <a:t>дальние страны, к изучению философии и других гуманитарных наук. Часто</a:t>
            </a:r>
          </a:p>
          <a:p>
            <a:pPr algn="just"/>
            <a:r>
              <a:rPr lang="ru-RU" sz="1700" dirty="0">
                <a:solidFill>
                  <a:schemeClr val="bg2">
                    <a:lumMod val="25000"/>
                  </a:schemeClr>
                </a:solidFill>
                <a:latin typeface="Bahnschrift SemiLight SemiConde" panose="020B0502040204020203" pitchFamily="34" charset="0"/>
              </a:rPr>
              <a:t>вступают в военные </a:t>
            </a:r>
            <a:r>
              <a:rPr lang="ru-RU" sz="1700" dirty="0" err="1">
                <a:solidFill>
                  <a:schemeClr val="bg2">
                    <a:lumMod val="25000"/>
                  </a:schemeClr>
                </a:solidFill>
                <a:latin typeface="Bahnschrift SemiLight SemiConde" panose="020B0502040204020203" pitchFamily="34" charset="0"/>
              </a:rPr>
              <a:t>объединения.Вы</a:t>
            </a:r>
            <a:r>
              <a:rPr lang="ru-RU" sz="1700" dirty="0">
                <a:solidFill>
                  <a:schemeClr val="bg2">
                    <a:lumMod val="25000"/>
                  </a:schemeClr>
                </a:solidFill>
                <a:latin typeface="Bahnschrift SemiLight SemiConde" panose="020B0502040204020203" pitchFamily="34" charset="0"/>
              </a:rPr>
              <a:t> обладаете страстными убеждениями и</a:t>
            </a:r>
          </a:p>
          <a:p>
            <a:pPr algn="just"/>
            <a:r>
              <a:rPr lang="ru-RU" sz="1700" dirty="0">
                <a:solidFill>
                  <a:schemeClr val="bg2">
                    <a:lumMod val="25000"/>
                  </a:schemeClr>
                </a:solidFill>
                <a:latin typeface="Bahnschrift SemiLight SemiConde" panose="020B0502040204020203" pitchFamily="34" charset="0"/>
              </a:rPr>
              <a:t>готовы при необходимости сражаться за них. Вы готовы посвятить</a:t>
            </a:r>
          </a:p>
          <a:p>
            <a:pPr algn="just"/>
            <a:r>
              <a:rPr lang="ru-RU" sz="1700" dirty="0">
                <a:solidFill>
                  <a:schemeClr val="bg2">
                    <a:lumMod val="25000"/>
                  </a:schemeClr>
                </a:solidFill>
                <a:latin typeface="Bahnschrift SemiLight SemiConde" panose="020B0502040204020203" pitchFamily="34" charset="0"/>
              </a:rPr>
              <a:t>значительную часть Вашей энергии и сил чему-то важному и будете решительно</a:t>
            </a:r>
          </a:p>
          <a:p>
            <a:pPr algn="just"/>
            <a:r>
              <a:rPr lang="ru-RU" sz="1700" dirty="0">
                <a:solidFill>
                  <a:schemeClr val="bg2">
                    <a:lumMod val="25000"/>
                  </a:schemeClr>
                </a:solidFill>
                <a:latin typeface="Bahnschrift SemiLight SemiConde" panose="020B0502040204020203" pitchFamily="34" charset="0"/>
              </a:rPr>
              <a:t>действовать в соответствии со своими убеждениями, а не просто</a:t>
            </a:r>
          </a:p>
          <a:p>
            <a:pPr algn="just"/>
            <a:r>
              <a:rPr lang="ru-RU" sz="1700" dirty="0">
                <a:solidFill>
                  <a:schemeClr val="bg2">
                    <a:lumMod val="25000"/>
                  </a:schemeClr>
                </a:solidFill>
                <a:latin typeface="Bahnschrift SemiLight SemiConde" panose="020B0502040204020203" pitchFamily="34" charset="0"/>
              </a:rPr>
              <a:t>придерживаться </a:t>
            </a:r>
            <a:r>
              <a:rPr lang="ru-RU" sz="1700" dirty="0" err="1">
                <a:solidFill>
                  <a:schemeClr val="bg2">
                    <a:lumMod val="25000"/>
                  </a:schemeClr>
                </a:solidFill>
                <a:latin typeface="Bahnschrift SemiLight SemiConde" panose="020B0502040204020203" pitchFamily="34" charset="0"/>
              </a:rPr>
              <a:t>их.Иногда</a:t>
            </a:r>
            <a:r>
              <a:rPr lang="ru-RU" sz="1700" dirty="0">
                <a:solidFill>
                  <a:schemeClr val="bg2">
                    <a:lumMod val="25000"/>
                  </a:schemeClr>
                </a:solidFill>
                <a:latin typeface="Bahnschrift SemiLight SemiConde" panose="020B0502040204020203" pitchFamily="34" charset="0"/>
              </a:rPr>
              <a:t> Вы бываете так сильно захвачены своими идеями и</a:t>
            </a:r>
          </a:p>
          <a:p>
            <a:pPr algn="just"/>
            <a:r>
              <a:rPr lang="ru-RU" sz="1700" dirty="0">
                <a:solidFill>
                  <a:schemeClr val="bg2">
                    <a:lumMod val="25000"/>
                  </a:schemeClr>
                </a:solidFill>
                <a:latin typeface="Bahnschrift SemiLight SemiConde" panose="020B0502040204020203" pitchFamily="34" charset="0"/>
              </a:rPr>
              <a:t>настолько отождествляетесь с ними, что не способны воспринимать тех, кто</a:t>
            </a:r>
          </a:p>
          <a:p>
            <a:pPr algn="just"/>
            <a:r>
              <a:rPr lang="ru-RU" sz="1700" dirty="0">
                <a:solidFill>
                  <a:schemeClr val="bg2">
                    <a:lumMod val="25000"/>
                  </a:schemeClr>
                </a:solidFill>
                <a:latin typeface="Bahnschrift SemiLight SemiConde" panose="020B0502040204020203" pitchFamily="34" charset="0"/>
              </a:rPr>
              <a:t>имеет другие философские взгляды. </a:t>
            </a:r>
          </a:p>
          <a:p>
            <a:pPr algn="just"/>
            <a:r>
              <a:rPr lang="ru-RU" sz="1700" dirty="0">
                <a:solidFill>
                  <a:schemeClr val="bg2">
                    <a:lumMod val="25000"/>
                  </a:schemeClr>
                </a:solidFill>
                <a:latin typeface="Bahnschrift SemiLight SemiConde" panose="020B0502040204020203" pitchFamily="34" charset="0"/>
              </a:rPr>
              <a:t> </a:t>
            </a:r>
          </a:p>
          <a:p>
            <a:pPr algn="just"/>
            <a:r>
              <a:rPr lang="ru-RU" sz="1700" dirty="0">
                <a:solidFill>
                  <a:schemeClr val="bg2">
                    <a:lumMod val="25000"/>
                  </a:schemeClr>
                </a:solidFill>
                <a:latin typeface="Bahnschrift SemiLight SemiConde" panose="020B0502040204020203" pitchFamily="34" charset="0"/>
              </a:rPr>
              <a:t>Марс в X доме</a:t>
            </a:r>
          </a:p>
          <a:p>
            <a:pPr algn="just"/>
            <a:r>
              <a:rPr lang="ru-RU" sz="1700" dirty="0">
                <a:solidFill>
                  <a:schemeClr val="bg2">
                    <a:lumMod val="25000"/>
                  </a:schemeClr>
                </a:solidFill>
                <a:latin typeface="Bahnschrift SemiLight SemiConde" panose="020B0502040204020203" pitchFamily="34" charset="0"/>
              </a:rPr>
              <a:t>Стремление к славе, положению. Карьеру делают с честолюбием и энергией,</a:t>
            </a:r>
          </a:p>
          <a:p>
            <a:pPr algn="just"/>
            <a:r>
              <a:rPr lang="ru-RU" sz="1700" dirty="0">
                <a:solidFill>
                  <a:schemeClr val="bg2">
                    <a:lumMod val="25000"/>
                  </a:schemeClr>
                </a:solidFill>
                <a:latin typeface="Bahnschrift SemiLight SemiConde" panose="020B0502040204020203" pitchFamily="34" charset="0"/>
              </a:rPr>
              <a:t>желая обязательно достичь самых высот в политике, управлении,</a:t>
            </a:r>
          </a:p>
          <a:p>
            <a:pPr algn="just"/>
            <a:r>
              <a:rPr lang="ru-RU" sz="1700" dirty="0" err="1">
                <a:solidFill>
                  <a:schemeClr val="bg2">
                    <a:lumMod val="25000"/>
                  </a:schemeClr>
                </a:solidFill>
                <a:latin typeface="Bahnschrift SemiLight SemiConde" panose="020B0502040204020203" pitchFamily="34" charset="0"/>
              </a:rPr>
              <a:t>технике.Окружающим</a:t>
            </a:r>
            <a:r>
              <a:rPr lang="ru-RU" sz="1700" dirty="0">
                <a:solidFill>
                  <a:schemeClr val="bg2">
                    <a:lumMod val="25000"/>
                  </a:schemeClr>
                </a:solidFill>
                <a:latin typeface="Bahnschrift SemiLight SemiConde" panose="020B0502040204020203" pitchFamily="34" charset="0"/>
              </a:rPr>
              <a:t>, вероятно, хорошо известны Ваш напор, энергия,</a:t>
            </a:r>
          </a:p>
          <a:p>
            <a:pPr algn="just"/>
            <a:r>
              <a:rPr lang="ru-RU" sz="1700" dirty="0">
                <a:solidFill>
                  <a:schemeClr val="bg2">
                    <a:lumMod val="25000"/>
                  </a:schemeClr>
                </a:solidFill>
                <a:latin typeface="Bahnschrift SemiLight SemiConde" panose="020B0502040204020203" pitchFamily="34" charset="0"/>
              </a:rPr>
              <a:t>честолюбие, дух конкурентной борьбы. Для Вас вероятна успешная карьера</a:t>
            </a:r>
          </a:p>
          <a:p>
            <a:pPr algn="just"/>
            <a:r>
              <a:rPr lang="ru-RU" sz="1700" dirty="0">
                <a:solidFill>
                  <a:schemeClr val="bg2">
                    <a:lumMod val="25000"/>
                  </a:schemeClr>
                </a:solidFill>
                <a:latin typeface="Bahnschrift SemiLight SemiConde" panose="020B0502040204020203" pitchFamily="34" charset="0"/>
              </a:rPr>
              <a:t>там, где можно взять на себя инициативу, быть лидером или блеснуть</a:t>
            </a:r>
          </a:p>
          <a:p>
            <a:pPr algn="just"/>
            <a:r>
              <a:rPr lang="ru-RU" sz="1700" dirty="0">
                <a:solidFill>
                  <a:schemeClr val="bg2">
                    <a:lumMod val="25000"/>
                  </a:schemeClr>
                </a:solidFill>
                <a:latin typeface="Bahnschrift SemiLight SemiConde" panose="020B0502040204020203" pitchFamily="34" charset="0"/>
              </a:rPr>
              <a:t>физической силой и удалью. Вы, определенно, всегда хотите быть победителем</a:t>
            </a:r>
          </a:p>
          <a:p>
            <a:pPr algn="just"/>
            <a:r>
              <a:rPr lang="ru-RU" sz="1700" dirty="0">
                <a:solidFill>
                  <a:schemeClr val="bg2">
                    <a:lumMod val="25000"/>
                  </a:schemeClr>
                </a:solidFill>
                <a:latin typeface="Bahnschrift SemiLight SemiConde" panose="020B0502040204020203" pitchFamily="34" charset="0"/>
              </a:rPr>
              <a:t>и не пожалеете для этого сил. </a:t>
            </a:r>
            <a:endParaRPr lang="ru-RU" sz="1700" dirty="0" smtClean="0">
              <a:solidFill>
                <a:schemeClr val="bg2">
                  <a:lumMod val="25000"/>
                </a:schemeClr>
              </a:solidFill>
              <a:latin typeface="Bahnschrift SemiLight SemiConde" panose="020B0502040204020203" pitchFamily="34" charset="0"/>
            </a:endParaRPr>
          </a:p>
        </p:txBody>
      </p:sp>
      <p:sp>
        <p:nvSpPr>
          <p:cNvPr id="4" name="TextBox 3"/>
          <p:cNvSpPr txBox="1"/>
          <p:nvPr/>
        </p:nvSpPr>
        <p:spPr>
          <a:xfrm rot="16200000">
            <a:off x="103669" y="3140201"/>
            <a:ext cx="1053494"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МАРС</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330096567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4522471" y="-434873"/>
            <a:ext cx="7987031" cy="8069906"/>
          </a:xfrm>
          <a:prstGeom prst="rect">
            <a:avLst/>
          </a:prstGeom>
        </p:spPr>
      </p:pic>
      <p:sp>
        <p:nvSpPr>
          <p:cNvPr id="2" name="TextBox 1"/>
          <p:cNvSpPr txBox="1"/>
          <p:nvPr/>
        </p:nvSpPr>
        <p:spPr>
          <a:xfrm>
            <a:off x="3593047" y="362517"/>
            <a:ext cx="7928394" cy="6109365"/>
          </a:xfrm>
          <a:prstGeom prst="rect">
            <a:avLst/>
          </a:prstGeom>
          <a:noFill/>
        </p:spPr>
        <p:txBody>
          <a:bodyPr wrap="square" rtlCol="0">
            <a:spAutoFit/>
          </a:bodyPr>
          <a:lstStyle/>
          <a:p>
            <a:pPr algn="just"/>
            <a:r>
              <a:rPr lang="ru-RU" sz="1700" dirty="0">
                <a:solidFill>
                  <a:schemeClr val="bg2">
                    <a:lumMod val="25000"/>
                  </a:schemeClr>
                </a:solidFill>
                <a:latin typeface="Bahnschrift SemiLight SemiConde" panose="020B0502040204020203" pitchFamily="34" charset="0"/>
              </a:rPr>
              <a:t>Марс в </a:t>
            </a:r>
            <a:r>
              <a:rPr lang="ru-RU" sz="1700" dirty="0" err="1">
                <a:solidFill>
                  <a:schemeClr val="bg2">
                    <a:lumMod val="25000"/>
                  </a:schemeClr>
                </a:solidFill>
                <a:latin typeface="Bahnschrift SemiLight SemiConde" panose="020B0502040204020203" pitchFamily="34" charset="0"/>
              </a:rPr>
              <a:t>VII</a:t>
            </a:r>
            <a:r>
              <a:rPr lang="ru-RU" sz="1700" dirty="0">
                <a:solidFill>
                  <a:schemeClr val="bg2">
                    <a:lumMod val="25000"/>
                  </a:schemeClr>
                </a:solidFill>
                <a:latin typeface="Bahnschrift SemiLight SemiConde" panose="020B0502040204020203" pitchFamily="34" charset="0"/>
              </a:rPr>
              <a:t> доме</a:t>
            </a:r>
          </a:p>
          <a:p>
            <a:pPr algn="just"/>
            <a:r>
              <a:rPr lang="ru-RU" sz="1700" dirty="0">
                <a:solidFill>
                  <a:schemeClr val="bg2">
                    <a:lumMod val="25000"/>
                  </a:schemeClr>
                </a:solidFill>
                <a:latin typeface="Bahnschrift SemiLight SemiConde" panose="020B0502040204020203" pitchFamily="34" charset="0"/>
              </a:rPr>
              <a:t>Заняты делами партнерства или работой с публикой. Часто партнер, друзья или</a:t>
            </a:r>
          </a:p>
          <a:p>
            <a:pPr algn="just"/>
            <a:r>
              <a:rPr lang="ru-RU" sz="1700" dirty="0">
                <a:solidFill>
                  <a:schemeClr val="bg2">
                    <a:lumMod val="25000"/>
                  </a:schemeClr>
                </a:solidFill>
                <a:latin typeface="Bahnschrift SemiLight SemiConde" panose="020B0502040204020203" pitchFamily="34" charset="0"/>
              </a:rPr>
              <a:t>компаньоны - люди активные. Предпочтение сотрудничества и </a:t>
            </a:r>
            <a:r>
              <a:rPr lang="ru-RU" sz="1700" dirty="0" err="1" smtClean="0">
                <a:solidFill>
                  <a:schemeClr val="bg2">
                    <a:lumMod val="25000"/>
                  </a:schemeClr>
                </a:solidFill>
                <a:latin typeface="Bahnschrift SemiLight SemiConde" panose="020B0502040204020203" pitchFamily="34" charset="0"/>
              </a:rPr>
              <a:t>компаньонства</a:t>
            </a:r>
            <a:r>
              <a:rPr lang="ru-RU" sz="1700" dirty="0" smtClean="0">
                <a:solidFill>
                  <a:schemeClr val="bg2">
                    <a:lumMod val="25000"/>
                  </a:schemeClr>
                </a:solidFill>
                <a:latin typeface="Bahnschrift SemiLight SemiConde" panose="020B0502040204020203" pitchFamily="34" charset="0"/>
              </a:rPr>
              <a:t>. В </a:t>
            </a:r>
            <a:r>
              <a:rPr lang="ru-RU" sz="1700" dirty="0">
                <a:solidFill>
                  <a:schemeClr val="bg2">
                    <a:lumMod val="25000"/>
                  </a:schemeClr>
                </a:solidFill>
                <a:latin typeface="Bahnschrift SemiLight SemiConde" panose="020B0502040204020203" pitchFamily="34" charset="0"/>
              </a:rPr>
              <a:t>делах большую роль играют общие </a:t>
            </a:r>
            <a:r>
              <a:rPr lang="ru-RU" sz="1700" dirty="0" err="1">
                <a:solidFill>
                  <a:schemeClr val="bg2">
                    <a:lumMod val="25000"/>
                  </a:schemeClr>
                </a:solidFill>
                <a:latin typeface="Bahnschrift SemiLight SemiConde" panose="020B0502040204020203" pitchFamily="34" charset="0"/>
              </a:rPr>
              <a:t>финансы.Вас</a:t>
            </a:r>
            <a:r>
              <a:rPr lang="ru-RU" sz="1700" dirty="0">
                <a:solidFill>
                  <a:schemeClr val="bg2">
                    <a:lumMod val="25000"/>
                  </a:schemeClr>
                </a:solidFill>
                <a:latin typeface="Bahnschrift SemiLight SemiConde" panose="020B0502040204020203" pitchFamily="34" charset="0"/>
              </a:rPr>
              <a:t> привлекают </a:t>
            </a:r>
            <a:r>
              <a:rPr lang="ru-RU" sz="1700" dirty="0" smtClean="0">
                <a:solidFill>
                  <a:schemeClr val="bg2">
                    <a:lumMod val="25000"/>
                  </a:schemeClr>
                </a:solidFill>
                <a:latin typeface="Bahnschrift SemiLight SemiConde" panose="020B0502040204020203" pitchFamily="34" charset="0"/>
              </a:rPr>
              <a:t>активные, подвижные </a:t>
            </a:r>
            <a:r>
              <a:rPr lang="ru-RU" sz="1700" dirty="0">
                <a:solidFill>
                  <a:schemeClr val="bg2">
                    <a:lumMod val="25000"/>
                  </a:schemeClr>
                </a:solidFill>
                <a:latin typeface="Bahnschrift SemiLight SemiConde" panose="020B0502040204020203" pitchFamily="34" charset="0"/>
              </a:rPr>
              <a:t>люди с сильной волей и Вы, видимо, нуждаетесь в </a:t>
            </a:r>
            <a:r>
              <a:rPr lang="ru-RU" sz="1700" dirty="0" smtClean="0">
                <a:solidFill>
                  <a:schemeClr val="bg2">
                    <a:lumMod val="25000"/>
                  </a:schemeClr>
                </a:solidFill>
                <a:latin typeface="Bahnschrift SemiLight SemiConde" panose="020B0502040204020203" pitchFamily="34" charset="0"/>
              </a:rPr>
              <a:t>динамичных отношениях</a:t>
            </a:r>
            <a:r>
              <a:rPr lang="ru-RU" sz="1700" dirty="0">
                <a:solidFill>
                  <a:schemeClr val="bg2">
                    <a:lumMod val="25000"/>
                  </a:schemeClr>
                </a:solidFill>
                <a:latin typeface="Bahnschrift SemiLight SemiConde" panose="020B0502040204020203" pitchFamily="34" charset="0"/>
              </a:rPr>
              <a:t>. Вы можете быть очень воинственны, а можете быть связаны </a:t>
            </a:r>
            <a:r>
              <a:rPr lang="ru-RU" sz="1700" dirty="0" smtClean="0">
                <a:solidFill>
                  <a:schemeClr val="bg2">
                    <a:lumMod val="25000"/>
                  </a:schemeClr>
                </a:solidFill>
                <a:latin typeface="Bahnschrift SemiLight SemiConde" panose="020B0502040204020203" pitchFamily="34" charset="0"/>
              </a:rPr>
              <a:t>с такими </a:t>
            </a:r>
            <a:r>
              <a:rPr lang="ru-RU" sz="1700" dirty="0">
                <a:solidFill>
                  <a:schemeClr val="bg2">
                    <a:lumMod val="25000"/>
                  </a:schemeClr>
                </a:solidFill>
                <a:latin typeface="Bahnschrift SemiLight SemiConde" panose="020B0502040204020203" pitchFamily="34" charset="0"/>
              </a:rPr>
              <a:t>людьми. В идеале Вы вступите в союз с человеком энергичным </a:t>
            </a:r>
            <a:r>
              <a:rPr lang="ru-RU" sz="1700" dirty="0" smtClean="0">
                <a:solidFill>
                  <a:schemeClr val="bg2">
                    <a:lumMod val="25000"/>
                  </a:schemeClr>
                </a:solidFill>
                <a:latin typeface="Bahnschrift SemiLight SemiConde" panose="020B0502040204020203" pitchFamily="34" charset="0"/>
              </a:rPr>
              <a:t>и честолюбивым</a:t>
            </a:r>
            <a:r>
              <a:rPr lang="ru-RU" sz="1700" dirty="0">
                <a:solidFill>
                  <a:schemeClr val="bg2">
                    <a:lumMod val="25000"/>
                  </a:schemeClr>
                </a:solidFill>
                <a:latin typeface="Bahnschrift SemiLight SemiConde" panose="020B0502040204020203" pitchFamily="34" charset="0"/>
              </a:rPr>
              <a:t>, но не очень властным и агрессивным.</a:t>
            </a:r>
          </a:p>
          <a:p>
            <a:pPr algn="just"/>
            <a:r>
              <a:rPr lang="ru-RU" sz="1700" dirty="0">
                <a:solidFill>
                  <a:schemeClr val="bg2">
                    <a:lumMod val="25000"/>
                  </a:schemeClr>
                </a:solidFill>
                <a:latin typeface="Bahnschrift SemiLight SemiConde" panose="020B0502040204020203" pitchFamily="34" charset="0"/>
              </a:rPr>
              <a:t> </a:t>
            </a:r>
          </a:p>
          <a:p>
            <a:pPr algn="just"/>
            <a:r>
              <a:rPr lang="ru-RU" sz="1700" dirty="0">
                <a:solidFill>
                  <a:schemeClr val="bg2">
                    <a:lumMod val="25000"/>
                  </a:schemeClr>
                </a:solidFill>
                <a:latin typeface="Bahnschrift SemiLight SemiConde" panose="020B0502040204020203" pitchFamily="34" charset="0"/>
              </a:rPr>
              <a:t>Марс в </a:t>
            </a:r>
            <a:r>
              <a:rPr lang="ru-RU" sz="1700" dirty="0" err="1">
                <a:solidFill>
                  <a:schemeClr val="bg2">
                    <a:lumMod val="25000"/>
                  </a:schemeClr>
                </a:solidFill>
                <a:latin typeface="Bahnschrift SemiLight SemiConde" panose="020B0502040204020203" pitchFamily="34" charset="0"/>
              </a:rPr>
              <a:t>VIII</a:t>
            </a:r>
            <a:r>
              <a:rPr lang="ru-RU" sz="1700" dirty="0">
                <a:solidFill>
                  <a:schemeClr val="bg2">
                    <a:lumMod val="25000"/>
                  </a:schemeClr>
                </a:solidFill>
                <a:latin typeface="Bahnschrift SemiLight SemiConde" panose="020B0502040204020203" pitchFamily="34" charset="0"/>
              </a:rPr>
              <a:t> доме</a:t>
            </a:r>
          </a:p>
          <a:p>
            <a:pPr algn="just"/>
            <a:r>
              <a:rPr lang="ru-RU" sz="1700" dirty="0">
                <a:solidFill>
                  <a:schemeClr val="bg2">
                    <a:lumMod val="25000"/>
                  </a:schemeClr>
                </a:solidFill>
                <a:latin typeface="Bahnschrift SemiLight SemiConde" panose="020B0502040204020203" pitchFamily="34" charset="0"/>
              </a:rPr>
              <a:t>Напористость и пробивные способности в отношениях, иногда даже пугающие</a:t>
            </a:r>
          </a:p>
          <a:p>
            <a:pPr algn="just"/>
            <a:r>
              <a:rPr lang="ru-RU" sz="1700" dirty="0">
                <a:solidFill>
                  <a:schemeClr val="bg2">
                    <a:lumMod val="25000"/>
                  </a:schemeClr>
                </a:solidFill>
                <a:latin typeface="Bahnschrift SemiLight SemiConde" panose="020B0502040204020203" pitchFamily="34" charset="0"/>
              </a:rPr>
              <a:t>владельца гороскопа своей силой. Воинственность должна быть</a:t>
            </a:r>
          </a:p>
          <a:p>
            <a:pPr algn="just"/>
            <a:r>
              <a:rPr lang="ru-RU" sz="1700" dirty="0">
                <a:solidFill>
                  <a:schemeClr val="bg2">
                    <a:lumMod val="25000"/>
                  </a:schemeClr>
                </a:solidFill>
                <a:latin typeface="Bahnschrift SemiLight SemiConde" panose="020B0502040204020203" pitchFamily="34" charset="0"/>
              </a:rPr>
              <a:t>трансформирована в творческое самовыражение и духовное</a:t>
            </a:r>
          </a:p>
          <a:p>
            <a:pPr algn="just"/>
            <a:r>
              <a:rPr lang="ru-RU" sz="1700" dirty="0">
                <a:solidFill>
                  <a:schemeClr val="bg2">
                    <a:lumMod val="25000"/>
                  </a:schemeClr>
                </a:solidFill>
                <a:latin typeface="Bahnschrift SemiLight SemiConde" panose="020B0502040204020203" pitchFamily="34" charset="0"/>
              </a:rPr>
              <a:t>совершенствование. В детстве родители воспитывали в строгости. Во</a:t>
            </a:r>
          </a:p>
          <a:p>
            <a:pPr algn="just"/>
            <a:r>
              <a:rPr lang="ru-RU" sz="1700" dirty="0">
                <a:solidFill>
                  <a:schemeClr val="bg2">
                    <a:lumMod val="25000"/>
                  </a:schemeClr>
                </a:solidFill>
                <a:latin typeface="Bahnschrift SemiLight SemiConde" panose="020B0502040204020203" pitchFamily="34" charset="0"/>
              </a:rPr>
              <a:t>взаимоотношениях тяга к сильным, доминирующим людям. Деньги</a:t>
            </a:r>
          </a:p>
          <a:p>
            <a:pPr algn="just"/>
            <a:r>
              <a:rPr lang="ru-RU" sz="1700" dirty="0">
                <a:solidFill>
                  <a:schemeClr val="bg2">
                    <a:lumMod val="25000"/>
                  </a:schemeClr>
                </a:solidFill>
                <a:latin typeface="Bahnschrift SemiLight SemiConde" panose="020B0502040204020203" pitchFamily="34" charset="0"/>
              </a:rPr>
              <a:t>представляются желаемой силой. Успех заключается в полном единении с</a:t>
            </a:r>
          </a:p>
          <a:p>
            <a:pPr algn="just"/>
            <a:r>
              <a:rPr lang="ru-RU" sz="1700" dirty="0">
                <a:solidFill>
                  <a:schemeClr val="bg2">
                    <a:lumMod val="25000"/>
                  </a:schemeClr>
                </a:solidFill>
                <a:latin typeface="Bahnschrift SemiLight SemiConde" panose="020B0502040204020203" pitchFamily="34" charset="0"/>
              </a:rPr>
              <a:t>партнером в стремлении к поставленной </a:t>
            </a:r>
            <a:r>
              <a:rPr lang="ru-RU" sz="1700" dirty="0" err="1">
                <a:solidFill>
                  <a:schemeClr val="bg2">
                    <a:lumMod val="25000"/>
                  </a:schemeClr>
                </a:solidFill>
                <a:latin typeface="Bahnschrift SemiLight SemiConde" panose="020B0502040204020203" pitchFamily="34" charset="0"/>
              </a:rPr>
              <a:t>цели.Сильные</a:t>
            </a:r>
            <a:r>
              <a:rPr lang="ru-RU" sz="1700" dirty="0">
                <a:solidFill>
                  <a:schemeClr val="bg2">
                    <a:lumMod val="25000"/>
                  </a:schemeClr>
                </a:solidFill>
                <a:latin typeface="Bahnschrift SemiLight SemiConde" panose="020B0502040204020203" pitchFamily="34" charset="0"/>
              </a:rPr>
              <a:t> желания и чувства, большая энергия, железная </a:t>
            </a:r>
            <a:r>
              <a:rPr lang="ru-RU" sz="1700" dirty="0" smtClean="0">
                <a:solidFill>
                  <a:schemeClr val="bg2">
                    <a:lumMod val="25000"/>
                  </a:schemeClr>
                </a:solidFill>
                <a:latin typeface="Bahnschrift SemiLight SemiConde" panose="020B0502040204020203" pitchFamily="34" charset="0"/>
              </a:rPr>
              <a:t>воля, агрессивность </a:t>
            </a:r>
            <a:r>
              <a:rPr lang="ru-RU" sz="1700" dirty="0">
                <a:solidFill>
                  <a:schemeClr val="bg2">
                    <a:lumMod val="25000"/>
                  </a:schemeClr>
                </a:solidFill>
                <a:latin typeface="Bahnschrift SemiLight SemiConde" panose="020B0502040204020203" pitchFamily="34" charset="0"/>
              </a:rPr>
              <a:t>в отношении чужих денег в общем фонде. </a:t>
            </a:r>
            <a:r>
              <a:rPr lang="ru-RU" sz="1700" dirty="0" smtClean="0">
                <a:solidFill>
                  <a:schemeClr val="bg2">
                    <a:lumMod val="25000"/>
                  </a:schemeClr>
                </a:solidFill>
                <a:latin typeface="Bahnschrift SemiLight SemiConde" panose="020B0502040204020203" pitchFamily="34" charset="0"/>
              </a:rPr>
              <a:t>Сильные сексуальные </a:t>
            </a:r>
            <a:r>
              <a:rPr lang="ru-RU" sz="1700" dirty="0">
                <a:solidFill>
                  <a:schemeClr val="bg2">
                    <a:lumMod val="25000"/>
                  </a:schemeClr>
                </a:solidFill>
                <a:latin typeface="Bahnschrift SemiLight SemiConde" panose="020B0502040204020203" pitchFamily="34" charset="0"/>
              </a:rPr>
              <a:t>влечения. Тайные дела. Вы встречаетесь </a:t>
            </a:r>
            <a:r>
              <a:rPr lang="ru-RU" sz="1700" dirty="0" smtClean="0">
                <a:solidFill>
                  <a:schemeClr val="bg2">
                    <a:lumMod val="25000"/>
                  </a:schemeClr>
                </a:solidFill>
                <a:latin typeface="Bahnschrift SemiLight SemiConde" panose="020B0502040204020203" pitchFamily="34" charset="0"/>
              </a:rPr>
              <a:t>с бесконечными </a:t>
            </a:r>
            <a:r>
              <a:rPr lang="ru-RU" sz="1700" dirty="0">
                <a:solidFill>
                  <a:schemeClr val="bg2">
                    <a:lumMod val="25000"/>
                  </a:schemeClr>
                </a:solidFill>
                <a:latin typeface="Bahnschrift SemiLight SemiConde" panose="020B0502040204020203" pitchFamily="34" charset="0"/>
              </a:rPr>
              <a:t>препятствиями и, возможно, поражениями </a:t>
            </a:r>
            <a:r>
              <a:rPr lang="ru-RU" sz="1700" dirty="0" smtClean="0">
                <a:solidFill>
                  <a:schemeClr val="bg2">
                    <a:lumMod val="25000"/>
                  </a:schemeClr>
                </a:solidFill>
                <a:latin typeface="Bahnschrift SemiLight SemiConde" panose="020B0502040204020203" pitchFamily="34" charset="0"/>
              </a:rPr>
              <a:t>в преследовании </a:t>
            </a:r>
            <a:r>
              <a:rPr lang="ru-RU" sz="1700" dirty="0">
                <a:solidFill>
                  <a:schemeClr val="bg2">
                    <a:lumMod val="25000"/>
                  </a:schemeClr>
                </a:solidFill>
                <a:latin typeface="Bahnschrift SemiLight SemiConde" panose="020B0502040204020203" pitchFamily="34" charset="0"/>
              </a:rPr>
              <a:t>своих целей и интересов, и часто </a:t>
            </a:r>
            <a:r>
              <a:rPr lang="ru-RU" sz="1700" dirty="0" smtClean="0">
                <a:solidFill>
                  <a:schemeClr val="bg2">
                    <a:lumMod val="25000"/>
                  </a:schemeClr>
                </a:solidFill>
                <a:latin typeface="Bahnschrift SemiLight SemiConde" panose="020B0502040204020203" pitchFamily="34" charset="0"/>
              </a:rPr>
              <a:t>Ваши неудачи </a:t>
            </a:r>
            <a:r>
              <a:rPr lang="ru-RU" sz="1700" dirty="0">
                <a:solidFill>
                  <a:schemeClr val="bg2">
                    <a:lumMod val="25000"/>
                  </a:schemeClr>
                </a:solidFill>
                <a:latin typeface="Bahnschrift SemiLight SemiConde" panose="020B0502040204020203" pitchFamily="34" charset="0"/>
              </a:rPr>
              <a:t>- результат опрометчивости или чрезвычайной занятости своим </a:t>
            </a:r>
            <a:r>
              <a:rPr lang="ru-RU" sz="1700" dirty="0" smtClean="0">
                <a:solidFill>
                  <a:schemeClr val="bg2">
                    <a:lumMod val="25000"/>
                  </a:schemeClr>
                </a:solidFill>
                <a:latin typeface="Bahnschrift SemiLight SemiConde" panose="020B0502040204020203" pitchFamily="34" charset="0"/>
              </a:rPr>
              <a:t>делом невзирая </a:t>
            </a:r>
            <a:r>
              <a:rPr lang="ru-RU" sz="1700" dirty="0">
                <a:solidFill>
                  <a:schemeClr val="bg2">
                    <a:lumMod val="25000"/>
                  </a:schemeClr>
                </a:solidFill>
                <a:latin typeface="Bahnschrift SemiLight SemiConde" panose="020B0502040204020203" pitchFamily="34" charset="0"/>
              </a:rPr>
              <a:t>на реакцию других людей. Вы пылки, страстны и иногда просто </a:t>
            </a:r>
            <a:r>
              <a:rPr lang="ru-RU" sz="1700" dirty="0" smtClean="0">
                <a:solidFill>
                  <a:schemeClr val="bg2">
                    <a:lumMod val="25000"/>
                  </a:schemeClr>
                </a:solidFill>
                <a:latin typeface="Bahnschrift SemiLight SemiConde" panose="020B0502040204020203" pitchFamily="34" charset="0"/>
              </a:rPr>
              <a:t>не понимаете</a:t>
            </a:r>
            <a:r>
              <a:rPr lang="ru-RU" sz="1700" dirty="0">
                <a:solidFill>
                  <a:schemeClr val="bg2">
                    <a:lumMod val="25000"/>
                  </a:schemeClr>
                </a:solidFill>
                <a:latin typeface="Bahnschrift SemiLight SemiConde" panose="020B0502040204020203" pitchFamily="34" charset="0"/>
              </a:rPr>
              <a:t>, что нужно остановиться. Беспечность в отношениях с </a:t>
            </a:r>
            <a:r>
              <a:rPr lang="ru-RU" sz="1700" dirty="0" smtClean="0">
                <a:solidFill>
                  <a:schemeClr val="bg2">
                    <a:lumMod val="25000"/>
                  </a:schemeClr>
                </a:solidFill>
                <a:latin typeface="Bahnschrift SemiLight SemiConde" panose="020B0502040204020203" pitchFamily="34" charset="0"/>
              </a:rPr>
              <a:t>другими может </a:t>
            </a:r>
            <a:r>
              <a:rPr lang="ru-RU" sz="1700" dirty="0">
                <a:solidFill>
                  <a:schemeClr val="bg2">
                    <a:lumMod val="25000"/>
                  </a:schemeClr>
                </a:solidFill>
                <a:latin typeface="Bahnschrift SemiLight SemiConde" panose="020B0502040204020203" pitchFamily="34" charset="0"/>
              </a:rPr>
              <a:t>быть для Вас проблемой.</a:t>
            </a:r>
            <a:endParaRPr lang="ru-RU" sz="1700" dirty="0" smtClean="0">
              <a:solidFill>
                <a:schemeClr val="bg2">
                  <a:lumMod val="25000"/>
                </a:schemeClr>
              </a:solidFill>
              <a:latin typeface="Bahnschrift SemiLight SemiConde" panose="020B0502040204020203" pitchFamily="34" charset="0"/>
            </a:endParaRPr>
          </a:p>
        </p:txBody>
      </p:sp>
      <p:sp>
        <p:nvSpPr>
          <p:cNvPr id="4" name="TextBox 3"/>
          <p:cNvSpPr txBox="1"/>
          <p:nvPr/>
        </p:nvSpPr>
        <p:spPr>
          <a:xfrm rot="16200000">
            <a:off x="103669" y="3140201"/>
            <a:ext cx="1053494"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МАРС</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256295281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4522471" y="-434873"/>
            <a:ext cx="7987031" cy="8069906"/>
          </a:xfrm>
          <a:prstGeom prst="rect">
            <a:avLst/>
          </a:prstGeom>
        </p:spPr>
      </p:pic>
      <p:sp>
        <p:nvSpPr>
          <p:cNvPr id="2" name="TextBox 1"/>
          <p:cNvSpPr txBox="1"/>
          <p:nvPr/>
        </p:nvSpPr>
        <p:spPr>
          <a:xfrm>
            <a:off x="3593047" y="362517"/>
            <a:ext cx="7928394" cy="6370975"/>
          </a:xfrm>
          <a:prstGeom prst="rect">
            <a:avLst/>
          </a:prstGeom>
          <a:noFill/>
        </p:spPr>
        <p:txBody>
          <a:bodyPr wrap="square" rtlCol="0">
            <a:spAutoFit/>
          </a:bodyPr>
          <a:lstStyle/>
          <a:p>
            <a:pPr algn="just"/>
            <a:r>
              <a:rPr lang="ru-RU" sz="1700" dirty="0">
                <a:solidFill>
                  <a:schemeClr val="bg2">
                    <a:lumMod val="25000"/>
                  </a:schemeClr>
                </a:solidFill>
                <a:latin typeface="Bahnschrift SemiLight SemiConde" panose="020B0502040204020203" pitchFamily="34" charset="0"/>
              </a:rPr>
              <a:t>Марс в </a:t>
            </a:r>
            <a:r>
              <a:rPr lang="ru-RU" sz="1700" dirty="0" err="1">
                <a:solidFill>
                  <a:schemeClr val="bg2">
                    <a:lumMod val="25000"/>
                  </a:schemeClr>
                </a:solidFill>
                <a:latin typeface="Bahnschrift SemiLight SemiConde" panose="020B0502040204020203" pitchFamily="34" charset="0"/>
              </a:rPr>
              <a:t>XI</a:t>
            </a:r>
            <a:r>
              <a:rPr lang="ru-RU" sz="1700" dirty="0">
                <a:solidFill>
                  <a:schemeClr val="bg2">
                    <a:lumMod val="25000"/>
                  </a:schemeClr>
                </a:solidFill>
                <a:latin typeface="Bahnschrift SemiLight SemiConde" panose="020B0502040204020203" pitchFamily="34" charset="0"/>
              </a:rPr>
              <a:t> доме</a:t>
            </a:r>
          </a:p>
          <a:p>
            <a:pPr algn="just"/>
            <a:r>
              <a:rPr lang="ru-RU" sz="1700" dirty="0">
                <a:solidFill>
                  <a:schemeClr val="bg2">
                    <a:lumMod val="25000"/>
                  </a:schemeClr>
                </a:solidFill>
                <a:latin typeface="Bahnschrift SemiLight SemiConde" panose="020B0502040204020203" pitchFamily="34" charset="0"/>
              </a:rPr>
              <a:t>Энергия в дружбе и групповых предприятиях. Энергичные задорные друзья,</a:t>
            </a:r>
          </a:p>
          <a:p>
            <a:pPr algn="just"/>
            <a:r>
              <a:rPr lang="ru-RU" sz="1700" dirty="0">
                <a:solidFill>
                  <a:schemeClr val="bg2">
                    <a:lumMod val="25000"/>
                  </a:schemeClr>
                </a:solidFill>
                <a:latin typeface="Bahnschrift SemiLight SemiConde" panose="020B0502040204020203" pitchFamily="34" charset="0"/>
              </a:rPr>
              <a:t>оказывающие поддержку в делах, работе и профессиональных амбициях. Часто</a:t>
            </a:r>
          </a:p>
          <a:p>
            <a:pPr algn="just"/>
            <a:r>
              <a:rPr lang="ru-RU" sz="1700" dirty="0">
                <a:solidFill>
                  <a:schemeClr val="bg2">
                    <a:lumMod val="25000"/>
                  </a:schemeClr>
                </a:solidFill>
                <a:latin typeface="Bahnschrift SemiLight SemiConde" panose="020B0502040204020203" pitchFamily="34" charset="0"/>
              </a:rPr>
              <a:t>ловкость в механике, изобретении технических </a:t>
            </a:r>
            <a:r>
              <a:rPr lang="ru-RU" sz="1700" dirty="0" err="1">
                <a:solidFill>
                  <a:schemeClr val="bg2">
                    <a:lumMod val="25000"/>
                  </a:schemeClr>
                </a:solidFill>
                <a:latin typeface="Bahnschrift SemiLight SemiConde" panose="020B0502040204020203" pitchFamily="34" charset="0"/>
              </a:rPr>
              <a:t>приборов.Вы</a:t>
            </a:r>
            <a:r>
              <a:rPr lang="ru-RU" sz="1700" dirty="0">
                <a:solidFill>
                  <a:schemeClr val="bg2">
                    <a:lumMod val="25000"/>
                  </a:schemeClr>
                </a:solidFill>
                <a:latin typeface="Bahnschrift SemiLight SemiConde" panose="020B0502040204020203" pitchFamily="34" charset="0"/>
              </a:rPr>
              <a:t> как бы игрок в</a:t>
            </a:r>
          </a:p>
          <a:p>
            <a:pPr algn="just"/>
            <a:r>
              <a:rPr lang="ru-RU" sz="1700" dirty="0">
                <a:solidFill>
                  <a:schemeClr val="bg2">
                    <a:lumMod val="25000"/>
                  </a:schemeClr>
                </a:solidFill>
                <a:latin typeface="Bahnschrift SemiLight SemiConde" panose="020B0502040204020203" pitchFamily="34" charset="0"/>
              </a:rPr>
              <a:t>команде, хорошо работаете в сотрудничестве с другими - теми, кто разделяет</a:t>
            </a:r>
          </a:p>
          <a:p>
            <a:pPr algn="just"/>
            <a:r>
              <a:rPr lang="ru-RU" sz="1700" dirty="0">
                <a:solidFill>
                  <a:schemeClr val="bg2">
                    <a:lumMod val="25000"/>
                  </a:schemeClr>
                </a:solidFill>
                <a:latin typeface="Bahnschrift SemiLight SemiConde" panose="020B0502040204020203" pitchFamily="34" charset="0"/>
              </a:rPr>
              <a:t>Ваши цели, идеалы и намерения. Вы можете координировать групповые усилия</a:t>
            </a:r>
          </a:p>
          <a:p>
            <a:pPr algn="just"/>
            <a:r>
              <a:rPr lang="ru-RU" sz="1700" dirty="0">
                <a:solidFill>
                  <a:schemeClr val="bg2">
                    <a:lumMod val="25000"/>
                  </a:schemeClr>
                </a:solidFill>
                <a:latin typeface="Bahnschrift SemiLight SemiConde" panose="020B0502040204020203" pitchFamily="34" charset="0"/>
              </a:rPr>
              <a:t>и вдохновлять людей на работу в направлении общей </a:t>
            </a:r>
            <a:r>
              <a:rPr lang="ru-RU" sz="1700" dirty="0" err="1">
                <a:solidFill>
                  <a:schemeClr val="bg2">
                    <a:lumMod val="25000"/>
                  </a:schemeClr>
                </a:solidFill>
                <a:latin typeface="Bahnschrift SemiLight SemiConde" panose="020B0502040204020203" pitchFamily="34" charset="0"/>
              </a:rPr>
              <a:t>цели.Командные</a:t>
            </a:r>
            <a:r>
              <a:rPr lang="ru-RU" sz="1700" dirty="0">
                <a:solidFill>
                  <a:schemeClr val="bg2">
                    <a:lumMod val="25000"/>
                  </a:schemeClr>
                </a:solidFill>
                <a:latin typeface="Bahnschrift SemiLight SemiConde" panose="020B0502040204020203" pitchFamily="34" charset="0"/>
              </a:rPr>
              <a:t> виды спорта доставляют Вам массу удовольствия, и</a:t>
            </a:r>
          </a:p>
          <a:p>
            <a:pPr algn="just"/>
            <a:r>
              <a:rPr lang="ru-RU" sz="1700" dirty="0">
                <a:solidFill>
                  <a:schemeClr val="bg2">
                    <a:lumMod val="25000"/>
                  </a:schemeClr>
                </a:solidFill>
                <a:latin typeface="Bahnschrift SemiLight SemiConde" panose="020B0502040204020203" pitchFamily="34" charset="0"/>
              </a:rPr>
              <a:t>Вы могли бы быть руководителем, тренером или режиссером в</a:t>
            </a:r>
          </a:p>
          <a:p>
            <a:pPr algn="just"/>
            <a:r>
              <a:rPr lang="ru-RU" sz="1700" dirty="0">
                <a:solidFill>
                  <a:schemeClr val="bg2">
                    <a:lumMod val="25000"/>
                  </a:schemeClr>
                </a:solidFill>
                <a:latin typeface="Bahnschrift SemiLight SemiConde" panose="020B0502040204020203" pitchFamily="34" charset="0"/>
              </a:rPr>
              <a:t>любом коллективном деле. </a:t>
            </a:r>
          </a:p>
          <a:p>
            <a:pPr algn="just"/>
            <a:r>
              <a:rPr lang="ru-RU" sz="1700" dirty="0">
                <a:solidFill>
                  <a:schemeClr val="bg2">
                    <a:lumMod val="25000"/>
                  </a:schemeClr>
                </a:solidFill>
                <a:latin typeface="Bahnschrift SemiLight SemiConde" panose="020B0502040204020203" pitchFamily="34" charset="0"/>
              </a:rPr>
              <a:t> </a:t>
            </a:r>
          </a:p>
          <a:p>
            <a:pPr algn="just"/>
            <a:r>
              <a:rPr lang="ru-RU" sz="1700" dirty="0">
                <a:solidFill>
                  <a:schemeClr val="bg2">
                    <a:lumMod val="25000"/>
                  </a:schemeClr>
                </a:solidFill>
                <a:latin typeface="Bahnschrift SemiLight SemiConde" panose="020B0502040204020203" pitchFamily="34" charset="0"/>
              </a:rPr>
              <a:t>Марс в </a:t>
            </a:r>
            <a:r>
              <a:rPr lang="ru-RU" sz="1700" dirty="0" err="1">
                <a:solidFill>
                  <a:schemeClr val="bg2">
                    <a:lumMod val="25000"/>
                  </a:schemeClr>
                </a:solidFill>
                <a:latin typeface="Bahnschrift SemiLight SemiConde" panose="020B0502040204020203" pitchFamily="34" charset="0"/>
              </a:rPr>
              <a:t>XII</a:t>
            </a:r>
            <a:r>
              <a:rPr lang="ru-RU" sz="1700" dirty="0">
                <a:solidFill>
                  <a:schemeClr val="bg2">
                    <a:lumMod val="25000"/>
                  </a:schemeClr>
                </a:solidFill>
                <a:latin typeface="Bahnschrift SemiLight SemiConde" panose="020B0502040204020203" pitchFamily="34" charset="0"/>
              </a:rPr>
              <a:t> доме</a:t>
            </a:r>
          </a:p>
          <a:p>
            <a:pPr algn="just"/>
            <a:r>
              <a:rPr lang="ru-RU" sz="1700" dirty="0">
                <a:solidFill>
                  <a:schemeClr val="bg2">
                    <a:lumMod val="25000"/>
                  </a:schemeClr>
                </a:solidFill>
                <a:latin typeface="Bahnschrift SemiLight SemiConde" panose="020B0502040204020203" pitchFamily="34" charset="0"/>
              </a:rPr>
              <a:t>На действия и устремления влияет подсознание. Любят одиночество в работе и</a:t>
            </a:r>
          </a:p>
          <a:p>
            <a:pPr algn="just"/>
            <a:r>
              <a:rPr lang="ru-RU" sz="1700" dirty="0">
                <a:solidFill>
                  <a:schemeClr val="bg2">
                    <a:lumMod val="25000"/>
                  </a:schemeClr>
                </a:solidFill>
                <a:latin typeface="Bahnschrift SemiLight SemiConde" panose="020B0502040204020203" pitchFamily="34" charset="0"/>
              </a:rPr>
              <a:t>других делах. Стремление действовать в тайне, стремление избежать</a:t>
            </a:r>
          </a:p>
          <a:p>
            <a:pPr algn="just"/>
            <a:r>
              <a:rPr lang="ru-RU" sz="1700" dirty="0">
                <a:solidFill>
                  <a:schemeClr val="bg2">
                    <a:lumMod val="25000"/>
                  </a:schemeClr>
                </a:solidFill>
                <a:latin typeface="Bahnschrift SemiLight SemiConde" panose="020B0502040204020203" pitchFamily="34" charset="0"/>
              </a:rPr>
              <a:t>открытого сопротивления. Стремление скрыть свои желания и взгляды, тайные</a:t>
            </a:r>
          </a:p>
          <a:p>
            <a:pPr algn="just"/>
            <a:r>
              <a:rPr lang="ru-RU" sz="1700" dirty="0">
                <a:solidFill>
                  <a:schemeClr val="bg2">
                    <a:lumMod val="25000"/>
                  </a:schemeClr>
                </a:solidFill>
                <a:latin typeface="Bahnschrift SemiLight SemiConde" panose="020B0502040204020203" pitchFamily="34" charset="0"/>
              </a:rPr>
              <a:t>сексуальные приключения. Работа в крупных учреждениях, где можно скрыть</a:t>
            </a:r>
          </a:p>
          <a:p>
            <a:pPr algn="just"/>
            <a:r>
              <a:rPr lang="ru-RU" sz="1700" dirty="0">
                <a:solidFill>
                  <a:schemeClr val="bg2">
                    <a:lumMod val="25000"/>
                  </a:schemeClr>
                </a:solidFill>
                <a:latin typeface="Bahnschrift SemiLight SemiConde" panose="020B0502040204020203" pitchFamily="34" charset="0"/>
              </a:rPr>
              <a:t>свою идентичность или потерять ее </a:t>
            </a:r>
            <a:r>
              <a:rPr lang="ru-RU" sz="1700" dirty="0" err="1">
                <a:solidFill>
                  <a:schemeClr val="bg2">
                    <a:lumMod val="25000"/>
                  </a:schemeClr>
                </a:solidFill>
                <a:latin typeface="Bahnschrift SemiLight SemiConde" panose="020B0502040204020203" pitchFamily="34" charset="0"/>
              </a:rPr>
              <a:t>совсем.Очень</a:t>
            </a:r>
            <a:r>
              <a:rPr lang="ru-RU" sz="1700" dirty="0">
                <a:solidFill>
                  <a:schemeClr val="bg2">
                    <a:lumMod val="25000"/>
                  </a:schemeClr>
                </a:solidFill>
                <a:latin typeface="Bahnschrift SemiLight SemiConde" panose="020B0502040204020203" pitchFamily="34" charset="0"/>
              </a:rPr>
              <a:t> часто Вам трудно</a:t>
            </a:r>
          </a:p>
          <a:p>
            <a:pPr algn="just"/>
            <a:r>
              <a:rPr lang="ru-RU" sz="1700" dirty="0">
                <a:solidFill>
                  <a:schemeClr val="bg2">
                    <a:lumMod val="25000"/>
                  </a:schemeClr>
                </a:solidFill>
                <a:latin typeface="Bahnschrift SemiLight SemiConde" panose="020B0502040204020203" pitchFamily="34" charset="0"/>
              </a:rPr>
              <a:t>самоутвердиться, быть прямым, проявлять волю, добиваясь желаемого. Хотя у</a:t>
            </a:r>
          </a:p>
          <a:p>
            <a:pPr algn="just"/>
            <a:r>
              <a:rPr lang="ru-RU" sz="1700" dirty="0">
                <a:solidFill>
                  <a:schemeClr val="bg2">
                    <a:lumMod val="25000"/>
                  </a:schemeClr>
                </a:solidFill>
                <a:latin typeface="Bahnschrift SemiLight SemiConde" panose="020B0502040204020203" pitchFamily="34" charset="0"/>
              </a:rPr>
              <a:t>Вас может быть довольно много энергии и сил, Вам недостает уверенности или</a:t>
            </a:r>
          </a:p>
          <a:p>
            <a:pPr algn="just"/>
            <a:r>
              <a:rPr lang="ru-RU" sz="1700" dirty="0">
                <a:solidFill>
                  <a:schemeClr val="bg2">
                    <a:lumMod val="25000"/>
                  </a:schemeClr>
                </a:solidFill>
                <a:latin typeface="Bahnschrift SemiLight SemiConde" panose="020B0502040204020203" pitchFamily="34" charset="0"/>
              </a:rPr>
              <a:t>просто желания ставить себя и свои интересы на первое место. Вы наверняка</a:t>
            </a:r>
          </a:p>
          <a:p>
            <a:pPr algn="just"/>
            <a:r>
              <a:rPr lang="ru-RU" sz="1700" dirty="0">
                <a:solidFill>
                  <a:schemeClr val="bg2">
                    <a:lumMod val="25000"/>
                  </a:schemeClr>
                </a:solidFill>
                <a:latin typeface="Bahnschrift SemiLight SemiConde" panose="020B0502040204020203" pitchFamily="34" charset="0"/>
              </a:rPr>
              <a:t>очень бескорыстны, работаете скорее в интересах других людей, чем в своих</a:t>
            </a:r>
          </a:p>
          <a:p>
            <a:pPr algn="just"/>
            <a:r>
              <a:rPr lang="ru-RU" sz="1700" dirty="0" err="1">
                <a:solidFill>
                  <a:schemeClr val="bg2">
                    <a:lumMod val="25000"/>
                  </a:schemeClr>
                </a:solidFill>
                <a:latin typeface="Bahnschrift SemiLight SemiConde" panose="020B0502040204020203" pitchFamily="34" charset="0"/>
              </a:rPr>
              <a:t>собственных.Вы</a:t>
            </a:r>
            <a:r>
              <a:rPr lang="ru-RU" sz="1700" dirty="0">
                <a:solidFill>
                  <a:schemeClr val="bg2">
                    <a:lumMod val="25000"/>
                  </a:schemeClr>
                </a:solidFill>
                <a:latin typeface="Bahnschrift SemiLight SemiConde" panose="020B0502040204020203" pitchFamily="34" charset="0"/>
              </a:rPr>
              <a:t> слишком часто отказываетесь от своих желаний и</a:t>
            </a:r>
          </a:p>
          <a:p>
            <a:pPr algn="just"/>
            <a:r>
              <a:rPr lang="ru-RU" sz="1700" dirty="0">
                <a:solidFill>
                  <a:schemeClr val="bg2">
                    <a:lumMod val="25000"/>
                  </a:schemeClr>
                </a:solidFill>
                <a:latin typeface="Bahnschrift SemiLight SemiConde" panose="020B0502040204020203" pitchFamily="34" charset="0"/>
              </a:rPr>
              <a:t>потребностей и, вероятно, втайне бываете очень разгневаны, что сводит на нет</a:t>
            </a:r>
          </a:p>
          <a:p>
            <a:pPr algn="just"/>
            <a:r>
              <a:rPr lang="ru-RU" sz="1700" dirty="0">
                <a:solidFill>
                  <a:schemeClr val="bg2">
                    <a:lumMod val="25000"/>
                  </a:schemeClr>
                </a:solidFill>
                <a:latin typeface="Bahnschrift SemiLight SemiConde" panose="020B0502040204020203" pitchFamily="34" charset="0"/>
              </a:rPr>
              <a:t>самые прекрасные Ваши стремления.</a:t>
            </a:r>
            <a:endParaRPr lang="ru-RU" sz="1700" dirty="0" smtClean="0">
              <a:solidFill>
                <a:schemeClr val="bg2">
                  <a:lumMod val="25000"/>
                </a:schemeClr>
              </a:solidFill>
              <a:latin typeface="Bahnschrift SemiLight SemiConde" panose="020B0502040204020203" pitchFamily="34" charset="0"/>
            </a:endParaRPr>
          </a:p>
        </p:txBody>
      </p:sp>
      <p:sp>
        <p:nvSpPr>
          <p:cNvPr id="4" name="TextBox 3"/>
          <p:cNvSpPr txBox="1"/>
          <p:nvPr/>
        </p:nvSpPr>
        <p:spPr>
          <a:xfrm rot="16200000">
            <a:off x="103669" y="3140201"/>
            <a:ext cx="1053494"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МАРС</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22308969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113212" y="3190356"/>
            <a:ext cx="9414828" cy="553998"/>
          </a:xfrm>
          <a:prstGeom prst="rect">
            <a:avLst/>
          </a:prstGeom>
          <a:noFill/>
        </p:spPr>
        <p:txBody>
          <a:bodyPr wrap="square" rtlCol="0">
            <a:spAutoFit/>
          </a:bodyPr>
          <a:lstStyle/>
          <a:p>
            <a:r>
              <a:rPr lang="ru-RU" sz="3000" b="1" dirty="0" smtClean="0">
                <a:effectLst>
                  <a:outerShdw blurRad="38100" dist="38100" dir="2700000" algn="tl">
                    <a:srgbClr val="000000">
                      <a:alpha val="43137"/>
                    </a:srgbClr>
                  </a:outerShdw>
                </a:effectLst>
              </a:rPr>
              <a:t>ЮПИТЕР В ДОМАХ</a:t>
            </a:r>
            <a:endParaRPr lang="ru-RU" sz="3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3015198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870349"/>
            <a:ext cx="9359410" cy="5093702"/>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1 ДОМ –</a:t>
            </a:r>
            <a:r>
              <a:rPr lang="ru-RU" sz="2000" dirty="0" err="1" smtClean="0">
                <a:solidFill>
                  <a:schemeClr val="bg2">
                    <a:lumMod val="25000"/>
                  </a:schemeClr>
                </a:solidFill>
                <a:latin typeface="Bahnschrift SemiLight SemiConde" panose="020B0502040204020203" pitchFamily="34" charset="0"/>
              </a:rPr>
              <a:t>натив</a:t>
            </a:r>
            <a:r>
              <a:rPr lang="ru-RU" sz="2000" dirty="0" smtClean="0">
                <a:solidFill>
                  <a:schemeClr val="bg2">
                    <a:lumMod val="25000"/>
                  </a:schemeClr>
                </a:solidFill>
                <a:latin typeface="Bahnschrift SemiLight SemiConde" panose="020B0502040204020203" pitchFamily="34" charset="0"/>
              </a:rPr>
              <a:t> </a:t>
            </a:r>
            <a:r>
              <a:rPr lang="ru-RU" sz="2000" dirty="0">
                <a:solidFill>
                  <a:schemeClr val="bg2">
                    <a:lumMod val="25000"/>
                  </a:schemeClr>
                </a:solidFill>
                <a:latin typeface="Bahnschrift SemiLight SemiConde" panose="020B0502040204020203" pitchFamily="34" charset="0"/>
              </a:rPr>
              <a:t>наделен харизмой и привлекательностью, он может выглядеть авторитетным и достойным доверия, это позволяет ему легче завоевывать уважение и поддержку окружающих; он проявляет оптимизм и жизнерадостность, может быть веселым, полным энтузиазма и распространять позитивное настроение на окружающих; способен воодушевить и поддержать любого; считает себя мудрым наставником, всегда ищущим глубокий смысл во всем; может быть заинтересован в обучении, исследованиях и расширении своих горизонтов; у него есть способности стратега, координатора и администратора; его манеры могут иметь покровительственное </a:t>
            </a:r>
            <a:r>
              <a:rPr lang="ru-RU" sz="2000" dirty="0" err="1">
                <a:solidFill>
                  <a:schemeClr val="bg2">
                    <a:lumMod val="25000"/>
                  </a:schemeClr>
                </a:solidFill>
                <a:latin typeface="Bahnschrift SemiLight SemiConde" panose="020B0502040204020203" pitchFamily="34" charset="0"/>
              </a:rPr>
              <a:t>оттенение</a:t>
            </a:r>
            <a:r>
              <a:rPr lang="ru-RU" sz="2000" dirty="0">
                <a:solidFill>
                  <a:schemeClr val="bg2">
                    <a:lumMod val="25000"/>
                  </a:schemeClr>
                </a:solidFill>
                <a:latin typeface="Bahnschrift SemiLight SemiConde" panose="020B0502040204020203" pitchFamily="34" charset="0"/>
              </a:rPr>
              <a:t>, оказывая давление на окружающих и демонстрируя свое превосходство и право на первенство; </a:t>
            </a:r>
            <a:r>
              <a:rPr lang="ru-RU" sz="2000" dirty="0" err="1">
                <a:solidFill>
                  <a:schemeClr val="bg2">
                    <a:lumMod val="25000"/>
                  </a:schemeClr>
                </a:solidFill>
                <a:latin typeface="Bahnschrift SemiLight SemiConde" panose="020B0502040204020203" pitchFamily="34" charset="0"/>
              </a:rPr>
              <a:t>натив</a:t>
            </a:r>
            <a:r>
              <a:rPr lang="ru-RU" sz="2000" dirty="0">
                <a:solidFill>
                  <a:schemeClr val="bg2">
                    <a:lumMod val="25000"/>
                  </a:schemeClr>
                </a:solidFill>
                <a:latin typeface="Bahnschrift SemiLight SemiConde" panose="020B0502040204020203" pitchFamily="34" charset="0"/>
              </a:rPr>
              <a:t> также уязвим к лести, стремится к солидности и не проявляет слишком близких отношений</a:t>
            </a:r>
            <a:r>
              <a:rPr lang="ru-RU" sz="2000" dirty="0" smtClean="0">
                <a:solidFill>
                  <a:schemeClr val="bg2">
                    <a:lumMod val="25000"/>
                  </a:schemeClr>
                </a:solidFill>
                <a:latin typeface="Bahnschrift SemiLight SemiConde" panose="020B0502040204020203" pitchFamily="34" charset="0"/>
              </a:rPr>
              <a:t>.</a:t>
            </a:r>
          </a:p>
          <a:p>
            <a:pPr algn="just"/>
            <a:r>
              <a:rPr lang="ru-RU" sz="2000" b="1" dirty="0" smtClean="0">
                <a:solidFill>
                  <a:schemeClr val="bg2">
                    <a:lumMod val="25000"/>
                  </a:schemeClr>
                </a:solidFill>
                <a:latin typeface="Bahnschrift SemiLight SemiConde" panose="020B0502040204020203" pitchFamily="34" charset="0"/>
              </a:rPr>
              <a:t>Минусы </a:t>
            </a:r>
            <a:r>
              <a:rPr lang="ru-RU" sz="2000" b="1" dirty="0">
                <a:solidFill>
                  <a:schemeClr val="bg2">
                    <a:lumMod val="25000"/>
                  </a:schemeClr>
                </a:solidFill>
                <a:latin typeface="Bahnschrift SemiLight SemiConde" panose="020B0502040204020203" pitchFamily="34" charset="0"/>
              </a:rPr>
              <a:t>проявления: </a:t>
            </a:r>
            <a:r>
              <a:rPr lang="ru-RU" sz="2000" dirty="0">
                <a:solidFill>
                  <a:schemeClr val="bg2">
                    <a:lumMod val="25000"/>
                  </a:schemeClr>
                </a:solidFill>
                <a:latin typeface="Bahnschrift SemiLight SemiConde" panose="020B0502040204020203" pitchFamily="34" charset="0"/>
              </a:rPr>
              <a:t>необъективность и искаженное восприятие реальности; гонор и заносчивость, переоценка своей важности и ожидание особого внимания и признания от окружающих; может считать себя безупречным и не признавать свои ошибки, что может мешать его росту и развитию; поддерживание зависти, амбиций и надменности, а также поиск недостатков в других людях</a:t>
            </a:r>
            <a:r>
              <a:rPr lang="ru-RU" sz="2000" dirty="0" smtClean="0">
                <a:solidFill>
                  <a:schemeClr val="bg2">
                    <a:lumMod val="25000"/>
                  </a:schemeClr>
                </a:solidFill>
                <a:latin typeface="Bahnschrift SemiLight SemiConde" panose="020B0502040204020203" pitchFamily="34" charset="0"/>
              </a:rPr>
              <a:t>.</a:t>
            </a:r>
          </a:p>
        </p:txBody>
      </p:sp>
      <p:sp>
        <p:nvSpPr>
          <p:cNvPr id="4" name="TextBox 3"/>
          <p:cNvSpPr txBox="1"/>
          <p:nvPr/>
        </p:nvSpPr>
        <p:spPr>
          <a:xfrm rot="16200000">
            <a:off x="-101516" y="3140201"/>
            <a:ext cx="1463862"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ЮПИТЕР</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335976018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870349"/>
            <a:ext cx="9359410" cy="5093702"/>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2 ДОМ – </a:t>
            </a:r>
            <a:r>
              <a:rPr lang="ru-RU" sz="2000" dirty="0" err="1" smtClean="0">
                <a:solidFill>
                  <a:schemeClr val="bg2">
                    <a:lumMod val="25000"/>
                  </a:schemeClr>
                </a:solidFill>
                <a:latin typeface="Bahnschrift SemiLight SemiConde" panose="020B0502040204020203" pitchFamily="34" charset="0"/>
              </a:rPr>
              <a:t>натив</a:t>
            </a:r>
            <a:r>
              <a:rPr lang="ru-RU" sz="2000" dirty="0" smtClean="0">
                <a:solidFill>
                  <a:schemeClr val="bg2">
                    <a:lumMod val="25000"/>
                  </a:schemeClr>
                </a:solidFill>
                <a:latin typeface="Bahnschrift SemiLight SemiConde" panose="020B0502040204020203" pitchFamily="34" charset="0"/>
              </a:rPr>
              <a:t> </a:t>
            </a:r>
            <a:r>
              <a:rPr lang="ru-RU" sz="2000" dirty="0">
                <a:solidFill>
                  <a:schemeClr val="bg2">
                    <a:lumMod val="25000"/>
                  </a:schemeClr>
                </a:solidFill>
                <a:latin typeface="Bahnschrift SemiLight SemiConde" panose="020B0502040204020203" pitchFamily="34" charset="0"/>
              </a:rPr>
              <a:t>уверен в своей ценности и достоинстве; он может проявлять щедрость как в материальном, так и в эмоциональном плане; его вещи должны быть дорогими и долговечными, чтобы они были ценными в обществе и могли вызывать восхищение; он считает, что импортные товары лучше, но ему не стоит тратиться на мелочи и незначительные вещи; способен создавать ценное из ничего, быть владельцем ценных вещей, которые неким образом попадают в его руки; может обладать хорошим финансовым чутьем и способностью видеть потенциал в инвестициях и возможностях заработка; стремится к осуществлению крупных коммерческих проектов; убежден в том, что знания приносят деньги; при постоянном развитии финансовых навыков и знаний может успешно управлять своими финансами, достигая материального изобилия; подходящие профессии: банковская служба, экономика, финансовые операции, торговля, путешествия, международные </a:t>
            </a:r>
            <a:r>
              <a:rPr lang="ru-RU" sz="2000" dirty="0" smtClean="0">
                <a:solidFill>
                  <a:schemeClr val="bg2">
                    <a:lumMod val="25000"/>
                  </a:schemeClr>
                </a:solidFill>
                <a:latin typeface="Bahnschrift SemiLight SemiConde" panose="020B0502040204020203" pitchFamily="34" charset="0"/>
              </a:rPr>
              <a:t>связи.</a:t>
            </a:r>
          </a:p>
          <a:p>
            <a:pPr algn="just"/>
            <a:r>
              <a:rPr lang="ru-RU" sz="2000" b="1" dirty="0" smtClean="0">
                <a:solidFill>
                  <a:schemeClr val="bg2">
                    <a:lumMod val="25000"/>
                  </a:schemeClr>
                </a:solidFill>
                <a:latin typeface="Bahnschrift SemiLight SemiConde" panose="020B0502040204020203" pitchFamily="34" charset="0"/>
              </a:rPr>
              <a:t>Минусы </a:t>
            </a:r>
            <a:r>
              <a:rPr lang="ru-RU" sz="2000" b="1" dirty="0">
                <a:solidFill>
                  <a:schemeClr val="bg2">
                    <a:lumMod val="25000"/>
                  </a:schemeClr>
                </a:solidFill>
                <a:latin typeface="Bahnschrift SemiLight SemiConde" panose="020B0502040204020203" pitchFamily="34" charset="0"/>
              </a:rPr>
              <a:t>проявления</a:t>
            </a:r>
            <a:r>
              <a:rPr lang="ru-RU" sz="2000" dirty="0">
                <a:solidFill>
                  <a:schemeClr val="bg2">
                    <a:lumMod val="25000"/>
                  </a:schemeClr>
                </a:solidFill>
                <a:latin typeface="Bahnschrift SemiLight SemiConde" panose="020B0502040204020203" pitchFamily="34" charset="0"/>
              </a:rPr>
              <a:t>: привязанность к мечтам о богатстве и роскоши в жизни; излишняя расточительность и финансовые проблемы из-за неправильного отношения к деньгам; использование денег для производства впечатления и завоевания авторитета; обещания щедрости, которые плохо выполняются.</a:t>
            </a:r>
            <a:endParaRPr lang="ru-RU" sz="2000" dirty="0" smtClean="0">
              <a:solidFill>
                <a:schemeClr val="bg2">
                  <a:lumMod val="25000"/>
                </a:schemeClr>
              </a:solidFill>
              <a:latin typeface="Bahnschrift SemiLight SemiConde" panose="020B0502040204020203" pitchFamily="34" charset="0"/>
            </a:endParaRPr>
          </a:p>
        </p:txBody>
      </p:sp>
      <p:sp>
        <p:nvSpPr>
          <p:cNvPr id="4" name="TextBox 3"/>
          <p:cNvSpPr txBox="1"/>
          <p:nvPr/>
        </p:nvSpPr>
        <p:spPr>
          <a:xfrm rot="16200000">
            <a:off x="-101516" y="3140201"/>
            <a:ext cx="1463862"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ЮПИТЕР</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230107994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870349"/>
            <a:ext cx="9359410" cy="4478149"/>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3 ДОМ – </a:t>
            </a:r>
            <a:r>
              <a:rPr lang="ru-RU" sz="2000" dirty="0" smtClean="0">
                <a:solidFill>
                  <a:schemeClr val="bg2">
                    <a:lumMod val="25000"/>
                  </a:schemeClr>
                </a:solidFill>
                <a:latin typeface="Bahnschrift SemiLight SemiConde" panose="020B0502040204020203" pitchFamily="34" charset="0"/>
              </a:rPr>
              <a:t>у </a:t>
            </a:r>
            <a:r>
              <a:rPr lang="ru-RU" sz="2000" dirty="0" err="1">
                <a:solidFill>
                  <a:schemeClr val="bg2">
                    <a:lumMod val="25000"/>
                  </a:schemeClr>
                </a:solidFill>
                <a:latin typeface="Bahnschrift SemiLight SemiConde" panose="020B0502040204020203" pitchFamily="34" charset="0"/>
              </a:rPr>
              <a:t>натива</a:t>
            </a:r>
            <a:r>
              <a:rPr lang="ru-RU" sz="2000" dirty="0">
                <a:solidFill>
                  <a:schemeClr val="bg2">
                    <a:lumMod val="25000"/>
                  </a:schemeClr>
                </a:solidFill>
                <a:latin typeface="Bahnschrift SemiLight SemiConde" panose="020B0502040204020203" pitchFamily="34" charset="0"/>
              </a:rPr>
              <a:t> есть амбиции и уверенность в себе, но окружающие кажутся не достаточно ценящими; стилизация и представление чего-то ценного перед неподходящей аудиторией; социальное развитие происходит в ограниченном кругу людей, а развитие сознания через повседневное общение; частые краткие путешествия; общение по переписке с иностранцами; интерес к изучению иностранных языков; изящество в речи и письме; широкий кругозор и обширные знания; возможна встреча с учителем, которая будет иметь большое значение для судьбы; способность популяризировать и распространять знания; вечное недовольство достигнутым, мечты о росте и развитии; приходится помогать и защищать родственников; подходящие профессии: литература, образование, коммуникации, автомобильный </a:t>
            </a:r>
            <a:r>
              <a:rPr lang="ru-RU" sz="2000" dirty="0" smtClean="0">
                <a:solidFill>
                  <a:schemeClr val="bg2">
                    <a:lumMod val="25000"/>
                  </a:schemeClr>
                </a:solidFill>
                <a:latin typeface="Bahnschrift SemiLight SemiConde" panose="020B0502040204020203" pitchFamily="34" charset="0"/>
              </a:rPr>
              <a:t>бизнес.</a:t>
            </a:r>
          </a:p>
          <a:p>
            <a:pPr algn="just"/>
            <a:r>
              <a:rPr lang="ru-RU" sz="2000" b="1" dirty="0" smtClean="0">
                <a:solidFill>
                  <a:schemeClr val="bg2">
                    <a:lumMod val="25000"/>
                  </a:schemeClr>
                </a:solidFill>
                <a:latin typeface="Bahnschrift SemiLight SemiConde" panose="020B0502040204020203" pitchFamily="34" charset="0"/>
              </a:rPr>
              <a:t>Минусы </a:t>
            </a:r>
            <a:r>
              <a:rPr lang="ru-RU" sz="2000" b="1" dirty="0">
                <a:solidFill>
                  <a:schemeClr val="bg2">
                    <a:lumMod val="25000"/>
                  </a:schemeClr>
                </a:solidFill>
                <a:latin typeface="Bahnschrift SemiLight SemiConde" panose="020B0502040204020203" pitchFamily="34" charset="0"/>
              </a:rPr>
              <a:t>проявления: </a:t>
            </a:r>
            <a:r>
              <a:rPr lang="ru-RU" sz="2000" dirty="0">
                <a:solidFill>
                  <a:schemeClr val="bg2">
                    <a:lumMod val="25000"/>
                  </a:schemeClr>
                </a:solidFill>
                <a:latin typeface="Bahnschrift SemiLight SemiConde" panose="020B0502040204020203" pitchFamily="34" charset="0"/>
              </a:rPr>
              <a:t>чрезмерная самоуверенность в своих способностях и знаниях что приводит к недооценке важности обучения и развития; недостаток фокусировки и </a:t>
            </a:r>
            <a:r>
              <a:rPr lang="ru-RU" sz="2000" dirty="0" err="1">
                <a:solidFill>
                  <a:schemeClr val="bg2">
                    <a:lumMod val="25000"/>
                  </a:schemeClr>
                </a:solidFill>
                <a:latin typeface="Bahnschrift SemiLight SemiConde" panose="020B0502040204020203" pitchFamily="34" charset="0"/>
              </a:rPr>
              <a:t>разсеянность</a:t>
            </a:r>
            <a:r>
              <a:rPr lang="ru-RU" sz="2000" dirty="0">
                <a:solidFill>
                  <a:schemeClr val="bg2">
                    <a:lumMod val="25000"/>
                  </a:schemeClr>
                </a:solidFill>
                <a:latin typeface="Bahnschrift SemiLight SemiConde" panose="020B0502040204020203" pitchFamily="34" charset="0"/>
              </a:rPr>
              <a:t>; поверхностное общение и пустая болтовня; преувеличение и утрирование информации; излишняя расточительность.</a:t>
            </a:r>
            <a:endParaRPr lang="ru-RU" sz="2000" dirty="0" smtClean="0">
              <a:solidFill>
                <a:schemeClr val="bg2">
                  <a:lumMod val="25000"/>
                </a:schemeClr>
              </a:solidFill>
              <a:latin typeface="Bahnschrift SemiLight SemiConde" panose="020B0502040204020203" pitchFamily="34" charset="0"/>
            </a:endParaRPr>
          </a:p>
        </p:txBody>
      </p:sp>
      <p:sp>
        <p:nvSpPr>
          <p:cNvPr id="4" name="TextBox 3"/>
          <p:cNvSpPr txBox="1"/>
          <p:nvPr/>
        </p:nvSpPr>
        <p:spPr>
          <a:xfrm rot="16200000">
            <a:off x="-101516" y="3140201"/>
            <a:ext cx="1463862"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ЮПИТЕР</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356250844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870349"/>
            <a:ext cx="9359410" cy="4478149"/>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4 ДОМ –</a:t>
            </a:r>
            <a:r>
              <a:rPr lang="ru-RU" sz="2000" dirty="0">
                <a:solidFill>
                  <a:schemeClr val="bg2">
                    <a:lumMod val="25000"/>
                  </a:schemeClr>
                </a:solidFill>
                <a:latin typeface="Bahnschrift SemiLight SemiConde" panose="020B0502040204020203" pitchFamily="34" charset="0"/>
              </a:rPr>
              <a:t> родители оказывают помощь </a:t>
            </a:r>
            <a:r>
              <a:rPr lang="ru-RU" sz="2000" dirty="0" err="1">
                <a:solidFill>
                  <a:schemeClr val="bg2">
                    <a:lumMod val="25000"/>
                  </a:schemeClr>
                </a:solidFill>
                <a:latin typeface="Bahnschrift SemiLight SemiConde" panose="020B0502040204020203" pitchFamily="34" charset="0"/>
              </a:rPr>
              <a:t>нативу</a:t>
            </a:r>
            <a:r>
              <a:rPr lang="ru-RU" sz="2000" dirty="0">
                <a:solidFill>
                  <a:schemeClr val="bg2">
                    <a:lumMod val="25000"/>
                  </a:schemeClr>
                </a:solidFill>
                <a:latin typeface="Bahnschrift SemiLight SemiConde" panose="020B0502040204020203" pitchFamily="34" charset="0"/>
              </a:rPr>
              <a:t> в образовании и финансовой поддержке до достижения его зрелого возраста; человек испытывает чувство родины и привязанность к истории и археологии; поводом для гордости является благополучная семья, знатное происхождение и успехи родителей; +1 указание на богатых и известных родителей; может вести успешный отельный бизнес либо связан с недвижимостью; собственная недвижимость может быть наследственной либо за границей (если на родине не удается найти достойный дом); </a:t>
            </a:r>
            <a:r>
              <a:rPr lang="ru-RU" sz="2000" dirty="0" err="1">
                <a:solidFill>
                  <a:schemeClr val="bg2">
                    <a:lumMod val="25000"/>
                  </a:schemeClr>
                </a:solidFill>
                <a:latin typeface="Bahnschrift SemiLight SemiConde" panose="020B0502040204020203" pitchFamily="34" charset="0"/>
              </a:rPr>
              <a:t>натив</a:t>
            </a:r>
            <a:r>
              <a:rPr lang="ru-RU" sz="2000" dirty="0">
                <a:solidFill>
                  <a:schemeClr val="bg2">
                    <a:lumMod val="25000"/>
                  </a:schemeClr>
                </a:solidFill>
                <a:latin typeface="Bahnschrift SemiLight SemiConde" panose="020B0502040204020203" pitchFamily="34" charset="0"/>
              </a:rPr>
              <a:t> обладает прочным авторитетом в своей семье; часто акцентирует внимание на идеях дома; большое значение придается семье и заботе о близких; вторая половина жизни (после 34-36 лет) более счастливая, чем первая; комфортная и уютная </a:t>
            </a:r>
            <a:r>
              <a:rPr lang="ru-RU" sz="2000" dirty="0" smtClean="0">
                <a:solidFill>
                  <a:schemeClr val="bg2">
                    <a:lumMod val="25000"/>
                  </a:schemeClr>
                </a:solidFill>
                <a:latin typeface="Bahnschrift SemiLight SemiConde" panose="020B0502040204020203" pitchFamily="34" charset="0"/>
              </a:rPr>
              <a:t>старость.</a:t>
            </a:r>
          </a:p>
          <a:p>
            <a:pPr algn="just"/>
            <a:r>
              <a:rPr lang="ru-RU" sz="2000" b="1" dirty="0" smtClean="0">
                <a:solidFill>
                  <a:schemeClr val="bg2">
                    <a:lumMod val="25000"/>
                  </a:schemeClr>
                </a:solidFill>
                <a:latin typeface="Bahnschrift SemiLight SemiConde" panose="020B0502040204020203" pitchFamily="34" charset="0"/>
              </a:rPr>
              <a:t>Минусы </a:t>
            </a:r>
            <a:r>
              <a:rPr lang="ru-RU" sz="2000" b="1" dirty="0">
                <a:solidFill>
                  <a:schemeClr val="bg2">
                    <a:lumMod val="25000"/>
                  </a:schemeClr>
                </a:solidFill>
                <a:latin typeface="Bahnschrift SemiLight SemiConde" panose="020B0502040204020203" pitchFamily="34" charset="0"/>
              </a:rPr>
              <a:t>проявления: </a:t>
            </a:r>
            <a:r>
              <a:rPr lang="ru-RU" sz="2000" dirty="0">
                <a:solidFill>
                  <a:schemeClr val="bg2">
                    <a:lumMod val="25000"/>
                  </a:schemeClr>
                </a:solidFill>
                <a:latin typeface="Bahnschrift SemiLight SemiConde" panose="020B0502040204020203" pitchFamily="34" charset="0"/>
              </a:rPr>
              <a:t>родительское давление; в доме может быть присутствие жадности и агрессии; необходимость тратить деньги на членов семьи и содержать родственников, которые не способны или не могут самостоятельно обеспечить свое существование из-за физических, психологических или социальных причин.</a:t>
            </a:r>
            <a:endParaRPr lang="ru-RU" sz="2000" dirty="0" smtClean="0">
              <a:solidFill>
                <a:schemeClr val="bg2">
                  <a:lumMod val="25000"/>
                </a:schemeClr>
              </a:solidFill>
              <a:latin typeface="Bahnschrift SemiLight SemiConde" panose="020B0502040204020203" pitchFamily="34" charset="0"/>
            </a:endParaRPr>
          </a:p>
        </p:txBody>
      </p:sp>
      <p:sp>
        <p:nvSpPr>
          <p:cNvPr id="4" name="TextBox 3"/>
          <p:cNvSpPr txBox="1"/>
          <p:nvPr/>
        </p:nvSpPr>
        <p:spPr>
          <a:xfrm rot="16200000">
            <a:off x="-101516" y="3140201"/>
            <a:ext cx="1463862"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ЮПИТЕР</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36095241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716460"/>
            <a:ext cx="9359410" cy="5401479"/>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5 ДОМ –</a:t>
            </a:r>
            <a:r>
              <a:rPr lang="ru-RU" sz="2000" dirty="0">
                <a:solidFill>
                  <a:schemeClr val="bg2">
                    <a:lumMod val="25000"/>
                  </a:schemeClr>
                </a:solidFill>
                <a:latin typeface="Bahnschrift SemiLight SemiConde" panose="020B0502040204020203" pitchFamily="34" charset="0"/>
              </a:rPr>
              <a:t>обширные творческие способности и таланты в различных областях, таких как искусство, музыка, театр, литература и другие формы самовыражения; способности к </a:t>
            </a:r>
            <a:r>
              <a:rPr lang="ru-RU" sz="2000" dirty="0" err="1">
                <a:solidFill>
                  <a:schemeClr val="bg2">
                    <a:lumMod val="25000"/>
                  </a:schemeClr>
                </a:solidFill>
                <a:latin typeface="Bahnschrift SemiLight SemiConde" panose="020B0502040204020203" pitchFamily="34" charset="0"/>
              </a:rPr>
              <a:t>промоушену</a:t>
            </a:r>
            <a:r>
              <a:rPr lang="ru-RU" sz="2000" dirty="0">
                <a:solidFill>
                  <a:schemeClr val="bg2">
                    <a:lumMod val="25000"/>
                  </a:schemeClr>
                </a:solidFill>
                <a:latin typeface="Bahnschrift SemiLight SemiConde" panose="020B0502040204020203" pitchFamily="34" charset="0"/>
              </a:rPr>
              <a:t> и продвижению своих искусственных навыков; страсть к ошеломляющим развлечениям; наслаждается всеобщей любовью и признанием со стороны окружающих; потребность в великолепии и величии; умеет выражать оптимизм и жизнерадостность, </a:t>
            </a:r>
            <a:r>
              <a:rPr lang="ru-RU" sz="2000" dirty="0" err="1">
                <a:solidFill>
                  <a:schemeClr val="bg2">
                    <a:lumMod val="25000"/>
                  </a:schemeClr>
                </a:solidFill>
                <a:latin typeface="Bahnschrift SemiLight SemiConde" panose="020B0502040204020203" pitchFamily="34" charset="0"/>
              </a:rPr>
              <a:t>натив</a:t>
            </a:r>
            <a:r>
              <a:rPr lang="ru-RU" sz="2000" dirty="0">
                <a:solidFill>
                  <a:schemeClr val="bg2">
                    <a:lumMod val="25000"/>
                  </a:schemeClr>
                </a:solidFill>
                <a:latin typeface="Bahnschrift SemiLight SemiConde" panose="020B0502040204020203" pitchFamily="34" charset="0"/>
              </a:rPr>
              <a:t> может наслаждаться жизнью, иметь позитивный взгляд на мир и распространять свою радость на окружающих; удача в любви, т.к. </a:t>
            </a:r>
            <a:r>
              <a:rPr lang="ru-RU" sz="2000" dirty="0" err="1">
                <a:solidFill>
                  <a:schemeClr val="bg2">
                    <a:lumMod val="25000"/>
                  </a:schemeClr>
                </a:solidFill>
                <a:latin typeface="Bahnschrift SemiLight SemiConde" panose="020B0502040204020203" pitchFamily="34" charset="0"/>
              </a:rPr>
              <a:t>натив</a:t>
            </a:r>
            <a:r>
              <a:rPr lang="ru-RU" sz="2000" dirty="0">
                <a:solidFill>
                  <a:schemeClr val="bg2">
                    <a:lumMod val="25000"/>
                  </a:schemeClr>
                </a:solidFill>
                <a:latin typeface="Bahnschrift SemiLight SemiConde" panose="020B0502040204020203" pitchFamily="34" charset="0"/>
              </a:rPr>
              <a:t> может обладать привлекательностью, обаянием и быть способным на глубокие, искренние и плодотворные романтические связи; ему часто приходится выступать перед публикой и аудиторией; успех в финансовых операциях и азартных играх; возможна излишняя расточительность энергии, одновременное занятие несколькими делами; щедрость, траты денег великодушно, выбор самого </a:t>
            </a:r>
            <a:r>
              <a:rPr lang="ru-RU" sz="2000" dirty="0" smtClean="0">
                <a:solidFill>
                  <a:schemeClr val="bg2">
                    <a:lumMod val="25000"/>
                  </a:schemeClr>
                </a:solidFill>
                <a:latin typeface="Bahnschrift SemiLight SemiConde" panose="020B0502040204020203" pitchFamily="34" charset="0"/>
              </a:rPr>
              <a:t>достойного.</a:t>
            </a:r>
          </a:p>
          <a:p>
            <a:pPr algn="just"/>
            <a:r>
              <a:rPr lang="ru-RU" sz="2000" b="1" dirty="0" smtClean="0">
                <a:solidFill>
                  <a:schemeClr val="bg2">
                    <a:lumMod val="25000"/>
                  </a:schemeClr>
                </a:solidFill>
                <a:latin typeface="Bahnschrift SemiLight SemiConde" panose="020B0502040204020203" pitchFamily="34" charset="0"/>
              </a:rPr>
              <a:t>Минусы </a:t>
            </a:r>
            <a:r>
              <a:rPr lang="ru-RU" sz="2000" b="1" dirty="0">
                <a:solidFill>
                  <a:schemeClr val="bg2">
                    <a:lumMod val="25000"/>
                  </a:schemeClr>
                </a:solidFill>
                <a:latin typeface="Bahnschrift SemiLight SemiConde" panose="020B0502040204020203" pitchFamily="34" charset="0"/>
              </a:rPr>
              <a:t>проявления</a:t>
            </a:r>
            <a:r>
              <a:rPr lang="ru-RU" sz="2000" dirty="0">
                <a:solidFill>
                  <a:schemeClr val="bg2">
                    <a:lumMod val="25000"/>
                  </a:schemeClr>
                </a:solidFill>
                <a:latin typeface="Bahnschrift SemiLight SemiConde" panose="020B0502040204020203" pitchFamily="34" charset="0"/>
              </a:rPr>
              <a:t>: чрезмерная уверенность в себе и гордыня; поверхностные и непродолжительными отношения, основанные на сексуальном привлечении и флирте; расточительность и стремление к роскоши и излишествам; проблемы с контролем эмоций; суетливость и недостаток целеустремленности; использование власти и авторитета для личных выгод, не обращая внимания на благополучие других; </a:t>
            </a:r>
            <a:r>
              <a:rPr lang="ru-RU" sz="2000" dirty="0" err="1">
                <a:solidFill>
                  <a:schemeClr val="bg2">
                    <a:lumMod val="25000"/>
                  </a:schemeClr>
                </a:solidFill>
                <a:latin typeface="Bahnschrift SemiLight SemiConde" panose="020B0502040204020203" pitchFamily="34" charset="0"/>
              </a:rPr>
              <a:t>аферизм</a:t>
            </a:r>
            <a:r>
              <a:rPr lang="ru-RU" sz="2000" dirty="0">
                <a:solidFill>
                  <a:schemeClr val="bg2">
                    <a:lumMod val="25000"/>
                  </a:schemeClr>
                </a:solidFill>
                <a:latin typeface="Bahnschrift SemiLight SemiConde" panose="020B0502040204020203" pitchFamily="34" charset="0"/>
              </a:rPr>
              <a:t>.</a:t>
            </a:r>
            <a:endParaRPr lang="ru-RU" sz="2000" dirty="0" smtClean="0">
              <a:solidFill>
                <a:schemeClr val="bg2">
                  <a:lumMod val="25000"/>
                </a:schemeClr>
              </a:solidFill>
              <a:latin typeface="Bahnschrift SemiLight SemiConde" panose="020B0502040204020203" pitchFamily="34" charset="0"/>
            </a:endParaRPr>
          </a:p>
        </p:txBody>
      </p:sp>
      <p:sp>
        <p:nvSpPr>
          <p:cNvPr id="4" name="TextBox 3"/>
          <p:cNvSpPr txBox="1"/>
          <p:nvPr/>
        </p:nvSpPr>
        <p:spPr>
          <a:xfrm rot="16200000">
            <a:off x="-101516" y="3140201"/>
            <a:ext cx="1463862"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ЮПИТЕР</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200733527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562572"/>
            <a:ext cx="9359410" cy="5709255"/>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6 ДОМ –</a:t>
            </a:r>
            <a:r>
              <a:rPr lang="ru-RU" sz="2000" dirty="0" err="1">
                <a:solidFill>
                  <a:schemeClr val="bg2">
                    <a:lumMod val="25000"/>
                  </a:schemeClr>
                </a:solidFill>
                <a:latin typeface="Bahnschrift SemiLight SemiConde" panose="020B0502040204020203" pitchFamily="34" charset="0"/>
              </a:rPr>
              <a:t>нативу</a:t>
            </a:r>
            <a:r>
              <a:rPr lang="ru-RU" sz="2000" dirty="0">
                <a:solidFill>
                  <a:schemeClr val="bg2">
                    <a:lumMod val="25000"/>
                  </a:schemeClr>
                </a:solidFill>
                <a:latin typeface="Bahnschrift SemiLight SemiConde" panose="020B0502040204020203" pitchFamily="34" charset="0"/>
              </a:rPr>
              <a:t> подходит руководящая, организаторская должность; он имеет образцовое отношение к своим должностным обязанностям, проявляет профессионализм и ответственность в своей работе; часто пользуется благожелательным отношением со стороны коллектива; имеет стабильное место работы и здоровый климат в коллективе; стремится добиться престижа и признания на своей службе; часто мелкие проблемы остаются нерешенными, поскольку человек привлекается к более значимым и значительным задачам; в отношении подчиненных он может проявлять высокомерие или занимать позицию покровительства; у него самого также могут быть покровители, которые будут поддерживать и помогать человеку в его карьере или деловых связях; подходит работа с VIP-клиентами; может также быть экспертом в своей области, такой как врач, педагог, юрист, представитель туристического бизнеса или работник благотворительной </a:t>
            </a:r>
            <a:r>
              <a:rPr lang="ru-RU" sz="2000" dirty="0" smtClean="0">
                <a:solidFill>
                  <a:schemeClr val="bg2">
                    <a:lumMod val="25000"/>
                  </a:schemeClr>
                </a:solidFill>
                <a:latin typeface="Bahnschrift SemiLight SemiConde" panose="020B0502040204020203" pitchFamily="34" charset="0"/>
              </a:rPr>
              <a:t>организации.</a:t>
            </a:r>
          </a:p>
          <a:p>
            <a:pPr algn="just"/>
            <a:r>
              <a:rPr lang="ru-RU" sz="2000" b="1" dirty="0" smtClean="0">
                <a:solidFill>
                  <a:schemeClr val="bg2">
                    <a:lumMod val="25000"/>
                  </a:schemeClr>
                </a:solidFill>
                <a:latin typeface="Bahnschrift SemiLight SemiConde" panose="020B0502040204020203" pitchFamily="34" charset="0"/>
              </a:rPr>
              <a:t>Минусы </a:t>
            </a:r>
            <a:r>
              <a:rPr lang="ru-RU" sz="2000" b="1" dirty="0">
                <a:solidFill>
                  <a:schemeClr val="bg2">
                    <a:lumMod val="25000"/>
                  </a:schemeClr>
                </a:solidFill>
                <a:latin typeface="Bahnschrift SemiLight SemiConde" panose="020B0502040204020203" pitchFamily="34" charset="0"/>
              </a:rPr>
              <a:t>проявления: </a:t>
            </a:r>
            <a:r>
              <a:rPr lang="ru-RU" sz="2000" dirty="0">
                <a:solidFill>
                  <a:schemeClr val="bg2">
                    <a:lumMod val="25000"/>
                  </a:schemeClr>
                </a:solidFill>
                <a:latin typeface="Bahnschrift SemiLight SemiConde" panose="020B0502040204020203" pitchFamily="34" charset="0"/>
              </a:rPr>
              <a:t>следует быть осторожным с излишествами, которые могут негативно сказаться на здоровье; ограничения, недостаток свободы и возможностей для проявления своих способностей на работе, </a:t>
            </a:r>
            <a:r>
              <a:rPr lang="ru-RU" sz="2000" dirty="0" err="1">
                <a:solidFill>
                  <a:schemeClr val="bg2">
                    <a:lumMod val="25000"/>
                  </a:schemeClr>
                </a:solidFill>
                <a:latin typeface="Bahnschrift SemiLight SemiConde" panose="020B0502040204020203" pitchFamily="34" charset="0"/>
              </a:rPr>
              <a:t>натив</a:t>
            </a:r>
            <a:r>
              <a:rPr lang="ru-RU" sz="2000" dirty="0">
                <a:solidFill>
                  <a:schemeClr val="bg2">
                    <a:lumMod val="25000"/>
                  </a:schemeClr>
                </a:solidFill>
                <a:latin typeface="Bahnschrift SemiLight SemiConde" panose="020B0502040204020203" pitchFamily="34" charset="0"/>
              </a:rPr>
              <a:t> может чувствовать себя зависимым от работодателя или структуры, испытывать неудовлетворенность и несправедливость, а желание руководить может быть </a:t>
            </a:r>
            <a:r>
              <a:rPr lang="ru-RU" sz="2000" dirty="0" err="1">
                <a:solidFill>
                  <a:schemeClr val="bg2">
                    <a:lumMod val="25000"/>
                  </a:schemeClr>
                </a:solidFill>
                <a:latin typeface="Bahnschrift SemiLight SemiConde" panose="020B0502040204020203" pitchFamily="34" charset="0"/>
              </a:rPr>
              <a:t>препятствовано</a:t>
            </a:r>
            <a:r>
              <a:rPr lang="ru-RU" sz="2000" dirty="0">
                <a:solidFill>
                  <a:schemeClr val="bg2">
                    <a:lumMod val="25000"/>
                  </a:schemeClr>
                </a:solidFill>
                <a:latin typeface="Bahnschrift SemiLight SemiConde" panose="020B0502040204020203" pitchFamily="34" charset="0"/>
              </a:rPr>
              <a:t> этим рабским положением.</a:t>
            </a:r>
            <a:endParaRPr lang="ru-RU" sz="2000" dirty="0" smtClean="0">
              <a:solidFill>
                <a:schemeClr val="bg2">
                  <a:lumMod val="25000"/>
                </a:schemeClr>
              </a:solidFill>
              <a:latin typeface="Bahnschrift SemiLight SemiConde" panose="020B0502040204020203" pitchFamily="34" charset="0"/>
            </a:endParaRPr>
          </a:p>
        </p:txBody>
      </p:sp>
      <p:sp>
        <p:nvSpPr>
          <p:cNvPr id="4" name="TextBox 3"/>
          <p:cNvSpPr txBox="1"/>
          <p:nvPr/>
        </p:nvSpPr>
        <p:spPr>
          <a:xfrm rot="16200000">
            <a:off x="-101516" y="3140201"/>
            <a:ext cx="1463862"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ЮПИТЕР</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219415548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408684"/>
            <a:ext cx="9359410" cy="6017032"/>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7 ДОМ –</a:t>
            </a:r>
            <a:r>
              <a:rPr lang="ru-RU" sz="2000" dirty="0">
                <a:solidFill>
                  <a:schemeClr val="bg2">
                    <a:lumMod val="25000"/>
                  </a:schemeClr>
                </a:solidFill>
                <a:latin typeface="Bahnschrift SemiLight SemiConde" panose="020B0502040204020203" pitchFamily="34" charset="0"/>
              </a:rPr>
              <a:t>партнер обладает высоким социальным статусом и является интеллигентным и образованным человеком, он/она становится источником гордости и помогает </a:t>
            </a:r>
            <a:r>
              <a:rPr lang="ru-RU" sz="2000" dirty="0" err="1">
                <a:solidFill>
                  <a:schemeClr val="bg2">
                    <a:lumMod val="25000"/>
                  </a:schemeClr>
                </a:solidFill>
                <a:latin typeface="Bahnschrift SemiLight SemiConde" panose="020B0502040204020203" pitchFamily="34" charset="0"/>
              </a:rPr>
              <a:t>нативу</a:t>
            </a:r>
            <a:r>
              <a:rPr lang="ru-RU" sz="2000" dirty="0">
                <a:solidFill>
                  <a:schemeClr val="bg2">
                    <a:lumMod val="25000"/>
                  </a:schemeClr>
                </a:solidFill>
                <a:latin typeface="Bahnschrift SemiLight SemiConde" panose="020B0502040204020203" pitchFamily="34" charset="0"/>
              </a:rPr>
              <a:t> осуществить свои амбиции; сам </a:t>
            </a:r>
            <a:r>
              <a:rPr lang="ru-RU" sz="2000" dirty="0" err="1">
                <a:solidFill>
                  <a:schemeClr val="bg2">
                    <a:lumMod val="25000"/>
                  </a:schemeClr>
                </a:solidFill>
                <a:latin typeface="Bahnschrift SemiLight SemiConde" panose="020B0502040204020203" pitchFamily="34" charset="0"/>
              </a:rPr>
              <a:t>натив</a:t>
            </a:r>
            <a:r>
              <a:rPr lang="ru-RU" sz="2000" dirty="0">
                <a:solidFill>
                  <a:schemeClr val="bg2">
                    <a:lumMod val="25000"/>
                  </a:schemeClr>
                </a:solidFill>
                <a:latin typeface="Bahnschrift SemiLight SemiConde" panose="020B0502040204020203" pitchFamily="34" charset="0"/>
              </a:rPr>
              <a:t> стремится официально узаконить отношения; такой человек пользуется уважением в своем обществе и к нему обращаются за советом; он часто оказывается в кругу людей, которые находятся выше него по социальному статусу, и стремится присоединиться к такому кругу; у него много партнеров в жизни, т.к. всегда кажется, что он может рассчитывать на более выгодную партию; сила брака зависит от его собственной уверенности; много близких людей и друзей, на которых можно положиться и которыми </a:t>
            </a:r>
            <a:r>
              <a:rPr lang="ru-RU" sz="2000" dirty="0" err="1">
                <a:solidFill>
                  <a:schemeClr val="bg2">
                    <a:lumMod val="25000"/>
                  </a:schemeClr>
                </a:solidFill>
                <a:latin typeface="Bahnschrift SemiLight SemiConde" panose="020B0502040204020203" pitchFamily="34" charset="0"/>
              </a:rPr>
              <a:t>натив</a:t>
            </a:r>
            <a:r>
              <a:rPr lang="ru-RU" sz="2000" dirty="0">
                <a:solidFill>
                  <a:schemeClr val="bg2">
                    <a:lumMod val="25000"/>
                  </a:schemeClr>
                </a:solidFill>
                <a:latin typeface="Bahnschrift SemiLight SemiConde" panose="020B0502040204020203" pitchFamily="34" charset="0"/>
              </a:rPr>
              <a:t> может гордится; его успех зависит от союзов и ассоциаций; партнер может быть другой национальности или иностранцем, с </a:t>
            </a:r>
            <a:r>
              <a:rPr lang="ru-RU" sz="2000" dirty="0" err="1">
                <a:solidFill>
                  <a:schemeClr val="bg2">
                    <a:lumMod val="25000"/>
                  </a:schemeClr>
                </a:solidFill>
                <a:latin typeface="Bahnschrift SemiLight SemiConde" panose="020B0502040204020203" pitchFamily="34" charset="0"/>
              </a:rPr>
              <a:t>возрастовой</a:t>
            </a:r>
            <a:r>
              <a:rPr lang="ru-RU" sz="2000" dirty="0">
                <a:solidFill>
                  <a:schemeClr val="bg2">
                    <a:lumMod val="25000"/>
                  </a:schemeClr>
                </a:solidFill>
                <a:latin typeface="Bahnschrift SemiLight SemiConde" panose="020B0502040204020203" pitchFamily="34" charset="0"/>
              </a:rPr>
              <a:t> разницей 7 лет или больше; может иметь VIP-друзей; его профессия публичная или связана с контактами, выступлениями перед публикой и работой с важными персонами, может быть судьей, </a:t>
            </a:r>
            <a:r>
              <a:rPr lang="ru-RU" sz="2000" dirty="0" smtClean="0">
                <a:solidFill>
                  <a:schemeClr val="bg2">
                    <a:lumMod val="25000"/>
                  </a:schemeClr>
                </a:solidFill>
                <a:latin typeface="Bahnschrift SemiLight SemiConde" panose="020B0502040204020203" pitchFamily="34" charset="0"/>
              </a:rPr>
              <a:t>юристом.</a:t>
            </a:r>
          </a:p>
          <a:p>
            <a:pPr algn="just"/>
            <a:r>
              <a:rPr lang="ru-RU" sz="2000" b="1" dirty="0" smtClean="0">
                <a:solidFill>
                  <a:schemeClr val="bg2">
                    <a:lumMod val="25000"/>
                  </a:schemeClr>
                </a:solidFill>
                <a:latin typeface="Bahnschrift SemiLight SemiConde" panose="020B0502040204020203" pitchFamily="34" charset="0"/>
              </a:rPr>
              <a:t>Минусы </a:t>
            </a:r>
            <a:r>
              <a:rPr lang="ru-RU" sz="2000" b="1" dirty="0">
                <a:solidFill>
                  <a:schemeClr val="bg2">
                    <a:lumMod val="25000"/>
                  </a:schemeClr>
                </a:solidFill>
                <a:latin typeface="Bahnschrift SemiLight SemiConde" panose="020B0502040204020203" pitchFamily="34" charset="0"/>
              </a:rPr>
              <a:t>проявления: </a:t>
            </a:r>
            <a:r>
              <a:rPr lang="ru-RU" sz="2000" dirty="0">
                <a:solidFill>
                  <a:schemeClr val="bg2">
                    <a:lumMod val="25000"/>
                  </a:schemeClr>
                </a:solidFill>
                <a:latin typeface="Bahnschrift SemiLight SemiConde" panose="020B0502040204020203" pitchFamily="34" charset="0"/>
              </a:rPr>
              <a:t>существует риск столкнуться с обманщиками, которые дают много обещаний и создают иллюзию, но на самом деле обманывают; партнер может заниматься манипуляциями используя приемы или поведение, при котором пытается расширить свои возможности, получить преимущество или обмануть </a:t>
            </a:r>
            <a:r>
              <a:rPr lang="ru-RU" sz="2000" dirty="0" err="1">
                <a:solidFill>
                  <a:schemeClr val="bg2">
                    <a:lumMod val="25000"/>
                  </a:schemeClr>
                </a:solidFill>
                <a:latin typeface="Bahnschrift SemiLight SemiConde" panose="020B0502040204020203" pitchFamily="34" charset="0"/>
              </a:rPr>
              <a:t>натива</a:t>
            </a:r>
            <a:r>
              <a:rPr lang="ru-RU" sz="2000" dirty="0">
                <a:solidFill>
                  <a:schemeClr val="bg2">
                    <a:lumMod val="25000"/>
                  </a:schemeClr>
                </a:solidFill>
                <a:latin typeface="Bahnschrift SemiLight SemiConde" panose="020B0502040204020203" pitchFamily="34" charset="0"/>
              </a:rPr>
              <a:t> (скрытие информации, обещания, которые не выполняются, или создание иллюзии благородства или любви), чтобы достичь своих личных целей или получить выгоду.</a:t>
            </a:r>
            <a:endParaRPr lang="ru-RU" sz="2000" dirty="0" smtClean="0">
              <a:solidFill>
                <a:schemeClr val="bg2">
                  <a:lumMod val="25000"/>
                </a:schemeClr>
              </a:solidFill>
              <a:latin typeface="Bahnschrift SemiLight SemiConde" panose="020B0502040204020203" pitchFamily="34" charset="0"/>
            </a:endParaRPr>
          </a:p>
        </p:txBody>
      </p:sp>
      <p:sp>
        <p:nvSpPr>
          <p:cNvPr id="4" name="TextBox 3"/>
          <p:cNvSpPr txBox="1"/>
          <p:nvPr/>
        </p:nvSpPr>
        <p:spPr>
          <a:xfrm rot="16200000">
            <a:off x="-101516" y="3140201"/>
            <a:ext cx="1463862"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ЮПИТЕР</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264536218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870349"/>
            <a:ext cx="9359410" cy="4785926"/>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8 ДОМ –</a:t>
            </a:r>
            <a:r>
              <a:rPr lang="ru-RU" sz="2000" dirty="0" err="1">
                <a:solidFill>
                  <a:schemeClr val="bg2">
                    <a:lumMod val="25000"/>
                  </a:schemeClr>
                </a:solidFill>
                <a:latin typeface="Bahnschrift SemiLight SemiConde" panose="020B0502040204020203" pitchFamily="34" charset="0"/>
              </a:rPr>
              <a:t>натив</a:t>
            </a:r>
            <a:r>
              <a:rPr lang="ru-RU" sz="2000" dirty="0">
                <a:solidFill>
                  <a:schemeClr val="bg2">
                    <a:lumMod val="25000"/>
                  </a:schemeClr>
                </a:solidFill>
                <a:latin typeface="Bahnschrift SemiLight SemiConde" panose="020B0502040204020203" pitchFamily="34" charset="0"/>
              </a:rPr>
              <a:t> стремится к оккультизму и мистике; чувствует желание выбраться из первоначальной культурной среды и внести в нее изменения; нет проблем с финансами, всегда есть источники дохода либо у кого занять; могут поступать крупные суммы из наследств и общественных фондов; +1 указание на богатого супруга; существует боязнь бедности, которая стимулирует предпринимать меры, чтобы избежать нужды; может получить поддержку от богатого покровителя; </a:t>
            </a:r>
            <a:r>
              <a:rPr lang="ru-RU" sz="2000" dirty="0" err="1">
                <a:solidFill>
                  <a:schemeClr val="bg2">
                    <a:lumMod val="25000"/>
                  </a:schemeClr>
                </a:solidFill>
                <a:latin typeface="Bahnschrift SemiLight SemiConde" panose="020B0502040204020203" pitchFamily="34" charset="0"/>
              </a:rPr>
              <a:t>натив</a:t>
            </a:r>
            <a:r>
              <a:rPr lang="ru-RU" sz="2000" dirty="0">
                <a:solidFill>
                  <a:schemeClr val="bg2">
                    <a:lumMod val="25000"/>
                  </a:schemeClr>
                </a:solidFill>
                <a:latin typeface="Bahnschrift SemiLight SemiConde" panose="020B0502040204020203" pitchFamily="34" charset="0"/>
              </a:rPr>
              <a:t> обладает высокой способностью к регенерации; время кризисов воспринимается с оптимизмом, такой человек не падает духом, и в эти периоды находит способы справиться с трудностями; гордится своими успехами в сексуальной сфере; подходящими профессиями являются бухгалтерия, банковское дело, менеджмент, ритуальные услуги и </a:t>
            </a:r>
            <a:r>
              <a:rPr lang="ru-RU" sz="2000" dirty="0" smtClean="0">
                <a:solidFill>
                  <a:schemeClr val="bg2">
                    <a:lumMod val="25000"/>
                  </a:schemeClr>
                </a:solidFill>
                <a:latin typeface="Bahnschrift SemiLight SemiConde" panose="020B0502040204020203" pitchFamily="34" charset="0"/>
              </a:rPr>
              <a:t>сексопатология.</a:t>
            </a:r>
          </a:p>
          <a:p>
            <a:pPr algn="just"/>
            <a:r>
              <a:rPr lang="ru-RU" sz="2000" b="1" dirty="0" smtClean="0">
                <a:solidFill>
                  <a:schemeClr val="bg2">
                    <a:lumMod val="25000"/>
                  </a:schemeClr>
                </a:solidFill>
                <a:latin typeface="Bahnschrift SemiLight SemiConde" panose="020B0502040204020203" pitchFamily="34" charset="0"/>
              </a:rPr>
              <a:t>Минусы </a:t>
            </a:r>
            <a:r>
              <a:rPr lang="ru-RU" sz="2000" b="1" dirty="0">
                <a:solidFill>
                  <a:schemeClr val="bg2">
                    <a:lumMod val="25000"/>
                  </a:schemeClr>
                </a:solidFill>
                <a:latin typeface="Bahnschrift SemiLight SemiConde" panose="020B0502040204020203" pitchFamily="34" charset="0"/>
              </a:rPr>
              <a:t>проявления: </a:t>
            </a:r>
            <a:r>
              <a:rPr lang="ru-RU" sz="2000" dirty="0">
                <a:solidFill>
                  <a:schemeClr val="bg2">
                    <a:lumMod val="25000"/>
                  </a:schemeClr>
                </a:solidFill>
                <a:latin typeface="Bahnschrift SemiLight SemiConde" panose="020B0502040204020203" pitchFamily="34" charset="0"/>
              </a:rPr>
              <a:t>неожиданные расходы или потери денежных средств из-за неразумных финансовых решений или непредсказуемых обстоятельств; сложности и задержки в получении наследства или в урегулировании налоговых вопросов; проблемы в отношениях и нарушение доверия; возможны проблемы с печенью, общие риски к травмам или несчастным </a:t>
            </a:r>
            <a:r>
              <a:rPr lang="ru-RU" sz="2000" dirty="0" smtClean="0">
                <a:solidFill>
                  <a:schemeClr val="bg2">
                    <a:lumMod val="25000"/>
                  </a:schemeClr>
                </a:solidFill>
                <a:latin typeface="Bahnschrift SemiLight SemiConde" panose="020B0502040204020203" pitchFamily="34" charset="0"/>
              </a:rPr>
              <a:t>случаям</a:t>
            </a:r>
            <a:r>
              <a:rPr lang="ru-RU" sz="2000" dirty="0">
                <a:solidFill>
                  <a:schemeClr val="bg2">
                    <a:lumMod val="25000"/>
                  </a:schemeClr>
                </a:solidFill>
                <a:latin typeface="Bahnschrift SemiLight SemiConde" panose="020B0502040204020203" pitchFamily="34" charset="0"/>
              </a:rPr>
              <a:t> </a:t>
            </a:r>
            <a:r>
              <a:rPr lang="ru-RU" sz="2000" dirty="0" smtClean="0">
                <a:solidFill>
                  <a:schemeClr val="bg2">
                    <a:lumMod val="25000"/>
                  </a:schemeClr>
                </a:solidFill>
                <a:latin typeface="Bahnschrift SemiLight SemiConde" panose="020B0502040204020203" pitchFamily="34" charset="0"/>
              </a:rPr>
              <a:t>(должны быть </a:t>
            </a:r>
            <a:r>
              <a:rPr lang="ru-RU" sz="2000" dirty="0" err="1" smtClean="0">
                <a:solidFill>
                  <a:schemeClr val="bg2">
                    <a:lumMod val="25000"/>
                  </a:schemeClr>
                </a:solidFill>
                <a:latin typeface="Bahnschrift SemiLight SemiConde" panose="020B0502040204020203" pitchFamily="34" charset="0"/>
              </a:rPr>
              <a:t>доп</a:t>
            </a:r>
            <a:r>
              <a:rPr lang="ru-RU" sz="2000" dirty="0" smtClean="0">
                <a:solidFill>
                  <a:schemeClr val="bg2">
                    <a:lumMod val="25000"/>
                  </a:schemeClr>
                </a:solidFill>
                <a:latin typeface="Bahnschrift SemiLight SemiConde" panose="020B0502040204020203" pitchFamily="34" charset="0"/>
              </a:rPr>
              <a:t> указания) </a:t>
            </a:r>
          </a:p>
        </p:txBody>
      </p:sp>
      <p:sp>
        <p:nvSpPr>
          <p:cNvPr id="4" name="TextBox 3"/>
          <p:cNvSpPr txBox="1"/>
          <p:nvPr/>
        </p:nvSpPr>
        <p:spPr>
          <a:xfrm rot="16200000">
            <a:off x="-101516" y="3140201"/>
            <a:ext cx="1463862"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ЮПИТЕР</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293651121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562572"/>
            <a:ext cx="9359410" cy="5709255"/>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9 ДОМ –</a:t>
            </a:r>
            <a:r>
              <a:rPr lang="ru-RU" sz="2000" dirty="0">
                <a:solidFill>
                  <a:schemeClr val="bg2">
                    <a:lumMod val="25000"/>
                  </a:schemeClr>
                </a:solidFill>
                <a:latin typeface="Bahnschrift SemiLight SemiConde" panose="020B0502040204020203" pitchFamily="34" charset="0"/>
              </a:rPr>
              <a:t> </a:t>
            </a:r>
            <a:r>
              <a:rPr lang="ru-RU" sz="2000" dirty="0" err="1">
                <a:solidFill>
                  <a:schemeClr val="bg2">
                    <a:lumMod val="25000"/>
                  </a:schemeClr>
                </a:solidFill>
                <a:latin typeface="Bahnschrift SemiLight SemiConde" panose="020B0502040204020203" pitchFamily="34" charset="0"/>
              </a:rPr>
              <a:t>натив</a:t>
            </a:r>
            <a:r>
              <a:rPr lang="ru-RU" sz="2000" dirty="0">
                <a:solidFill>
                  <a:schemeClr val="bg2">
                    <a:lumMod val="25000"/>
                  </a:schemeClr>
                </a:solidFill>
                <a:latin typeface="Bahnschrift SemiLight SemiConde" panose="020B0502040204020203" pitchFamily="34" charset="0"/>
              </a:rPr>
              <a:t> обладает способностью делать выводы и извлекать моральные </a:t>
            </a:r>
            <a:r>
              <a:rPr lang="ru-RU" sz="2000" dirty="0" err="1">
                <a:solidFill>
                  <a:schemeClr val="bg2">
                    <a:lumMod val="25000"/>
                  </a:schemeClr>
                </a:solidFill>
                <a:latin typeface="Bahnschrift SemiLight SemiConde" panose="020B0502040204020203" pitchFamily="34" charset="0"/>
              </a:rPr>
              <a:t>поуки</a:t>
            </a:r>
            <a:r>
              <a:rPr lang="ru-RU" sz="2000" dirty="0">
                <a:solidFill>
                  <a:schemeClr val="bg2">
                    <a:lumMod val="25000"/>
                  </a:schemeClr>
                </a:solidFill>
                <a:latin typeface="Bahnschrift SemiLight SemiConde" panose="020B0502040204020203" pitchFamily="34" charset="0"/>
              </a:rPr>
              <a:t>; у него сильная вера и целеустремленность; его мысленный взор охватывает широкий спектр проблем, он способен обрабатывать большие объемы информации и обладает мощным абстрактным мышлением; он серьезно относится к обучению и постоянно занят образованием; является разработчиком теорий и идеологом движения; у него легко приобретается авторитет и он обладает дальновидностью; является лидером в научной сфере, предпочитает путешествия за границу и интересуется другими культурами; у него стремление к великому, жизнеутверждающему и глубокому смыслу; с удовольствием делится своими знаниями; любит путешествия, и обычно у него есть возможность для заграничных контактов; ищет ярких учителей и имеет высокие требования к людям, чтобы признать их учителями; может заниматься преподаванием, изучением языков и литературой; подходят профессии, связанные с наукой, путешествиями, юриспруденцией и </a:t>
            </a:r>
            <a:r>
              <a:rPr lang="ru-RU" sz="2000" dirty="0" smtClean="0">
                <a:solidFill>
                  <a:schemeClr val="bg2">
                    <a:lumMod val="25000"/>
                  </a:schemeClr>
                </a:solidFill>
                <a:latin typeface="Bahnschrift SemiLight SemiConde" panose="020B0502040204020203" pitchFamily="34" charset="0"/>
              </a:rPr>
              <a:t>преподаванием.</a:t>
            </a:r>
          </a:p>
          <a:p>
            <a:pPr algn="just"/>
            <a:r>
              <a:rPr lang="ru-RU" sz="2000" b="1" dirty="0" smtClean="0">
                <a:solidFill>
                  <a:schemeClr val="bg2">
                    <a:lumMod val="25000"/>
                  </a:schemeClr>
                </a:solidFill>
                <a:latin typeface="Bahnschrift SemiLight SemiConde" panose="020B0502040204020203" pitchFamily="34" charset="0"/>
              </a:rPr>
              <a:t>Минусы </a:t>
            </a:r>
            <a:r>
              <a:rPr lang="ru-RU" sz="2000" b="1" dirty="0">
                <a:solidFill>
                  <a:schemeClr val="bg2">
                    <a:lumMod val="25000"/>
                  </a:schemeClr>
                </a:solidFill>
                <a:latin typeface="Bahnschrift SemiLight SemiConde" panose="020B0502040204020203" pitchFamily="34" charset="0"/>
              </a:rPr>
              <a:t>проявления: </a:t>
            </a:r>
            <a:r>
              <a:rPr lang="ru-RU" sz="2000" dirty="0">
                <a:solidFill>
                  <a:schemeClr val="bg2">
                    <a:lumMod val="25000"/>
                  </a:schemeClr>
                </a:solidFill>
                <a:latin typeface="Bahnschrift SemiLight SemiConde" panose="020B0502040204020203" pitchFamily="34" charset="0"/>
              </a:rPr>
              <a:t>превозношение себя, надменность и сильная привязанность к собственной личности; </a:t>
            </a:r>
            <a:r>
              <a:rPr lang="ru-RU" sz="2000" dirty="0" err="1">
                <a:solidFill>
                  <a:schemeClr val="bg2">
                    <a:lumMod val="25000"/>
                  </a:schemeClr>
                </a:solidFill>
                <a:latin typeface="Bahnschrift SemiLight SemiConde" panose="020B0502040204020203" pitchFamily="34" charset="0"/>
              </a:rPr>
              <a:t>натив</a:t>
            </a:r>
            <a:r>
              <a:rPr lang="ru-RU" sz="2000" dirty="0">
                <a:solidFill>
                  <a:schemeClr val="bg2">
                    <a:lumMod val="25000"/>
                  </a:schemeClr>
                </a:solidFill>
                <a:latin typeface="Bahnschrift SemiLight SemiConde" panose="020B0502040204020203" pitchFamily="34" charset="0"/>
              </a:rPr>
              <a:t> гордится или преувеличивает свои достижения, способности или социальный статус, с целью вызвать восхищение или зависть у других людей, это связано с чрезмерным самолюбием и стремлением к </a:t>
            </a:r>
            <a:r>
              <a:rPr lang="ru-RU" sz="2000" dirty="0" err="1">
                <a:solidFill>
                  <a:schemeClr val="bg2">
                    <a:lumMod val="25000"/>
                  </a:schemeClr>
                </a:solidFill>
                <a:latin typeface="Bahnschrift SemiLight SemiConde" panose="020B0502040204020203" pitchFamily="34" charset="0"/>
              </a:rPr>
              <a:t>самопродвижению</a:t>
            </a:r>
            <a:r>
              <a:rPr lang="ru-RU" sz="2000" dirty="0">
                <a:solidFill>
                  <a:schemeClr val="bg2">
                    <a:lumMod val="25000"/>
                  </a:schemeClr>
                </a:solidFill>
                <a:latin typeface="Bahnschrift SemiLight SemiConde" panose="020B0502040204020203" pitchFamily="34" charset="0"/>
              </a:rPr>
              <a:t>; обычно сопровождается высокомерием и неприятным отношением к окружающим.</a:t>
            </a:r>
            <a:endParaRPr lang="ru-RU" sz="2000" dirty="0" smtClean="0">
              <a:solidFill>
                <a:schemeClr val="bg2">
                  <a:lumMod val="25000"/>
                </a:schemeClr>
              </a:solidFill>
              <a:latin typeface="Bahnschrift SemiLight SemiConde" panose="020B0502040204020203" pitchFamily="34" charset="0"/>
            </a:endParaRPr>
          </a:p>
        </p:txBody>
      </p:sp>
      <p:sp>
        <p:nvSpPr>
          <p:cNvPr id="4" name="TextBox 3"/>
          <p:cNvSpPr txBox="1"/>
          <p:nvPr/>
        </p:nvSpPr>
        <p:spPr>
          <a:xfrm rot="16200000">
            <a:off x="-101516" y="3140201"/>
            <a:ext cx="1463862"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ЮПИТЕР</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387646613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870349"/>
            <a:ext cx="9359410" cy="4785926"/>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10 ДОМ –</a:t>
            </a:r>
            <a:r>
              <a:rPr lang="ru-RU" sz="2000" dirty="0" err="1">
                <a:solidFill>
                  <a:schemeClr val="bg2">
                    <a:lumMod val="25000"/>
                  </a:schemeClr>
                </a:solidFill>
                <a:latin typeface="Bahnschrift SemiLight SemiConde" panose="020B0502040204020203" pitchFamily="34" charset="0"/>
              </a:rPr>
              <a:t>натив</a:t>
            </a:r>
            <a:r>
              <a:rPr lang="ru-RU" sz="2000" dirty="0">
                <a:solidFill>
                  <a:schemeClr val="bg2">
                    <a:lumMod val="25000"/>
                  </a:schemeClr>
                </a:solidFill>
                <a:latin typeface="Bahnschrift SemiLight SemiConde" panose="020B0502040204020203" pitchFamily="34" charset="0"/>
              </a:rPr>
              <a:t> выбирает административные должности либо политику; автоматически приобретает уважение со стороны коллег и сам стремится к престижу; имеет призвание направлять общество, устанавливать цели и быть гуру в своей области, что позволяет ему возвышаться над уровнем, в котором он был рожден, при этом он может получить престиж, отказавшись от окружения, которое его сформировало; на работе он может иметь покровителей, поддерживающих его; он также стремится заниматься грандиозными проектами; такие роли включают в себя должности чиновников, государственных деятелей, судей, прокуроров, представителей посольств, режиссеров и деятелей культуры, географов, работников туризма, просветительской деятельности и профессиональной науки; родители такого человека часто обладают </a:t>
            </a:r>
            <a:r>
              <a:rPr lang="ru-RU" sz="2000" dirty="0" err="1">
                <a:solidFill>
                  <a:schemeClr val="bg2">
                    <a:lumMod val="25000"/>
                  </a:schemeClr>
                </a:solidFill>
                <a:latin typeface="Bahnschrift SemiLight SemiConde" panose="020B0502040204020203" pitchFamily="34" charset="0"/>
              </a:rPr>
              <a:t>юпитерианскими</a:t>
            </a:r>
            <a:r>
              <a:rPr lang="ru-RU" sz="2000" dirty="0">
                <a:solidFill>
                  <a:schemeClr val="bg2">
                    <a:lumMod val="25000"/>
                  </a:schemeClr>
                </a:solidFill>
                <a:latin typeface="Bahnschrift SemiLight SemiConde" panose="020B0502040204020203" pitchFamily="34" charset="0"/>
              </a:rPr>
              <a:t> характеристиками; он также имеет удачу работать под руководством солидного </a:t>
            </a:r>
            <a:r>
              <a:rPr lang="ru-RU" sz="2000" dirty="0" smtClean="0">
                <a:solidFill>
                  <a:schemeClr val="bg2">
                    <a:lumMod val="25000"/>
                  </a:schemeClr>
                </a:solidFill>
                <a:latin typeface="Bahnschrift SemiLight SemiConde" panose="020B0502040204020203" pitchFamily="34" charset="0"/>
              </a:rPr>
              <a:t>начальника.</a:t>
            </a:r>
          </a:p>
          <a:p>
            <a:pPr algn="just"/>
            <a:r>
              <a:rPr lang="ru-RU" sz="2000" b="1" dirty="0" smtClean="0">
                <a:solidFill>
                  <a:schemeClr val="bg2">
                    <a:lumMod val="25000"/>
                  </a:schemeClr>
                </a:solidFill>
                <a:latin typeface="Bahnschrift SemiLight SemiConde" panose="020B0502040204020203" pitchFamily="34" charset="0"/>
              </a:rPr>
              <a:t>Минусы </a:t>
            </a:r>
            <a:r>
              <a:rPr lang="ru-RU" sz="2000" b="1" dirty="0">
                <a:solidFill>
                  <a:schemeClr val="bg2">
                    <a:lumMod val="25000"/>
                  </a:schemeClr>
                </a:solidFill>
                <a:latin typeface="Bahnschrift SemiLight SemiConde" panose="020B0502040204020203" pitchFamily="34" charset="0"/>
              </a:rPr>
              <a:t>проявления: </a:t>
            </a:r>
            <a:r>
              <a:rPr lang="ru-RU" sz="2000" dirty="0">
                <a:solidFill>
                  <a:schemeClr val="bg2">
                    <a:lumMod val="25000"/>
                  </a:schemeClr>
                </a:solidFill>
                <a:latin typeface="Bahnschrift SemiLight SemiConde" panose="020B0502040204020203" pitchFamily="34" charset="0"/>
              </a:rPr>
              <a:t>стремление к завышенным амбициям, включая наполеоновские планы и проекты; ни одна профессия не может удовлетворить требованиям по престижу и перспективам, которые хотелось бы иметь.</a:t>
            </a:r>
            <a:endParaRPr lang="ru-RU" sz="2000" dirty="0" smtClean="0">
              <a:solidFill>
                <a:schemeClr val="bg2">
                  <a:lumMod val="25000"/>
                </a:schemeClr>
              </a:solidFill>
              <a:latin typeface="Bahnschrift SemiLight SemiConde" panose="020B0502040204020203" pitchFamily="34" charset="0"/>
            </a:endParaRPr>
          </a:p>
        </p:txBody>
      </p:sp>
      <p:sp>
        <p:nvSpPr>
          <p:cNvPr id="4" name="TextBox 3"/>
          <p:cNvSpPr txBox="1"/>
          <p:nvPr/>
        </p:nvSpPr>
        <p:spPr>
          <a:xfrm rot="16200000">
            <a:off x="-101516" y="3140201"/>
            <a:ext cx="1463862"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ЮПИТЕР</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335526995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870349"/>
            <a:ext cx="9359410" cy="5093702"/>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11 ДОМ –</a:t>
            </a:r>
            <a:r>
              <a:rPr lang="ru-RU" sz="2000" dirty="0">
                <a:solidFill>
                  <a:schemeClr val="bg2">
                    <a:lumMod val="25000"/>
                  </a:schemeClr>
                </a:solidFill>
                <a:latin typeface="Bahnschrift SemiLight SemiConde" panose="020B0502040204020203" pitchFamily="34" charset="0"/>
              </a:rPr>
              <a:t>общество нуждается в авторитетных фигурах и приветствует идеологов, способных воодушевить коллектив своими идеями, стимулировать его развитие и направлять коллективное творчество; дружба становится источником успехов в жизни и развития; вера в лучшую жизнь и строительство грандиозных планов являются сильными, хотя не всегда реализуемыми, факторами; жизнь стремится сделать из </a:t>
            </a:r>
            <a:r>
              <a:rPr lang="ru-RU" sz="2000" dirty="0" err="1">
                <a:solidFill>
                  <a:schemeClr val="bg2">
                    <a:lumMod val="25000"/>
                  </a:schemeClr>
                </a:solidFill>
                <a:latin typeface="Bahnschrift SemiLight SemiConde" panose="020B0502040204020203" pitchFamily="34" charset="0"/>
              </a:rPr>
              <a:t>натива</a:t>
            </a:r>
            <a:r>
              <a:rPr lang="ru-RU" sz="2000" dirty="0">
                <a:solidFill>
                  <a:schemeClr val="bg2">
                    <a:lumMod val="25000"/>
                  </a:schemeClr>
                </a:solidFill>
                <a:latin typeface="Bahnschrift SemiLight SemiConde" panose="020B0502040204020203" pitchFamily="34" charset="0"/>
              </a:rPr>
              <a:t> столп общественного мнения и обновителя культуры; он будет иметь щедрых друзей и покровителей; его ориентация на социальные задачи и стремление к социальной справедливости проявляются в его общественной деятельности, которая будет направлена на обновление и реформы; он становится духовным лидером в группе; его друзья являются авторитетными, уважаемыми и успешными людьми, от которых можно многое почерпнуть; друзья имеют большую ценность, и </a:t>
            </a:r>
            <a:r>
              <a:rPr lang="ru-RU" sz="2000" dirty="0" err="1">
                <a:solidFill>
                  <a:schemeClr val="bg2">
                    <a:lumMod val="25000"/>
                  </a:schemeClr>
                </a:solidFill>
                <a:latin typeface="Bahnschrift SemiLight SemiConde" panose="020B0502040204020203" pitchFamily="34" charset="0"/>
              </a:rPr>
              <a:t>нативу</a:t>
            </a:r>
            <a:r>
              <a:rPr lang="ru-RU" sz="2000" dirty="0">
                <a:solidFill>
                  <a:schemeClr val="bg2">
                    <a:lumMod val="25000"/>
                  </a:schemeClr>
                </a:solidFill>
                <a:latin typeface="Bahnschrift SemiLight SemiConde" panose="020B0502040204020203" pitchFamily="34" charset="0"/>
              </a:rPr>
              <a:t> везет с ними поскольку он и выбирает их с осторожностью; он также отличается способностью к планированию, организации и является идеологом в </a:t>
            </a:r>
            <a:r>
              <a:rPr lang="ru-RU" sz="2000" dirty="0" smtClean="0">
                <a:solidFill>
                  <a:schemeClr val="bg2">
                    <a:lumMod val="25000"/>
                  </a:schemeClr>
                </a:solidFill>
                <a:latin typeface="Bahnschrift SemiLight SemiConde" panose="020B0502040204020203" pitchFamily="34" charset="0"/>
              </a:rPr>
              <a:t>группе.</a:t>
            </a:r>
          </a:p>
          <a:p>
            <a:pPr algn="just"/>
            <a:r>
              <a:rPr lang="ru-RU" sz="2000" b="1" dirty="0" smtClean="0">
                <a:solidFill>
                  <a:schemeClr val="bg2">
                    <a:lumMod val="25000"/>
                  </a:schemeClr>
                </a:solidFill>
                <a:latin typeface="Bahnschrift SemiLight SemiConde" panose="020B0502040204020203" pitchFamily="34" charset="0"/>
              </a:rPr>
              <a:t>Минусы </a:t>
            </a:r>
            <a:r>
              <a:rPr lang="ru-RU" sz="2000" b="1" dirty="0">
                <a:solidFill>
                  <a:schemeClr val="bg2">
                    <a:lumMod val="25000"/>
                  </a:schemeClr>
                </a:solidFill>
                <a:latin typeface="Bahnschrift SemiLight SemiConde" panose="020B0502040204020203" pitchFamily="34" charset="0"/>
              </a:rPr>
              <a:t>проявления: </a:t>
            </a:r>
            <a:r>
              <a:rPr lang="ru-RU" sz="2000" dirty="0">
                <a:solidFill>
                  <a:schemeClr val="bg2">
                    <a:lumMod val="25000"/>
                  </a:schemeClr>
                </a:solidFill>
                <a:latin typeface="Bahnschrift SemiLight SemiConde" panose="020B0502040204020203" pitchFamily="34" charset="0"/>
              </a:rPr>
              <a:t>выявляются асоциальные поступки, блеф и авантюризм, которые могут привести к конфликтам с друзьями и подвергнуть </a:t>
            </a:r>
            <a:r>
              <a:rPr lang="ru-RU" sz="2000" dirty="0" err="1">
                <a:solidFill>
                  <a:schemeClr val="bg2">
                    <a:lumMod val="25000"/>
                  </a:schemeClr>
                </a:solidFill>
                <a:latin typeface="Bahnschrift SemiLight SemiConde" panose="020B0502040204020203" pitchFamily="34" charset="0"/>
              </a:rPr>
              <a:t>натива</a:t>
            </a:r>
            <a:r>
              <a:rPr lang="ru-RU" sz="2000" dirty="0">
                <a:solidFill>
                  <a:schemeClr val="bg2">
                    <a:lumMod val="25000"/>
                  </a:schemeClr>
                </a:solidFill>
                <a:latin typeface="Bahnschrift SemiLight SemiConde" panose="020B0502040204020203" pitchFamily="34" charset="0"/>
              </a:rPr>
              <a:t> негативному влиянию дурного окружения.</a:t>
            </a:r>
            <a:endParaRPr lang="ru-RU" sz="2000" dirty="0" smtClean="0">
              <a:solidFill>
                <a:schemeClr val="bg2">
                  <a:lumMod val="25000"/>
                </a:schemeClr>
              </a:solidFill>
              <a:latin typeface="Bahnschrift SemiLight SemiConde" panose="020B0502040204020203" pitchFamily="34" charset="0"/>
            </a:endParaRPr>
          </a:p>
        </p:txBody>
      </p:sp>
      <p:sp>
        <p:nvSpPr>
          <p:cNvPr id="4" name="TextBox 3"/>
          <p:cNvSpPr txBox="1"/>
          <p:nvPr/>
        </p:nvSpPr>
        <p:spPr>
          <a:xfrm rot="16200000">
            <a:off x="-101516" y="3140201"/>
            <a:ext cx="1463862"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ЮПИТЕР</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90955463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1639790"/>
            <a:ext cx="9359410" cy="3554819"/>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12 ДОМ –</a:t>
            </a:r>
            <a:r>
              <a:rPr lang="ru-RU" sz="2000" dirty="0" err="1">
                <a:solidFill>
                  <a:schemeClr val="bg2">
                    <a:lumMod val="25000"/>
                  </a:schemeClr>
                </a:solidFill>
                <a:latin typeface="Bahnschrift SemiLight SemiConde" panose="020B0502040204020203" pitchFamily="34" charset="0"/>
              </a:rPr>
              <a:t>натив</a:t>
            </a:r>
            <a:r>
              <a:rPr lang="ru-RU" sz="2000" dirty="0">
                <a:solidFill>
                  <a:schemeClr val="bg2">
                    <a:lumMod val="25000"/>
                  </a:schemeClr>
                </a:solidFill>
                <a:latin typeface="Bahnschrift SemiLight SemiConde" panose="020B0502040204020203" pitchFamily="34" charset="0"/>
              </a:rPr>
              <a:t> непроизвольно ищет похвалу, но скрывает свою честолюбивую природу; получает защиту от ангела-хранителя, а также оказывает анонимную помощь и тайно помогает другим людям; всегда готов помочь окружающим и обладает способностью превращать врагов в друзей; скрывает свои таланты, либо проявляет их только в узких и секретных областях; ему может повстречаться благотворитель, спонсор или меценат; быть изолированным может приносить удовлетворение; за границей его уважают, ценят и признают авторитетным; плюс указание на возможную эмиграцию; часто это философы, политологи, психологи и благотворительные </a:t>
            </a:r>
            <a:r>
              <a:rPr lang="ru-RU" sz="2000" dirty="0" smtClean="0">
                <a:solidFill>
                  <a:schemeClr val="bg2">
                    <a:lumMod val="25000"/>
                  </a:schemeClr>
                </a:solidFill>
                <a:latin typeface="Bahnschrift SemiLight SemiConde" panose="020B0502040204020203" pitchFamily="34" charset="0"/>
              </a:rPr>
              <a:t>организации.</a:t>
            </a:r>
          </a:p>
          <a:p>
            <a:pPr algn="just"/>
            <a:r>
              <a:rPr lang="ru-RU" sz="2000" b="1" dirty="0" smtClean="0">
                <a:solidFill>
                  <a:schemeClr val="bg2">
                    <a:lumMod val="25000"/>
                  </a:schemeClr>
                </a:solidFill>
                <a:latin typeface="Bahnschrift SemiLight SemiConde" panose="020B0502040204020203" pitchFamily="34" charset="0"/>
              </a:rPr>
              <a:t>Минусы </a:t>
            </a:r>
            <a:r>
              <a:rPr lang="ru-RU" sz="2000" b="1" dirty="0">
                <a:solidFill>
                  <a:schemeClr val="bg2">
                    <a:lumMod val="25000"/>
                  </a:schemeClr>
                </a:solidFill>
                <a:latin typeface="Bahnschrift SemiLight SemiConde" panose="020B0502040204020203" pitchFamily="34" charset="0"/>
              </a:rPr>
              <a:t>проявления: </a:t>
            </a:r>
            <a:r>
              <a:rPr lang="ru-RU" sz="2000" dirty="0">
                <a:solidFill>
                  <a:schemeClr val="bg2">
                    <a:lumMod val="25000"/>
                  </a:schemeClr>
                </a:solidFill>
                <a:latin typeface="Bahnschrift SemiLight SemiConde" panose="020B0502040204020203" pitchFamily="34" charset="0"/>
              </a:rPr>
              <a:t>приходится отказываться от всяческих внешних наград и почестей; возможны множество ситуаций, связанных с изоляцией, сплетнями и интригами; также существует риск оказаться в плену, тюрьме или в состоянии химической зависимости.</a:t>
            </a:r>
            <a:endParaRPr lang="ru-RU" sz="2000" dirty="0" smtClean="0">
              <a:solidFill>
                <a:schemeClr val="bg2">
                  <a:lumMod val="25000"/>
                </a:schemeClr>
              </a:solidFill>
              <a:latin typeface="Bahnschrift SemiLight SemiConde" panose="020B0502040204020203" pitchFamily="34" charset="0"/>
            </a:endParaRPr>
          </a:p>
        </p:txBody>
      </p:sp>
      <p:sp>
        <p:nvSpPr>
          <p:cNvPr id="4" name="TextBox 3"/>
          <p:cNvSpPr txBox="1"/>
          <p:nvPr/>
        </p:nvSpPr>
        <p:spPr>
          <a:xfrm rot="16200000">
            <a:off x="-101516" y="3140201"/>
            <a:ext cx="1463862"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ЮПИТЕР</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297909534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113212" y="3190356"/>
            <a:ext cx="9414828" cy="553998"/>
          </a:xfrm>
          <a:prstGeom prst="rect">
            <a:avLst/>
          </a:prstGeom>
          <a:noFill/>
        </p:spPr>
        <p:txBody>
          <a:bodyPr wrap="square" rtlCol="0">
            <a:spAutoFit/>
          </a:bodyPr>
          <a:lstStyle/>
          <a:p>
            <a:r>
              <a:rPr lang="ru-RU" sz="3000" b="1" dirty="0" smtClean="0">
                <a:effectLst>
                  <a:outerShdw blurRad="38100" dist="38100" dir="2700000" algn="tl">
                    <a:srgbClr val="000000">
                      <a:alpha val="43137"/>
                    </a:srgbClr>
                  </a:outerShdw>
                </a:effectLst>
              </a:rPr>
              <a:t>САТУРН </a:t>
            </a:r>
            <a:r>
              <a:rPr lang="ru-RU" sz="3000" b="1" dirty="0" smtClean="0">
                <a:effectLst>
                  <a:outerShdw blurRad="38100" dist="38100" dir="2700000" algn="tl">
                    <a:srgbClr val="000000">
                      <a:alpha val="43137"/>
                    </a:srgbClr>
                  </a:outerShdw>
                </a:effectLst>
              </a:rPr>
              <a:t>В ДОМАХ</a:t>
            </a:r>
            <a:endParaRPr lang="ru-RU" sz="3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2867585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408684"/>
            <a:ext cx="9359410" cy="6017032"/>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1 ДОМ . </a:t>
            </a:r>
            <a:r>
              <a:rPr lang="ru-RU" sz="2000" dirty="0" smtClean="0">
                <a:solidFill>
                  <a:schemeClr val="bg2">
                    <a:lumMod val="25000"/>
                  </a:schemeClr>
                </a:solidFill>
                <a:latin typeface="Bahnschrift SemiLight SemiConde" panose="020B0502040204020203" pitchFamily="34" charset="0"/>
              </a:rPr>
              <a:t>БОРЬБА </a:t>
            </a:r>
            <a:r>
              <a:rPr lang="ru-RU" sz="2000" dirty="0">
                <a:solidFill>
                  <a:schemeClr val="bg2">
                    <a:lumMod val="25000"/>
                  </a:schemeClr>
                </a:solidFill>
                <a:latin typeface="Bahnschrift SemiLight SemiConde" panose="020B0502040204020203" pitchFamily="34" charset="0"/>
              </a:rPr>
              <a:t>ЗА ЛИЧНОСТЬ</a:t>
            </a:r>
            <a:r>
              <a:rPr lang="ru-RU" sz="2000" dirty="0" smtClean="0">
                <a:solidFill>
                  <a:schemeClr val="bg2">
                    <a:lumMod val="25000"/>
                  </a:schemeClr>
                </a:solidFill>
                <a:latin typeface="Bahnschrift SemiLight SemiConde" panose="020B0502040204020203" pitchFamily="34" charset="0"/>
              </a:rPr>
              <a:t>. Травмы</a:t>
            </a:r>
            <a:r>
              <a:rPr lang="ru-RU" sz="2000" dirty="0">
                <a:solidFill>
                  <a:schemeClr val="bg2">
                    <a:lumMod val="25000"/>
                  </a:schemeClr>
                </a:solidFill>
                <a:latin typeface="Bahnschrift SemiLight SemiConde" panose="020B0502040204020203" pitchFamily="34" charset="0"/>
              </a:rPr>
              <a:t>, связанные с неприятием собственной личности самим человеком, вследствие чего не включается противоположный 7 дом - человека не принимают партнеры. Это может вызывать гнев, агрессию (как активную, так и пассивную, которая рождает перманентную раздражительность, критиканство и недовольство всеми вокруг), чувство бессилия, когда возникает конфликт из-за желания изменить других, но другие совершенно не хотят меняться и принимать вас как лидера, не подчиняются вашей </a:t>
            </a:r>
            <a:r>
              <a:rPr lang="ru-RU" sz="2000" dirty="0" err="1">
                <a:solidFill>
                  <a:schemeClr val="bg2">
                    <a:lumMod val="25000"/>
                  </a:schemeClr>
                </a:solidFill>
                <a:latin typeface="Bahnschrift SemiLight SemiConde" panose="020B0502040204020203" pitchFamily="34" charset="0"/>
              </a:rPr>
              <a:t>воле.На</a:t>
            </a:r>
            <a:r>
              <a:rPr lang="ru-RU" sz="2000" dirty="0">
                <a:solidFill>
                  <a:schemeClr val="bg2">
                    <a:lumMod val="25000"/>
                  </a:schemeClr>
                </a:solidFill>
                <a:latin typeface="Bahnschrift SemiLight SemiConde" panose="020B0502040204020203" pitchFamily="34" charset="0"/>
              </a:rPr>
              <a:t> кого-то, наоборот, давят ситуации и партнеры, чтобы стимулировать выработку внутреннего стержня и самоуважения. Залипание на проблемах, связанных со своей внешностью, </a:t>
            </a:r>
            <a:r>
              <a:rPr lang="ru-RU" sz="2000" dirty="0" err="1">
                <a:solidFill>
                  <a:schemeClr val="bg2">
                    <a:lumMod val="25000"/>
                  </a:schemeClr>
                </a:solidFill>
                <a:latin typeface="Bahnschrift SemiLight SemiConde" panose="020B0502040204020203" pitchFamily="34" charset="0"/>
              </a:rPr>
              <a:t>самореализацией.Трансформация</a:t>
            </a:r>
            <a:r>
              <a:rPr lang="ru-RU" sz="2000" dirty="0">
                <a:solidFill>
                  <a:schemeClr val="bg2">
                    <a:lumMod val="25000"/>
                  </a:schemeClr>
                </a:solidFill>
                <a:latin typeface="Bahnschrift SemiLight SemiConde" panose="020B0502040204020203" pitchFamily="34" charset="0"/>
              </a:rPr>
              <a:t> происходит либо на внешнем уровне (татуировки, стрижки, спортзалы, смена имиджа), либо на внутреннем (саморазвитие, тренинги, обучения), иногда - комплексно, ведь внешняя атрибутика создает стимулирующий антураж к смене внутреннего уклада и является вспомогательным способом заявить о себе </a:t>
            </a:r>
            <a:r>
              <a:rPr lang="ru-RU" sz="2000" dirty="0" err="1">
                <a:solidFill>
                  <a:schemeClr val="bg2">
                    <a:lumMod val="25000"/>
                  </a:schemeClr>
                </a:solidFill>
                <a:latin typeface="Bahnschrift SemiLight SemiConde" panose="020B0502040204020203" pitchFamily="34" charset="0"/>
              </a:rPr>
              <a:t>миру.Психосоматика</a:t>
            </a:r>
            <a:r>
              <a:rPr lang="ru-RU" sz="2000" dirty="0">
                <a:solidFill>
                  <a:schemeClr val="bg2">
                    <a:lumMod val="25000"/>
                  </a:schemeClr>
                </a:solidFill>
                <a:latin typeface="Bahnschrift SemiLight SemiConde" panose="020B0502040204020203" pitchFamily="34" charset="0"/>
              </a:rPr>
              <a:t> отзывается болезнями в области головы, лица, подключаются неврозы, мышечные </a:t>
            </a:r>
            <a:r>
              <a:rPr lang="ru-RU" sz="2000" dirty="0" smtClean="0">
                <a:solidFill>
                  <a:schemeClr val="bg2">
                    <a:lumMod val="25000"/>
                  </a:schemeClr>
                </a:solidFill>
                <a:latin typeface="Bahnschrift SemiLight SemiConde" panose="020B0502040204020203" pitchFamily="34" charset="0"/>
              </a:rPr>
              <a:t>боли.</a:t>
            </a:r>
          </a:p>
          <a:p>
            <a:pPr algn="just"/>
            <a:r>
              <a:rPr lang="ru-RU" sz="2000" dirty="0" smtClean="0">
                <a:solidFill>
                  <a:schemeClr val="bg2">
                    <a:lumMod val="25000"/>
                  </a:schemeClr>
                </a:solidFill>
                <a:latin typeface="Bahnschrift SemiLight SemiConde" panose="020B0502040204020203" pitchFamily="34" charset="0"/>
              </a:rPr>
              <a:t>РЕКОМЕНДАЦИИ</a:t>
            </a:r>
            <a:r>
              <a:rPr lang="ru-RU" sz="2000" dirty="0">
                <a:solidFill>
                  <a:schemeClr val="bg2">
                    <a:lumMod val="25000"/>
                  </a:schemeClr>
                </a:solidFill>
                <a:latin typeface="Bahnschrift SemiLight SemiConde" panose="020B0502040204020203" pitchFamily="34" charset="0"/>
              </a:rPr>
              <a:t>: не продавливать партнеров своей волей, не навязывать себя, а планомерно нарабатывать мощь и признание естественным поднятием авторитета - новыми знаниями, изменением образа жизни, здоровой лидерской позицией, которая не имеет ничего общего с "домостроем". Вы на коне, когда вам добровольно хотят подражать.</a:t>
            </a:r>
            <a:endParaRPr lang="ru-RU" sz="2000" dirty="0" smtClean="0">
              <a:solidFill>
                <a:schemeClr val="bg2">
                  <a:lumMod val="25000"/>
                </a:schemeClr>
              </a:solidFill>
              <a:latin typeface="Bahnschrift SemiLight SemiConde" panose="020B0502040204020203" pitchFamily="34" charset="0"/>
            </a:endParaRPr>
          </a:p>
        </p:txBody>
      </p:sp>
      <p:sp>
        <p:nvSpPr>
          <p:cNvPr id="4" name="TextBox 3"/>
          <p:cNvSpPr txBox="1"/>
          <p:nvPr/>
        </p:nvSpPr>
        <p:spPr>
          <a:xfrm rot="16200000">
            <a:off x="-49417" y="3140201"/>
            <a:ext cx="1359668"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САТУРН</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26155403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254796"/>
            <a:ext cx="9359410" cy="6324808"/>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2 ДОМ – </a:t>
            </a:r>
            <a:r>
              <a:rPr lang="ru-RU" sz="2000" dirty="0">
                <a:solidFill>
                  <a:schemeClr val="bg2">
                    <a:lumMod val="25000"/>
                  </a:schemeClr>
                </a:solidFill>
                <a:latin typeface="Bahnschrift SemiLight SemiConde" panose="020B0502040204020203" pitchFamily="34" charset="0"/>
              </a:rPr>
              <a:t>2 дом. БОРЬБА ЗА РЕСУРСЫ</a:t>
            </a:r>
            <a:r>
              <a:rPr lang="ru-RU" sz="2000" dirty="0" smtClean="0">
                <a:solidFill>
                  <a:schemeClr val="bg2">
                    <a:lumMod val="25000"/>
                  </a:schemeClr>
                </a:solidFill>
                <a:latin typeface="Bahnschrift SemiLight SemiConde" panose="020B0502040204020203" pitchFamily="34" charset="0"/>
              </a:rPr>
              <a:t>. Травмы</a:t>
            </a:r>
            <a:r>
              <a:rPr lang="ru-RU" sz="2000" dirty="0">
                <a:solidFill>
                  <a:schemeClr val="bg2">
                    <a:lumMod val="25000"/>
                  </a:schemeClr>
                </a:solidFill>
                <a:latin typeface="Bahnschrift SemiLight SemiConde" panose="020B0502040204020203" pitchFamily="34" charset="0"/>
              </a:rPr>
              <a:t>, связанные с неправильным использованием ресурсов или их недостатком. Навязчивое желание накапливать, нежелание делиться, сложности с благотворительностью. У кого-то проявляются признаки клептомании, </a:t>
            </a:r>
            <a:r>
              <a:rPr lang="ru-RU" sz="2000" dirty="0" err="1">
                <a:solidFill>
                  <a:schemeClr val="bg2">
                    <a:lumMod val="25000"/>
                  </a:schemeClr>
                </a:solidFill>
                <a:latin typeface="Bahnschrift SemiLight SemiConde" panose="020B0502040204020203" pitchFamily="34" charset="0"/>
              </a:rPr>
              <a:t>трудоголизм</a:t>
            </a:r>
            <a:r>
              <a:rPr lang="ru-RU" sz="2000" dirty="0">
                <a:solidFill>
                  <a:schemeClr val="bg2">
                    <a:lumMod val="25000"/>
                  </a:schemeClr>
                </a:solidFill>
                <a:latin typeface="Bahnschrift SemiLight SemiConde" panose="020B0502040204020203" pitchFamily="34" charset="0"/>
              </a:rPr>
              <a:t>, просыпается стремление к коллекционированию или обостряется </a:t>
            </a:r>
            <a:r>
              <a:rPr lang="ru-RU" sz="2000" dirty="0" err="1">
                <a:solidFill>
                  <a:schemeClr val="bg2">
                    <a:lumMod val="25000"/>
                  </a:schemeClr>
                </a:solidFill>
                <a:latin typeface="Bahnschrift SemiLight SemiConde" panose="020B0502040204020203" pitchFamily="34" charset="0"/>
              </a:rPr>
              <a:t>шопоголизм</a:t>
            </a:r>
            <a:r>
              <a:rPr lang="ru-RU" sz="2000" dirty="0">
                <a:solidFill>
                  <a:schemeClr val="bg2">
                    <a:lumMod val="25000"/>
                  </a:schemeClr>
                </a:solidFill>
                <a:latin typeface="Bahnschrift SemiLight SemiConde" panose="020B0502040204020203" pitchFamily="34" charset="0"/>
              </a:rPr>
              <a:t>, </a:t>
            </a:r>
            <a:r>
              <a:rPr lang="ru-RU" sz="2000" dirty="0" err="1">
                <a:solidFill>
                  <a:schemeClr val="bg2">
                    <a:lumMod val="25000"/>
                  </a:schemeClr>
                </a:solidFill>
                <a:latin typeface="Bahnschrift SemiLight SemiConde" panose="020B0502040204020203" pitchFamily="34" charset="0"/>
              </a:rPr>
              <a:t>потребительство</a:t>
            </a:r>
            <a:r>
              <a:rPr lang="ru-RU" sz="2000" dirty="0">
                <a:solidFill>
                  <a:schemeClr val="bg2">
                    <a:lumMod val="25000"/>
                  </a:schemeClr>
                </a:solidFill>
                <a:latin typeface="Bahnschrift SemiLight SemiConde" panose="020B0502040204020203" pitchFamily="34" charset="0"/>
              </a:rPr>
              <a:t>, просыпается гурманство или запасливость в еде. Хочется искать скидки, </a:t>
            </a:r>
            <a:r>
              <a:rPr lang="ru-RU" sz="2000" dirty="0" smtClean="0">
                <a:solidFill>
                  <a:schemeClr val="bg2">
                    <a:lumMod val="25000"/>
                  </a:schemeClr>
                </a:solidFill>
                <a:latin typeface="Bahnschrift SemiLight SemiConde" panose="020B0502040204020203" pitchFamily="34" charset="0"/>
              </a:rPr>
              <a:t>брать </a:t>
            </a:r>
            <a:r>
              <a:rPr lang="ru-RU" sz="2000" dirty="0">
                <a:solidFill>
                  <a:schemeClr val="bg2">
                    <a:lumMod val="25000"/>
                  </a:schemeClr>
                </a:solidFill>
                <a:latin typeface="Bahnschrift SemiLight SemiConde" panose="020B0502040204020203" pitchFamily="34" charset="0"/>
              </a:rPr>
              <a:t>подработки, выискивать любые выгоды для кошелька</a:t>
            </a:r>
            <a:r>
              <a:rPr lang="ru-RU" sz="2000" dirty="0" smtClean="0">
                <a:solidFill>
                  <a:schemeClr val="bg2">
                    <a:lumMod val="25000"/>
                  </a:schemeClr>
                </a:solidFill>
                <a:latin typeface="Bahnschrift SemiLight SemiConde" panose="020B0502040204020203" pitchFamily="34" charset="0"/>
              </a:rPr>
              <a:t>. Плутон </a:t>
            </a:r>
            <a:r>
              <a:rPr lang="ru-RU" sz="2000" dirty="0">
                <a:solidFill>
                  <a:schemeClr val="bg2">
                    <a:lumMod val="25000"/>
                  </a:schemeClr>
                </a:solidFill>
                <a:latin typeface="Bahnschrift SemiLight SemiConde" panose="020B0502040204020203" pitchFamily="34" charset="0"/>
              </a:rPr>
              <a:t>предлагает пересмотреть тему ресурсов, осознав, что вы управляете деньгами, а не деньги управляют </a:t>
            </a:r>
            <a:r>
              <a:rPr lang="ru-RU" sz="2000" dirty="0" smtClean="0">
                <a:solidFill>
                  <a:schemeClr val="bg2">
                    <a:lumMod val="25000"/>
                  </a:schemeClr>
                </a:solidFill>
                <a:latin typeface="Bahnschrift SemiLight SemiConde" panose="020B0502040204020203" pitchFamily="34" charset="0"/>
              </a:rPr>
              <a:t>вами! </a:t>
            </a:r>
            <a:r>
              <a:rPr lang="ru-RU" sz="2000" dirty="0">
                <a:solidFill>
                  <a:schemeClr val="bg2">
                    <a:lumMod val="25000"/>
                  </a:schemeClr>
                </a:solidFill>
                <a:latin typeface="Bahnschrift SemiLight SemiConde" panose="020B0502040204020203" pitchFamily="34" charset="0"/>
              </a:rPr>
              <a:t>Многие начинают прослеживать связь между “отдал немного - получил еще больше”, путем потери ресурсов начинают осознавать их истинную ценность в своей жизни и учатся здоровым отношениям с </a:t>
            </a:r>
            <a:r>
              <a:rPr lang="ru-RU" sz="2000" dirty="0" smtClean="0">
                <a:solidFill>
                  <a:schemeClr val="bg2">
                    <a:lumMod val="25000"/>
                  </a:schemeClr>
                </a:solidFill>
                <a:latin typeface="Bahnschrift SemiLight SemiConde" panose="020B0502040204020203" pitchFamily="34" charset="0"/>
              </a:rPr>
              <a:t>деньгами.</a:t>
            </a:r>
          </a:p>
          <a:p>
            <a:pPr algn="just"/>
            <a:r>
              <a:rPr lang="ru-RU" sz="2000" dirty="0" smtClean="0">
                <a:solidFill>
                  <a:schemeClr val="bg2">
                    <a:lumMod val="25000"/>
                  </a:schemeClr>
                </a:solidFill>
                <a:latin typeface="Bahnschrift SemiLight SemiConde" panose="020B0502040204020203" pitchFamily="34" charset="0"/>
              </a:rPr>
              <a:t>РЕКОМЕНДАЦИИ</a:t>
            </a:r>
            <a:r>
              <a:rPr lang="ru-RU" sz="2000" dirty="0">
                <a:solidFill>
                  <a:schemeClr val="bg2">
                    <a:lumMod val="25000"/>
                  </a:schemeClr>
                </a:solidFill>
                <a:latin typeface="Bahnschrift SemiLight SemiConde" panose="020B0502040204020203" pitchFamily="34" charset="0"/>
              </a:rPr>
              <a:t>: Вместо яростного стремления зарабатывать на двух-трех работах и еще десяти подработках откройте для себя благотворительность, инвестиции, депозиты, пассивный бизнес - все это может безопаснее для здоровья притянуть средства в вашу жизнь (по энергетическим и реальным законам финансового оборота). Вместо накопительства попробуйте перейти к покупке качественных вещей в меньших количествах. Другие варианты болезненных отношений с вещами, едой или денежными средствами попробуйте решить новыми, еще неизведанными для вас методами. Противоположный дом (8) потребует от вас преодолеть страхи, которые вы сами себе нарисовали и найти свежее решение для старых проблем.</a:t>
            </a:r>
            <a:endParaRPr lang="ru-RU" sz="2000" dirty="0" smtClean="0">
              <a:solidFill>
                <a:schemeClr val="bg2">
                  <a:lumMod val="25000"/>
                </a:schemeClr>
              </a:solidFill>
              <a:latin typeface="Bahnschrift SemiLight SemiConde" panose="020B0502040204020203" pitchFamily="34" charset="0"/>
            </a:endParaRPr>
          </a:p>
        </p:txBody>
      </p:sp>
      <p:sp>
        <p:nvSpPr>
          <p:cNvPr id="6" name="TextBox 5"/>
          <p:cNvSpPr txBox="1"/>
          <p:nvPr/>
        </p:nvSpPr>
        <p:spPr>
          <a:xfrm rot="16200000">
            <a:off x="-49417" y="3140201"/>
            <a:ext cx="1359668"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САТУРН</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427241551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408684"/>
            <a:ext cx="9359410" cy="6017032"/>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3 ДОМ – </a:t>
            </a:r>
            <a:r>
              <a:rPr lang="ru-RU" sz="2000" dirty="0">
                <a:solidFill>
                  <a:schemeClr val="bg2">
                    <a:lumMod val="25000"/>
                  </a:schemeClr>
                </a:solidFill>
                <a:latin typeface="Bahnschrift SemiLight SemiConde" panose="020B0502040204020203" pitchFamily="34" charset="0"/>
              </a:rPr>
              <a:t>БОРЬБА ЗА ВРЕМЯ И ЗНАНИЯ</a:t>
            </a:r>
            <a:r>
              <a:rPr lang="ru-RU" sz="2000" dirty="0" smtClean="0">
                <a:solidFill>
                  <a:schemeClr val="bg2">
                    <a:lumMod val="25000"/>
                  </a:schemeClr>
                </a:solidFill>
                <a:latin typeface="Bahnschrift SemiLight SemiConde" panose="020B0502040204020203" pitchFamily="34" charset="0"/>
              </a:rPr>
              <a:t>. Травмы</a:t>
            </a:r>
            <a:r>
              <a:rPr lang="ru-RU" sz="2000" dirty="0">
                <a:solidFill>
                  <a:schemeClr val="bg2">
                    <a:lumMod val="25000"/>
                  </a:schemeClr>
                </a:solidFill>
                <a:latin typeface="Bahnschrift SemiLight SemiConde" panose="020B0502040204020203" pitchFamily="34" charset="0"/>
              </a:rPr>
              <a:t>, связанные с коммуникациями, общением, базовым образованием. Человек может ощущать какие-то пробелы в знаниях, которые мешают ему обрести высокий статус среди коллег, конкурентов. Сложности с самовыражением, вас не понимают и не слышат, либо вы не понимаете и тяжело впитываете новую информацию, снижается </a:t>
            </a:r>
            <a:r>
              <a:rPr lang="ru-RU" sz="2000" dirty="0" smtClean="0">
                <a:solidFill>
                  <a:schemeClr val="bg2">
                    <a:lumMod val="25000"/>
                  </a:schemeClr>
                </a:solidFill>
                <a:latin typeface="Bahnschrift SemiLight SemiConde" panose="020B0502040204020203" pitchFamily="34" charset="0"/>
              </a:rPr>
              <a:t>обучаемость. Часто тяжело учиться в садах и школах. </a:t>
            </a:r>
            <a:r>
              <a:rPr lang="ru-RU" sz="2000" dirty="0">
                <a:solidFill>
                  <a:schemeClr val="bg2">
                    <a:lumMod val="25000"/>
                  </a:schemeClr>
                </a:solidFill>
                <a:latin typeface="Bahnschrift SemiLight SemiConde" panose="020B0502040204020203" pitchFamily="34" charset="0"/>
              </a:rPr>
              <a:t>Возможны ссоры с соседями, братьями, сестрами, родственниками. Вокруг вас могут появиться интриги, сплетни, обманы, зависть и даже мелкое мошенничество</a:t>
            </a:r>
            <a:r>
              <a:rPr lang="ru-RU" sz="2000" dirty="0" smtClean="0">
                <a:solidFill>
                  <a:schemeClr val="bg2">
                    <a:lumMod val="25000"/>
                  </a:schemeClr>
                </a:solidFill>
                <a:latin typeface="Bahnschrift SemiLight SemiConde" panose="020B0502040204020203" pitchFamily="34" charset="0"/>
              </a:rPr>
              <a:t>.. </a:t>
            </a:r>
            <a:r>
              <a:rPr lang="ru-RU" sz="2000" dirty="0">
                <a:solidFill>
                  <a:schemeClr val="bg2">
                    <a:lumMod val="25000"/>
                  </a:schemeClr>
                </a:solidFill>
                <a:latin typeface="Bahnschrift SemiLight SemiConde" panose="020B0502040204020203" pitchFamily="34" charset="0"/>
              </a:rPr>
              <a:t>Это бесполезное общение, которое крадет вашу жизнь, это влияние других людей на ваши мысли и мышление в целом</a:t>
            </a:r>
            <a:r>
              <a:rPr lang="ru-RU" sz="2000" dirty="0" smtClean="0">
                <a:solidFill>
                  <a:schemeClr val="bg2">
                    <a:lumMod val="25000"/>
                  </a:schemeClr>
                </a:solidFill>
                <a:latin typeface="Bahnschrift SemiLight SemiConde" panose="020B0502040204020203" pitchFamily="34" charset="0"/>
              </a:rPr>
              <a:t>. Могут быть различные </a:t>
            </a:r>
            <a:r>
              <a:rPr lang="ru-RU" sz="2000" dirty="0">
                <a:solidFill>
                  <a:schemeClr val="bg2">
                    <a:lumMod val="25000"/>
                  </a:schemeClr>
                </a:solidFill>
                <a:latin typeface="Bahnschrift SemiLight SemiConde" panose="020B0502040204020203" pitchFamily="34" charset="0"/>
              </a:rPr>
              <a:t>ДТП - явный сигнал о том, что трансформация затянулась и никак не может начаться вами, к примеру, из-за проблем 9 дома (на вас давят стереотипы, чужое мировоззрение, устаревшая система ценностей, когда общаться без желания “надо, потому что иначе неприлично</a:t>
            </a:r>
            <a:r>
              <a:rPr lang="ru-RU" sz="2000" dirty="0" smtClean="0">
                <a:solidFill>
                  <a:schemeClr val="bg2">
                    <a:lumMod val="25000"/>
                  </a:schemeClr>
                </a:solidFill>
                <a:latin typeface="Bahnschrift SemiLight SemiConde" panose="020B0502040204020203" pitchFamily="34" charset="0"/>
              </a:rPr>
              <a:t>”).РЕКОМЕНДАЦИИ</a:t>
            </a:r>
            <a:r>
              <a:rPr lang="ru-RU" sz="2000" dirty="0">
                <a:solidFill>
                  <a:schemeClr val="bg2">
                    <a:lumMod val="25000"/>
                  </a:schemeClr>
                </a:solidFill>
                <a:latin typeface="Bahnschrift SemiLight SemiConde" panose="020B0502040204020203" pitchFamily="34" charset="0"/>
              </a:rPr>
              <a:t>: фильтруйте круг общения. Вы не можете угодить всем, но растратить свой потенциал впустую - запросто. Овладейте дипломатичностью, чтобы не ранить других, но и обозначить свои позиции, границы. Помиритесь с родственниками, с которыми вы враждуете. Возможно, вам предстоит понять ценность сплоченного рода не только на словах. Не впитывайте все подряд, иначе вы никогда не сможете построить собственную систему ценностей. Учитесь работать с информацией, чтобы не быть ее рабом, принимая все за чистую монету, доверяя всему подряд.</a:t>
            </a:r>
            <a:endParaRPr lang="ru-RU" sz="2000" dirty="0" smtClean="0">
              <a:solidFill>
                <a:schemeClr val="bg2">
                  <a:lumMod val="25000"/>
                </a:schemeClr>
              </a:solidFill>
              <a:latin typeface="Bahnschrift SemiLight SemiConde" panose="020B0502040204020203" pitchFamily="34" charset="0"/>
            </a:endParaRPr>
          </a:p>
        </p:txBody>
      </p:sp>
      <p:sp>
        <p:nvSpPr>
          <p:cNvPr id="6" name="TextBox 5"/>
          <p:cNvSpPr txBox="1"/>
          <p:nvPr/>
        </p:nvSpPr>
        <p:spPr>
          <a:xfrm rot="16200000">
            <a:off x="-49417" y="3140201"/>
            <a:ext cx="1359668"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САТУРН</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400882796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100907"/>
            <a:ext cx="9359410" cy="6632585"/>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4 ДОМ –</a:t>
            </a:r>
            <a:r>
              <a:rPr lang="ru-RU" sz="2000" dirty="0">
                <a:solidFill>
                  <a:schemeClr val="bg2">
                    <a:lumMod val="25000"/>
                  </a:schemeClr>
                </a:solidFill>
                <a:latin typeface="Bahnschrift SemiLight SemiConde" panose="020B0502040204020203" pitchFamily="34" charset="0"/>
              </a:rPr>
              <a:t> БОРЬБА ЗА СВОЙ ПУТЬ</a:t>
            </a:r>
            <a:r>
              <a:rPr lang="ru-RU" sz="2000" dirty="0" smtClean="0">
                <a:solidFill>
                  <a:schemeClr val="bg2">
                    <a:lumMod val="25000"/>
                  </a:schemeClr>
                </a:solidFill>
                <a:latin typeface="Bahnschrift SemiLight SemiConde" panose="020B0502040204020203" pitchFamily="34" charset="0"/>
              </a:rPr>
              <a:t>. Родовые </a:t>
            </a:r>
            <a:r>
              <a:rPr lang="ru-RU" sz="2000" dirty="0">
                <a:solidFill>
                  <a:schemeClr val="bg2">
                    <a:lumMod val="25000"/>
                  </a:schemeClr>
                </a:solidFill>
                <a:latin typeface="Bahnschrift SemiLight SemiConde" panose="020B0502040204020203" pitchFamily="34" charset="0"/>
              </a:rPr>
              <a:t>травмы, порой - целые сценарии, которые передаются из поколения в поколение. Огромный спектр заблуждений, неработающих и даже разрушительных стереотипов, установок, убеждений, методов решения проблем, которые заботливо передаются родителями с иллюзией их пользы в современном мироустройстве</a:t>
            </a:r>
            <a:r>
              <a:rPr lang="ru-RU" sz="2000" dirty="0" smtClean="0">
                <a:solidFill>
                  <a:schemeClr val="bg2">
                    <a:lumMod val="25000"/>
                  </a:schemeClr>
                </a:solidFill>
                <a:latin typeface="Bahnschrift SemiLight SemiConde" panose="020B0502040204020203" pitchFamily="34" charset="0"/>
              </a:rPr>
              <a:t>. Тенденции </a:t>
            </a:r>
            <a:r>
              <a:rPr lang="ru-RU" sz="2000" dirty="0">
                <a:solidFill>
                  <a:schemeClr val="bg2">
                    <a:lumMod val="25000"/>
                  </a:schemeClr>
                </a:solidFill>
                <a:latin typeface="Bahnschrift SemiLight SemiConde" panose="020B0502040204020203" pitchFamily="34" charset="0"/>
              </a:rPr>
              <a:t>меняются, все вокруг трансформируется, а родовые шаблоны часто не вписываются в новые стандарты, что мешает детям строить карьеру по противоположному дому. Сюда можно отнести все выводы, сделанные на эмоциях после травмирующих событий: “деньги - зло”, “сиди тише, так безопаснее”, “все мужчины изменяют, любой брак научит тебя терпеть и смиряться” (по 10 дому фиксируется и бракосочетание как приобретение нового социального статуса), “слушай начальника и не выпендривайся” и еще миллион рачьих опасений, которые усложняют реализацию человека в социуме. Все эти установки требуют </a:t>
            </a:r>
            <a:r>
              <a:rPr lang="ru-RU" sz="2000" dirty="0" smtClean="0">
                <a:solidFill>
                  <a:schemeClr val="bg2">
                    <a:lumMod val="25000"/>
                  </a:schemeClr>
                </a:solidFill>
                <a:latin typeface="Bahnschrift SemiLight SemiConde" panose="020B0502040204020203" pitchFamily="34" charset="0"/>
              </a:rPr>
              <a:t>трансформации. Вы можете </a:t>
            </a:r>
            <a:r>
              <a:rPr lang="ru-RU" sz="2000" dirty="0">
                <a:solidFill>
                  <a:schemeClr val="bg2">
                    <a:lumMod val="25000"/>
                  </a:schemeClr>
                </a:solidFill>
                <a:latin typeface="Bahnschrift SemiLight SemiConde" panose="020B0502040204020203" pitchFamily="34" charset="0"/>
              </a:rPr>
              <a:t>встречать </a:t>
            </a:r>
            <a:r>
              <a:rPr lang="ru-RU" sz="2000" dirty="0" smtClean="0">
                <a:solidFill>
                  <a:schemeClr val="bg2">
                    <a:lumMod val="25000"/>
                  </a:schemeClr>
                </a:solidFill>
                <a:latin typeface="Bahnschrift SemiLight SemiConde" panose="020B0502040204020203" pitchFamily="34" charset="0"/>
              </a:rPr>
              <a:t>зависимых </a:t>
            </a:r>
            <a:r>
              <a:rPr lang="ru-RU" sz="2000" dirty="0">
                <a:solidFill>
                  <a:schemeClr val="bg2">
                    <a:lumMod val="25000"/>
                  </a:schemeClr>
                </a:solidFill>
                <a:latin typeface="Bahnschrift SemiLight SemiConde" panose="020B0502040204020203" pitchFamily="34" charset="0"/>
              </a:rPr>
              <a:t>людей в своем окружении, они - лакмус вашей зависимости от семейных </a:t>
            </a:r>
            <a:r>
              <a:rPr lang="ru-RU" sz="2000" dirty="0" smtClean="0">
                <a:solidFill>
                  <a:schemeClr val="bg2">
                    <a:lumMod val="25000"/>
                  </a:schemeClr>
                </a:solidFill>
                <a:latin typeface="Bahnschrift SemiLight SemiConde" panose="020B0502040204020203" pitchFamily="34" charset="0"/>
              </a:rPr>
              <a:t>установок. РЕКОМЕНДАЦИИ</a:t>
            </a:r>
            <a:r>
              <a:rPr lang="ru-RU" sz="2000" dirty="0">
                <a:solidFill>
                  <a:schemeClr val="bg2">
                    <a:lumMod val="25000"/>
                  </a:schemeClr>
                </a:solidFill>
                <a:latin typeface="Bahnschrift SemiLight SemiConde" panose="020B0502040204020203" pitchFamily="34" charset="0"/>
              </a:rPr>
              <a:t>: говорите с родителями, меняйте их мировосприятие на более позитивное и актуальное, исцеляя собственную картину мира. Это ваша общая работа. Стирайте из памяти негативные примеры прошлого, демонстрируя семье положительные достижения из настоящего. Осознайте, что опыт вашего рода - это не стена, за которой можно спрятаться от реальной жизни, а всего лишь результат неправильного выбора, сделанного конкретным человеком в конкретных обстоятельствах. А вы - совершенно другой человек, со своей жизнью, и повторение каких -либо сценариев в ней - это не мистика, а ваш осознанный выбор.</a:t>
            </a:r>
            <a:endParaRPr lang="ru-RU" sz="2000" dirty="0" smtClean="0">
              <a:solidFill>
                <a:schemeClr val="bg2">
                  <a:lumMod val="25000"/>
                </a:schemeClr>
              </a:solidFill>
              <a:latin typeface="Bahnschrift SemiLight SemiConde" panose="020B0502040204020203" pitchFamily="34" charset="0"/>
            </a:endParaRPr>
          </a:p>
        </p:txBody>
      </p:sp>
      <p:sp>
        <p:nvSpPr>
          <p:cNvPr id="6" name="TextBox 5"/>
          <p:cNvSpPr txBox="1"/>
          <p:nvPr/>
        </p:nvSpPr>
        <p:spPr>
          <a:xfrm rot="16200000">
            <a:off x="-49417" y="3140201"/>
            <a:ext cx="1359668"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САТУРН</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311011868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100907"/>
            <a:ext cx="9359410" cy="6632585"/>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5 ДОМ –</a:t>
            </a:r>
            <a:r>
              <a:rPr lang="ru-RU" sz="2000" dirty="0">
                <a:solidFill>
                  <a:schemeClr val="bg2">
                    <a:lumMod val="25000"/>
                  </a:schemeClr>
                </a:solidFill>
                <a:latin typeface="Bahnschrift SemiLight SemiConde" panose="020B0502040204020203" pitchFamily="34" charset="0"/>
              </a:rPr>
              <a:t> БОРЬБА ЗА ЛЮБОВЬ</a:t>
            </a:r>
            <a:r>
              <a:rPr lang="ru-RU" sz="2000" dirty="0" smtClean="0">
                <a:solidFill>
                  <a:schemeClr val="bg2">
                    <a:lumMod val="25000"/>
                  </a:schemeClr>
                </a:solidFill>
                <a:latin typeface="Bahnschrift SemiLight SemiConde" panose="020B0502040204020203" pitchFamily="34" charset="0"/>
              </a:rPr>
              <a:t>. Травмы </a:t>
            </a:r>
            <a:r>
              <a:rPr lang="ru-RU" sz="2000" dirty="0">
                <a:solidFill>
                  <a:schemeClr val="bg2">
                    <a:lumMod val="25000"/>
                  </a:schemeClr>
                </a:solidFill>
                <a:latin typeface="Bahnschrift SemiLight SemiConde" panose="020B0502040204020203" pitchFamily="34" charset="0"/>
              </a:rPr>
              <a:t>любви, нарушение баланса “брать и отдавать любовь”. Отсюда - пересмотр и трансформация отношений с детьми, с собственным творчеством и его реализацией в социуме, и, конечно же, в любовных отношениях. Мы делимся тем, чем наполнены сами. Нет любви к себе - не получится любить других. Это будет что угодно - зависимость, самоутверждение, компенсация и требование желаемых качеств у партнера или ребенка, но не любовь. Страх показать свои таланты людям, страх коллективной оценки из-за низкой </a:t>
            </a:r>
            <a:r>
              <a:rPr lang="ru-RU" sz="2000" dirty="0" smtClean="0">
                <a:solidFill>
                  <a:schemeClr val="bg2">
                    <a:lumMod val="25000"/>
                  </a:schemeClr>
                </a:solidFill>
                <a:latin typeface="Bahnschrift SemiLight SemiConde" panose="020B0502040204020203" pitchFamily="34" charset="0"/>
              </a:rPr>
              <a:t>самооценки. </a:t>
            </a:r>
            <a:r>
              <a:rPr lang="ru-RU" sz="2000" dirty="0">
                <a:solidFill>
                  <a:schemeClr val="bg2">
                    <a:lumMod val="25000"/>
                  </a:schemeClr>
                </a:solidFill>
                <a:latin typeface="Bahnschrift SemiLight SemiConde" panose="020B0502040204020203" pitchFamily="34" charset="0"/>
              </a:rPr>
              <a:t>Появляются любовные переживания, конфликты с детьми, обесцениванием вашего творчества, бизнес-проекта в социальных </a:t>
            </a:r>
            <a:r>
              <a:rPr lang="ru-RU" sz="2000" dirty="0" smtClean="0">
                <a:solidFill>
                  <a:schemeClr val="bg2">
                    <a:lumMod val="25000"/>
                  </a:schemeClr>
                </a:solidFill>
                <a:latin typeface="Bahnschrift SemiLight SemiConde" panose="020B0502040204020203" pitchFamily="34" charset="0"/>
              </a:rPr>
              <a:t>группах. РЕКОМЕНДАЦИИ</a:t>
            </a:r>
            <a:r>
              <a:rPr lang="ru-RU" sz="2000" dirty="0">
                <a:solidFill>
                  <a:schemeClr val="bg2">
                    <a:lumMod val="25000"/>
                  </a:schemeClr>
                </a:solidFill>
                <a:latin typeface="Bahnschrift SemiLight SemiConde" panose="020B0502040204020203" pitchFamily="34" charset="0"/>
              </a:rPr>
              <a:t>: осознать, что радость и любовь рождается внутри вас, и только потом она естественным образом передается другим. Эта схема не работает наоборот. Вы не сможете заполнить себя другими людьми, компенсировать отсутствие радости в жизни проектами, романтикой или детьми. Чувства трансформируются, дети вырастают, а ваш настоящий источник любви и счастья - только в внутри </a:t>
            </a:r>
            <a:r>
              <a:rPr lang="ru-RU" sz="2000" dirty="0" err="1">
                <a:solidFill>
                  <a:schemeClr val="bg2">
                    <a:lumMod val="25000"/>
                  </a:schemeClr>
                </a:solidFill>
                <a:latin typeface="Bahnschrift SemiLight SemiConde" panose="020B0502040204020203" pitchFamily="34" charset="0"/>
              </a:rPr>
              <a:t>вас.Научитесь</a:t>
            </a:r>
            <a:r>
              <a:rPr lang="ru-RU" sz="2000" dirty="0">
                <a:solidFill>
                  <a:schemeClr val="bg2">
                    <a:lumMod val="25000"/>
                  </a:schemeClr>
                </a:solidFill>
                <a:latin typeface="Bahnschrift SemiLight SemiConde" panose="020B0502040204020203" pitchFamily="34" charset="0"/>
              </a:rPr>
              <a:t> не требовать и брать снаружи, а генерировать и отдавать изнутри. Или же, наоборот, если вы слишком много отдаете, не оставляя любви для себя - меняйте приоритеты. Творчество, бизнес должны приносить радость, в первую очередь - для вас. И только в таких условиях они будут востребованы обществом. Никто не оценит вас по достоинству, пока вы сами не полюбите то, делаете, не начнете высоко ценить то, что умеете делать. И ваши дети не будут отрабатывать ваши нереализованные мечты по 11 дому, а сосредоточатся на своих желаниях и целях</a:t>
            </a:r>
            <a:r>
              <a:rPr lang="ru-RU" sz="2000" dirty="0" smtClean="0">
                <a:solidFill>
                  <a:schemeClr val="bg2">
                    <a:lumMod val="25000"/>
                  </a:schemeClr>
                </a:solidFill>
                <a:latin typeface="Bahnschrift SemiLight SemiConde" panose="020B0502040204020203" pitchFamily="34" charset="0"/>
              </a:rPr>
              <a:t>. Помните</a:t>
            </a:r>
            <a:r>
              <a:rPr lang="ru-RU" sz="2000" dirty="0">
                <a:solidFill>
                  <a:schemeClr val="bg2">
                    <a:lumMod val="25000"/>
                  </a:schemeClr>
                </a:solidFill>
                <a:latin typeface="Bahnschrift SemiLight SemiConde" panose="020B0502040204020203" pitchFamily="34" charset="0"/>
              </a:rPr>
              <a:t>: вас не ценят другие, потому что вы сами не цените себя.</a:t>
            </a:r>
            <a:endParaRPr lang="ru-RU" sz="2000" dirty="0" smtClean="0">
              <a:solidFill>
                <a:schemeClr val="bg2">
                  <a:lumMod val="25000"/>
                </a:schemeClr>
              </a:solidFill>
              <a:latin typeface="Bahnschrift SemiLight SemiConde" panose="020B0502040204020203" pitchFamily="34" charset="0"/>
            </a:endParaRPr>
          </a:p>
        </p:txBody>
      </p:sp>
      <p:sp>
        <p:nvSpPr>
          <p:cNvPr id="6" name="TextBox 5"/>
          <p:cNvSpPr txBox="1"/>
          <p:nvPr/>
        </p:nvSpPr>
        <p:spPr>
          <a:xfrm rot="16200000">
            <a:off x="-49417" y="3140201"/>
            <a:ext cx="1359668"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САТУРН</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204358256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408684"/>
            <a:ext cx="9359410" cy="6017032"/>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6 ДОМ –</a:t>
            </a:r>
            <a:r>
              <a:rPr lang="ru-RU" sz="2000" dirty="0">
                <a:solidFill>
                  <a:schemeClr val="bg2">
                    <a:lumMod val="25000"/>
                  </a:schemeClr>
                </a:solidFill>
                <a:latin typeface="Bahnschrift SemiLight SemiConde" panose="020B0502040204020203" pitchFamily="34" charset="0"/>
              </a:rPr>
              <a:t>БОРЬБА ЗА ПРОФЕССИОНАЛИЗМ</a:t>
            </a:r>
            <a:r>
              <a:rPr lang="ru-RU" sz="2000" dirty="0" smtClean="0">
                <a:solidFill>
                  <a:schemeClr val="bg2">
                    <a:lumMod val="25000"/>
                  </a:schemeClr>
                </a:solidFill>
                <a:latin typeface="Bahnschrift SemiLight SemiConde" panose="020B0502040204020203" pitchFamily="34" charset="0"/>
              </a:rPr>
              <a:t>. Травмы</a:t>
            </a:r>
            <a:r>
              <a:rPr lang="ru-RU" sz="2000" dirty="0">
                <a:solidFill>
                  <a:schemeClr val="bg2">
                    <a:lumMod val="25000"/>
                  </a:schemeClr>
                </a:solidFill>
                <a:latin typeface="Bahnschrift SemiLight SemiConde" panose="020B0502040204020203" pitchFamily="34" charset="0"/>
              </a:rPr>
              <a:t>, связанные с </a:t>
            </a:r>
            <a:r>
              <a:rPr lang="ru-RU" sz="2000" dirty="0" err="1">
                <a:solidFill>
                  <a:schemeClr val="bg2">
                    <a:lumMod val="25000"/>
                  </a:schemeClr>
                </a:solidFill>
                <a:latin typeface="Bahnschrift SemiLight SemiConde" panose="020B0502040204020203" pitchFamily="34" charset="0"/>
              </a:rPr>
              <a:t>перфекционизмом</a:t>
            </a:r>
            <a:r>
              <a:rPr lang="ru-RU" sz="2000" dirty="0">
                <a:solidFill>
                  <a:schemeClr val="bg2">
                    <a:lumMod val="25000"/>
                  </a:schemeClr>
                </a:solidFill>
                <a:latin typeface="Bahnschrift SemiLight SemiConde" panose="020B0502040204020203" pitchFamily="34" charset="0"/>
              </a:rPr>
              <a:t> и </a:t>
            </a:r>
            <a:r>
              <a:rPr lang="ru-RU" sz="2000" dirty="0" err="1">
                <a:solidFill>
                  <a:schemeClr val="bg2">
                    <a:lumMod val="25000"/>
                  </a:schemeClr>
                </a:solidFill>
                <a:latin typeface="Bahnschrift SemiLight SemiConde" panose="020B0502040204020203" pitchFamily="34" charset="0"/>
              </a:rPr>
              <a:t>трудоголизмом</a:t>
            </a:r>
            <a:r>
              <a:rPr lang="ru-RU" sz="2000" dirty="0">
                <a:solidFill>
                  <a:schemeClr val="bg2">
                    <a:lumMod val="25000"/>
                  </a:schemeClr>
                </a:solidFill>
                <a:latin typeface="Bahnschrift SemiLight SemiConde" panose="020B0502040204020203" pitchFamily="34" charset="0"/>
              </a:rPr>
              <a:t>, страхом потерять профессиональную позицию в обществе, стать бесполезным. Комплекс отличника. </a:t>
            </a:r>
            <a:r>
              <a:rPr lang="ru-RU" sz="2000" dirty="0" smtClean="0">
                <a:solidFill>
                  <a:schemeClr val="bg2">
                    <a:lumMod val="25000"/>
                  </a:schemeClr>
                </a:solidFill>
                <a:latin typeface="Bahnschrift SemiLight SemiConde" panose="020B0502040204020203" pitchFamily="34" charset="0"/>
              </a:rPr>
              <a:t>Если </a:t>
            </a:r>
            <a:r>
              <a:rPr lang="ru-RU" sz="2000" dirty="0">
                <a:solidFill>
                  <a:schemeClr val="bg2">
                    <a:lumMod val="25000"/>
                  </a:schemeClr>
                </a:solidFill>
                <a:latin typeface="Bahnschrift SemiLight SemiConde" panose="020B0502040204020203" pitchFamily="34" charset="0"/>
              </a:rPr>
              <a:t>я не лучше всех - значит, я хуже всех. Болезненное восприятие собственных ошибок. Неумение расслабляться, отдыхать. Потребность служить как способ почувствовать свою значимость и ценность в обществе. Либо, наоборот, праздный образ жизни, неумение и нежелание приносить пользу миру своей деятельностью</a:t>
            </a:r>
            <a:r>
              <a:rPr lang="ru-RU" sz="2000" dirty="0" smtClean="0">
                <a:solidFill>
                  <a:schemeClr val="bg2">
                    <a:lumMod val="25000"/>
                  </a:schemeClr>
                </a:solidFill>
                <a:latin typeface="Bahnschrift SemiLight SemiConde" panose="020B0502040204020203" pitchFamily="34" charset="0"/>
              </a:rPr>
              <a:t>. Заточение</a:t>
            </a:r>
            <a:r>
              <a:rPr lang="ru-RU" sz="2000" dirty="0">
                <a:solidFill>
                  <a:schemeClr val="bg2">
                    <a:lumMod val="25000"/>
                  </a:schemeClr>
                </a:solidFill>
                <a:latin typeface="Bahnschrift SemiLight SemiConde" panose="020B0502040204020203" pitchFamily="34" charset="0"/>
              </a:rPr>
              <a:t>, консервация профессиональных качеств из-за проблем по противоположному дому - депрессий, длительных болезней, пассивной и бесцельной </a:t>
            </a:r>
            <a:r>
              <a:rPr lang="ru-RU" sz="2000" dirty="0" smtClean="0">
                <a:solidFill>
                  <a:schemeClr val="bg2">
                    <a:lumMod val="25000"/>
                  </a:schemeClr>
                </a:solidFill>
                <a:latin typeface="Bahnschrift SemiLight SemiConde" panose="020B0502040204020203" pitchFamily="34" charset="0"/>
              </a:rPr>
              <a:t>жизни. </a:t>
            </a:r>
            <a:r>
              <a:rPr lang="ru-RU" sz="2000" dirty="0">
                <a:solidFill>
                  <a:schemeClr val="bg2">
                    <a:lumMod val="25000"/>
                  </a:schemeClr>
                </a:solidFill>
                <a:latin typeface="Bahnschrift SemiLight SemiConde" panose="020B0502040204020203" pitchFamily="34" charset="0"/>
              </a:rPr>
              <a:t>Человеку придется понять, что его существование должно приносить пользу не только ему самому</a:t>
            </a:r>
            <a:r>
              <a:rPr lang="ru-RU" sz="2000" dirty="0" smtClean="0">
                <a:solidFill>
                  <a:schemeClr val="bg2">
                    <a:lumMod val="25000"/>
                  </a:schemeClr>
                </a:solidFill>
                <a:latin typeface="Bahnschrift SemiLight SemiConde" panose="020B0502040204020203" pitchFamily="34" charset="0"/>
              </a:rPr>
              <a:t>. Сначала </a:t>
            </a:r>
            <a:r>
              <a:rPr lang="ru-RU" sz="2000" dirty="0">
                <a:solidFill>
                  <a:schemeClr val="bg2">
                    <a:lumMod val="25000"/>
                  </a:schemeClr>
                </a:solidFill>
                <a:latin typeface="Bahnschrift SemiLight SemiConde" panose="020B0502040204020203" pitchFamily="34" charset="0"/>
              </a:rPr>
              <a:t>- через заботу о близких (иногда - животных), а потом - через проснувшееся желание стать полезным миру благодаря уже не только умением отдавать время и физические силы, а и свои таланты. Поэтому Плутон событийно создает соответствующие ситуации. Для того, кто не овладел нужными качествами, предоставляется возможность их наработать с опорой на психологическую поддержку 12 дома</a:t>
            </a:r>
            <a:r>
              <a:rPr lang="ru-RU" sz="2000" dirty="0" smtClean="0">
                <a:solidFill>
                  <a:schemeClr val="bg2">
                    <a:lumMod val="25000"/>
                  </a:schemeClr>
                </a:solidFill>
                <a:latin typeface="Bahnschrift SemiLight SemiConde" panose="020B0502040204020203" pitchFamily="34" charset="0"/>
              </a:rPr>
              <a:t>. РЕКОМЕНДАЦИИ</a:t>
            </a:r>
            <a:r>
              <a:rPr lang="ru-RU" sz="2000" dirty="0">
                <a:solidFill>
                  <a:schemeClr val="bg2">
                    <a:lumMod val="25000"/>
                  </a:schemeClr>
                </a:solidFill>
                <a:latin typeface="Bahnschrift SemiLight SemiConde" panose="020B0502040204020203" pitchFamily="34" charset="0"/>
              </a:rPr>
              <a:t>: научиться восстанавливать силы и чередовать отдых с активностью. Понять, что жизнь не зациклена на одной идее, что картинка становится цельной не из-за того, что вы сложили все детали в нужном порядке, а потому, что вы осознали философский смысл происходящего. Включая философию лишений, неидеальных обстоятельств, физических трудностей.</a:t>
            </a:r>
            <a:endParaRPr lang="ru-RU" sz="2000" dirty="0" smtClean="0">
              <a:solidFill>
                <a:schemeClr val="bg2">
                  <a:lumMod val="25000"/>
                </a:schemeClr>
              </a:solidFill>
              <a:latin typeface="Bahnschrift SemiLight SemiConde" panose="020B0502040204020203" pitchFamily="34" charset="0"/>
            </a:endParaRPr>
          </a:p>
        </p:txBody>
      </p:sp>
      <p:sp>
        <p:nvSpPr>
          <p:cNvPr id="6" name="TextBox 5"/>
          <p:cNvSpPr txBox="1"/>
          <p:nvPr/>
        </p:nvSpPr>
        <p:spPr>
          <a:xfrm rot="16200000">
            <a:off x="-49417" y="3140201"/>
            <a:ext cx="1359668"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САТУРН</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18796241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254796"/>
            <a:ext cx="9359410" cy="6324808"/>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7 ДОМ –</a:t>
            </a:r>
            <a:r>
              <a:rPr lang="ru-RU" sz="2000" dirty="0">
                <a:solidFill>
                  <a:schemeClr val="bg2">
                    <a:lumMod val="25000"/>
                  </a:schemeClr>
                </a:solidFill>
                <a:latin typeface="Bahnschrift SemiLight SemiConde" panose="020B0502040204020203" pitchFamily="34" charset="0"/>
              </a:rPr>
              <a:t> БОРЬБА ЗА ПАРТНЕРА ИЛИ С </a:t>
            </a:r>
            <a:r>
              <a:rPr lang="ru-RU" sz="2000" dirty="0" smtClean="0">
                <a:solidFill>
                  <a:schemeClr val="bg2">
                    <a:lumMod val="25000"/>
                  </a:schemeClr>
                </a:solidFill>
                <a:latin typeface="Bahnschrift SemiLight SemiConde" panose="020B0502040204020203" pitchFamily="34" charset="0"/>
              </a:rPr>
              <a:t>ПАРТНЕРОМ. Травмы</a:t>
            </a:r>
            <a:r>
              <a:rPr lang="ru-RU" sz="2000" dirty="0">
                <a:solidFill>
                  <a:schemeClr val="bg2">
                    <a:lumMod val="25000"/>
                  </a:schemeClr>
                </a:solidFill>
                <a:latin typeface="Bahnschrift SemiLight SemiConde" panose="020B0502040204020203" pitchFamily="34" charset="0"/>
              </a:rPr>
              <a:t>, связанные с партнерской коммуникацией (как личной, так и деловой). Сложности с пониманием или принятием партнера, с налаживаем сотрудничества, партнер слушает, но не слышит вас, или же вы не можете качественно донести свои потребности до партнера. Ваш супруг/супруга или те люди, с которыми вы состоите в </a:t>
            </a:r>
            <a:r>
              <a:rPr lang="ru-RU" sz="2000" dirty="0" smtClean="0">
                <a:solidFill>
                  <a:schemeClr val="bg2">
                    <a:lumMod val="25000"/>
                  </a:schemeClr>
                </a:solidFill>
                <a:latin typeface="Bahnschrift SemiLight SemiConde" panose="020B0502040204020203" pitchFamily="34" charset="0"/>
              </a:rPr>
              <a:t>серьезных отношениях</a:t>
            </a:r>
            <a:r>
              <a:rPr lang="ru-RU" sz="2000" dirty="0">
                <a:solidFill>
                  <a:schemeClr val="bg2">
                    <a:lumMod val="25000"/>
                  </a:schemeClr>
                </a:solidFill>
                <a:latin typeface="Bahnschrift SemiLight SemiConde" panose="020B0502040204020203" pitchFamily="34" charset="0"/>
              </a:rPr>
              <a:t>, трансформируют вас, стимулируют пересмотреть свои поведенческие шаблоны, которые становятся преградой на пути к здоровым отношениям или эффективному сотрудничеству. Учащается вероятность вступления в роковые отношения, которые сложно разорвать и удерживать одновременно. </a:t>
            </a:r>
            <a:r>
              <a:rPr lang="ru-RU" sz="2000" dirty="0" smtClean="0">
                <a:solidFill>
                  <a:schemeClr val="bg2">
                    <a:lumMod val="25000"/>
                  </a:schemeClr>
                </a:solidFill>
                <a:latin typeface="Bahnschrift SemiLight SemiConde" panose="020B0502040204020203" pitchFamily="34" charset="0"/>
              </a:rPr>
              <a:t>Возникает </a:t>
            </a:r>
            <a:r>
              <a:rPr lang="ru-RU" sz="2000" dirty="0">
                <a:solidFill>
                  <a:schemeClr val="bg2">
                    <a:lumMod val="25000"/>
                  </a:schemeClr>
                </a:solidFill>
                <a:latin typeface="Bahnschrift SemiLight SemiConde" panose="020B0502040204020203" pitchFamily="34" charset="0"/>
              </a:rPr>
              <a:t>необходимость воспользоваться поддержкой противоположного 1 дома, чтобы ваша личность могла успешно контактировать с другими, несмотря на разность характеров. Опыт работы с аудиторией помогает прорабатывать задачи Плутона</a:t>
            </a:r>
            <a:r>
              <a:rPr lang="ru-RU" sz="2000" dirty="0" smtClean="0">
                <a:solidFill>
                  <a:schemeClr val="bg2">
                    <a:lumMod val="25000"/>
                  </a:schemeClr>
                </a:solidFill>
                <a:latin typeface="Bahnschrift SemiLight SemiConde" panose="020B0502040204020203" pitchFamily="34" charset="0"/>
              </a:rPr>
              <a:t>. РЕКОМЕНДАЦИИ</a:t>
            </a:r>
            <a:r>
              <a:rPr lang="ru-RU" sz="2000" dirty="0">
                <a:solidFill>
                  <a:schemeClr val="bg2">
                    <a:lumMod val="25000"/>
                  </a:schemeClr>
                </a:solidFill>
                <a:latin typeface="Bahnschrift SemiLight SemiConde" panose="020B0502040204020203" pitchFamily="34" charset="0"/>
              </a:rPr>
              <a:t>: во время решения деловых или личных вопросов старайтесь избегать конфликтов, даже если партнер их провоцирует. Но не позволяйте партнеру нарушать ваши границы и продавливать вас своей волей, манипулировать вами. Выстраивайте доверительные отношения, чаще разговаривайте друг с другом, чтобы не приходилось решать вопросы эмоциями. Если у вас сложности с заказчиками или компаниями, с которыми вы сотрудничаете в деловом аспекте - пересмотрите, какие проблемы повторяются чаще всего. Зацикленность ситуаций, приводящих к негативному результату при наличии Плутона в 7 дома дает перспективу исправить код ошибки, проанализировав, на какие грабли вы постоянно наступаете.</a:t>
            </a:r>
            <a:endParaRPr lang="ru-RU" sz="2000" dirty="0" smtClean="0">
              <a:solidFill>
                <a:schemeClr val="bg2">
                  <a:lumMod val="25000"/>
                </a:schemeClr>
              </a:solidFill>
              <a:latin typeface="Bahnschrift SemiLight SemiConde" panose="020B0502040204020203" pitchFamily="34" charset="0"/>
            </a:endParaRPr>
          </a:p>
        </p:txBody>
      </p:sp>
      <p:sp>
        <p:nvSpPr>
          <p:cNvPr id="6" name="TextBox 5"/>
          <p:cNvSpPr txBox="1"/>
          <p:nvPr/>
        </p:nvSpPr>
        <p:spPr>
          <a:xfrm rot="16200000">
            <a:off x="-49417" y="3140201"/>
            <a:ext cx="1359668"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САТУРН</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207260756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6" y="131685"/>
            <a:ext cx="9589553" cy="6571030"/>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8 ДОМ –</a:t>
            </a:r>
            <a:r>
              <a:rPr lang="ru-RU" dirty="0">
                <a:solidFill>
                  <a:schemeClr val="bg2">
                    <a:lumMod val="25000"/>
                  </a:schemeClr>
                </a:solidFill>
                <a:latin typeface="Bahnschrift SemiLight SemiConde" panose="020B0502040204020203" pitchFamily="34" charset="0"/>
              </a:rPr>
              <a:t>БОРЬБА ЗА ВЫЖИВАНИЕ И </a:t>
            </a:r>
            <a:r>
              <a:rPr lang="ru-RU" dirty="0" smtClean="0">
                <a:solidFill>
                  <a:schemeClr val="bg2">
                    <a:lumMod val="25000"/>
                  </a:schemeClr>
                </a:solidFill>
                <a:latin typeface="Bahnschrift SemiLight SemiConde" panose="020B0502040204020203" pitchFamily="34" charset="0"/>
              </a:rPr>
              <a:t>ОБНОВЛЕНИЕТ. Травмы</a:t>
            </a:r>
            <a:r>
              <a:rPr lang="ru-RU" dirty="0">
                <a:solidFill>
                  <a:schemeClr val="bg2">
                    <a:lumMod val="25000"/>
                  </a:schemeClr>
                </a:solidFill>
                <a:latin typeface="Bahnschrift SemiLight SemiConde" panose="020B0502040204020203" pitchFamily="34" charset="0"/>
              </a:rPr>
              <a:t>, связанные с критическим несоответствием текущих </a:t>
            </a:r>
            <a:r>
              <a:rPr lang="ru-RU" dirty="0" err="1">
                <a:solidFill>
                  <a:schemeClr val="bg2">
                    <a:lumMod val="25000"/>
                  </a:schemeClr>
                </a:solidFill>
                <a:latin typeface="Bahnschrift SemiLight SemiConde" panose="020B0502040204020203" pitchFamily="34" charset="0"/>
              </a:rPr>
              <a:t>психоповеденческих</a:t>
            </a:r>
            <a:r>
              <a:rPr lang="ru-RU" dirty="0">
                <a:solidFill>
                  <a:schemeClr val="bg2">
                    <a:lumMod val="25000"/>
                  </a:schemeClr>
                </a:solidFill>
                <a:latin typeface="Bahnschrift SemiLight SemiConde" panose="020B0502040204020203" pitchFamily="34" charset="0"/>
              </a:rPr>
              <a:t> шаблонов с дальнейшим развитием личности. </a:t>
            </a:r>
            <a:r>
              <a:rPr lang="ru-RU" dirty="0" smtClean="0">
                <a:solidFill>
                  <a:schemeClr val="bg2">
                    <a:lumMod val="25000"/>
                  </a:schemeClr>
                </a:solidFill>
                <a:latin typeface="Bahnschrift SemiLight SemiConde" panose="020B0502040204020203" pitchFamily="34" charset="0"/>
              </a:rPr>
              <a:t>Проблема </a:t>
            </a:r>
            <a:r>
              <a:rPr lang="ru-RU" dirty="0">
                <a:solidFill>
                  <a:schemeClr val="bg2">
                    <a:lumMod val="25000"/>
                  </a:schemeClr>
                </a:solidFill>
                <a:latin typeface="Bahnschrift SemiLight SemiConde" panose="020B0502040204020203" pitchFamily="34" charset="0"/>
              </a:rPr>
              <a:t>страхов, разрушительных привязок, которые мешают личности продолжать путь развития. Чтобы отучить человека бояться, жизнь бросает его в критические ситуации, которые дают четкое понимание настоящих ценностей и уничтожают искусственно созданные психологические барьеры. Риски приносят успех, если их цель практична и реальна, а не иллюзорна</a:t>
            </a:r>
            <a:r>
              <a:rPr lang="ru-RU" dirty="0" smtClean="0">
                <a:solidFill>
                  <a:schemeClr val="bg2">
                    <a:lumMod val="25000"/>
                  </a:schemeClr>
                </a:solidFill>
                <a:latin typeface="Bahnschrift SemiLight SemiConde" panose="020B0502040204020203" pitchFamily="34" charset="0"/>
              </a:rPr>
              <a:t>. Удивительная </a:t>
            </a:r>
            <a:r>
              <a:rPr lang="ru-RU" dirty="0">
                <a:solidFill>
                  <a:schemeClr val="bg2">
                    <a:lumMod val="25000"/>
                  </a:schemeClr>
                </a:solidFill>
                <a:latin typeface="Bahnschrift SemiLight SemiConde" panose="020B0502040204020203" pitchFamily="34" charset="0"/>
              </a:rPr>
              <a:t>выживаемость человека иллюстрирует высший смысл бытия: что бы не происходило вокруг, если ты все еще нужен этому миру и самому себе - ты останешься целым и невредимым, тебя ничего не сломает. Доверие миру, Высшему разуму развивается в экстремальных ситуациях. Задача человека - позаботиться о том, чтобы он был полезен своему роду и миру. Прогресс невозможен без обновления, программа требует замены драйверов на более </a:t>
            </a:r>
            <a:r>
              <a:rPr lang="ru-RU" dirty="0" smtClean="0">
                <a:solidFill>
                  <a:schemeClr val="bg2">
                    <a:lumMod val="25000"/>
                  </a:schemeClr>
                </a:solidFill>
                <a:latin typeface="Bahnschrift SemiLight SemiConde" panose="020B0502040204020203" pitchFamily="34" charset="0"/>
              </a:rPr>
              <a:t>актуальные. Переоценка </a:t>
            </a:r>
            <a:r>
              <a:rPr lang="ru-RU" dirty="0">
                <a:solidFill>
                  <a:schemeClr val="bg2">
                    <a:lumMod val="25000"/>
                  </a:schemeClr>
                </a:solidFill>
                <a:latin typeface="Bahnschrift SemiLight SemiConde" panose="020B0502040204020203" pitchFamily="34" charset="0"/>
              </a:rPr>
              <a:t>глубоких тем - жизни и смерти, смысла бытия</a:t>
            </a:r>
            <a:r>
              <a:rPr lang="ru-RU" dirty="0" smtClean="0">
                <a:solidFill>
                  <a:schemeClr val="bg2">
                    <a:lumMod val="25000"/>
                  </a:schemeClr>
                </a:solidFill>
                <a:latin typeface="Bahnschrift SemiLight SemiConde" panose="020B0502040204020203" pitchFamily="34" charset="0"/>
              </a:rPr>
              <a:t>. Знания </a:t>
            </a:r>
            <a:r>
              <a:rPr lang="ru-RU" dirty="0">
                <a:solidFill>
                  <a:schemeClr val="bg2">
                    <a:lumMod val="25000"/>
                  </a:schemeClr>
                </a:solidFill>
                <a:latin typeface="Bahnschrift SemiLight SemiConde" panose="020B0502040204020203" pitchFamily="34" charset="0"/>
              </a:rPr>
              <a:t>не просто копятся внутри человека, но и отдаются в массы - это обязательное </a:t>
            </a:r>
            <a:r>
              <a:rPr lang="ru-RU" dirty="0" smtClean="0">
                <a:solidFill>
                  <a:schemeClr val="bg2">
                    <a:lumMod val="25000"/>
                  </a:schemeClr>
                </a:solidFill>
                <a:latin typeface="Bahnschrift SemiLight SemiConde" panose="020B0502040204020203" pitchFamily="34" charset="0"/>
              </a:rPr>
              <a:t>условие. </a:t>
            </a:r>
            <a:r>
              <a:rPr lang="ru-RU" dirty="0">
                <a:solidFill>
                  <a:schemeClr val="bg2">
                    <a:lumMod val="25000"/>
                  </a:schemeClr>
                </a:solidFill>
                <a:latin typeface="Bahnschrift SemiLight SemiConde" panose="020B0502040204020203" pitchFamily="34" charset="0"/>
              </a:rPr>
              <a:t>На материальном уровне идет пересмотр использования ресурсов, выравнивается баланс материи и духа. Деньги начинают работать на человека, а не наоборот</a:t>
            </a:r>
            <a:r>
              <a:rPr lang="ru-RU" dirty="0" smtClean="0">
                <a:solidFill>
                  <a:schemeClr val="bg2">
                    <a:lumMod val="25000"/>
                  </a:schemeClr>
                </a:solidFill>
                <a:latin typeface="Bahnschrift SemiLight SemiConde" panose="020B0502040204020203" pitchFamily="34" charset="0"/>
              </a:rPr>
              <a:t>. РЕКОМЕНДАЦИИ</a:t>
            </a:r>
            <a:r>
              <a:rPr lang="ru-RU" dirty="0">
                <a:solidFill>
                  <a:schemeClr val="bg2">
                    <a:lumMod val="25000"/>
                  </a:schemeClr>
                </a:solidFill>
                <a:latin typeface="Bahnschrift SemiLight SemiConde" panose="020B0502040204020203" pitchFamily="34" charset="0"/>
              </a:rPr>
              <a:t>: не позволяйте засасывать себя в болото. Река жизни должна течь, а в стоячей воде жизнь не </a:t>
            </a:r>
            <a:r>
              <a:rPr lang="ru-RU" dirty="0" smtClean="0">
                <a:solidFill>
                  <a:schemeClr val="bg2">
                    <a:lumMod val="25000"/>
                  </a:schemeClr>
                </a:solidFill>
                <a:latin typeface="Bahnschrift SemiLight SemiConde" panose="020B0502040204020203" pitchFamily="34" charset="0"/>
              </a:rPr>
              <a:t>развивается. Обновляйте </a:t>
            </a:r>
            <a:r>
              <a:rPr lang="ru-RU" dirty="0">
                <a:solidFill>
                  <a:schemeClr val="bg2">
                    <a:lumMod val="25000"/>
                  </a:schemeClr>
                </a:solidFill>
                <a:latin typeface="Bahnschrift SemiLight SemiConde" panose="020B0502040204020203" pitchFamily="34" charset="0"/>
              </a:rPr>
              <a:t>себя и вокруг себя, чтобы за вас эту работу не проделывал Плутон. Гоните прочь многолетние страхи, создавайте, творите, рожайте (не только детей, но и новые проекты), если пространство активно приглашает вас к этому. Не бойтесь оказаться на дне, когда вы ничего не можете контролировать. Позвольте пространству завершить процесс трансформации, помогайте ему в этом, если понимаете, что происходит. После разрушения идет логичный этап возрождения в новом качестве, это бесконечный жизненный процесс, который невозможно остановить. В этот поезд можно либо запрыгнуть, либо попасть под его колеса и жить морально раздавленным в ожидании следующего рейса.</a:t>
            </a:r>
            <a:endParaRPr lang="ru-RU" dirty="0" smtClean="0">
              <a:solidFill>
                <a:schemeClr val="bg2">
                  <a:lumMod val="25000"/>
                </a:schemeClr>
              </a:solidFill>
              <a:latin typeface="Bahnschrift SemiLight SemiConde" panose="020B0502040204020203" pitchFamily="34" charset="0"/>
            </a:endParaRPr>
          </a:p>
        </p:txBody>
      </p:sp>
      <p:sp>
        <p:nvSpPr>
          <p:cNvPr id="6" name="TextBox 5"/>
          <p:cNvSpPr txBox="1"/>
          <p:nvPr/>
        </p:nvSpPr>
        <p:spPr>
          <a:xfrm rot="16200000">
            <a:off x="-49417" y="3140201"/>
            <a:ext cx="1359668"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САТУРН</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228882498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117693"/>
            <a:ext cx="9359410" cy="6740307"/>
          </a:xfrm>
          <a:prstGeom prst="rect">
            <a:avLst/>
          </a:prstGeom>
          <a:noFill/>
        </p:spPr>
        <p:txBody>
          <a:bodyPr wrap="square" rtlCol="0">
            <a:spAutoFit/>
          </a:bodyPr>
          <a:lstStyle/>
          <a:p>
            <a:pPr algn="just"/>
            <a:r>
              <a:rPr lang="ru-RU" dirty="0" smtClean="0">
                <a:solidFill>
                  <a:schemeClr val="bg2">
                    <a:lumMod val="25000"/>
                  </a:schemeClr>
                </a:solidFill>
                <a:latin typeface="Bahnschrift SemiLight SemiConde" panose="020B0502040204020203" pitchFamily="34" charset="0"/>
              </a:rPr>
              <a:t> 9 ДОМ –</a:t>
            </a:r>
            <a:r>
              <a:rPr lang="ru-RU" dirty="0">
                <a:solidFill>
                  <a:schemeClr val="bg2">
                    <a:lumMod val="25000"/>
                  </a:schemeClr>
                </a:solidFill>
                <a:latin typeface="Bahnschrift SemiLight SemiConde" panose="020B0502040204020203" pitchFamily="34" charset="0"/>
              </a:rPr>
              <a:t>  БОРЬБА ЗА </a:t>
            </a:r>
            <a:r>
              <a:rPr lang="ru-RU" dirty="0" smtClean="0">
                <a:solidFill>
                  <a:schemeClr val="bg2">
                    <a:lumMod val="25000"/>
                  </a:schemeClr>
                </a:solidFill>
                <a:latin typeface="Bahnschrift SemiLight SemiConde" panose="020B0502040204020203" pitchFamily="34" charset="0"/>
              </a:rPr>
              <a:t>ИДЕАЛЫ. Травмы</a:t>
            </a:r>
            <a:r>
              <a:rPr lang="ru-RU" dirty="0">
                <a:solidFill>
                  <a:schemeClr val="bg2">
                    <a:lumMod val="25000"/>
                  </a:schemeClr>
                </a:solidFill>
                <a:latin typeface="Bahnschrift SemiLight SemiConde" panose="020B0502040204020203" pitchFamily="34" charset="0"/>
              </a:rPr>
              <a:t>, связанные с мировоззрением и желанием наставить “грешников на путь праведный”. Ваши идеалы не разделяются в семье, коллективе, обществе. Вы не можете соединить знания в единое целое, собрать всю имеющуюся информацию и придать ей осмысленную, четкую форму. Вас может бросать в различные течения, </a:t>
            </a:r>
            <a:r>
              <a:rPr lang="ru-RU" dirty="0" err="1">
                <a:solidFill>
                  <a:schemeClr val="bg2">
                    <a:lumMod val="25000"/>
                  </a:schemeClr>
                </a:solidFill>
                <a:latin typeface="Bahnschrift SemiLight SemiConde" panose="020B0502040204020203" pitchFamily="34" charset="0"/>
              </a:rPr>
              <a:t>эгрегоры</a:t>
            </a:r>
            <a:r>
              <a:rPr lang="ru-RU" dirty="0">
                <a:solidFill>
                  <a:schemeClr val="bg2">
                    <a:lumMod val="25000"/>
                  </a:schemeClr>
                </a:solidFill>
                <a:latin typeface="Bahnschrift SemiLight SemiConde" panose="020B0502040204020203" pitchFamily="34" charset="0"/>
              </a:rPr>
              <a:t>, религии, появляется желание объять и познать весь мир, впитать в себя все знания и достижения, но что делать с ворохом информации - непонятно, а с противоречиями и вовсе сложно справиться. Бывает и обратная сторона - нежелание формировать собственное мировоззрение, слепое подчинение всем традициям подряд или деструктивным семейным укладам без понимания их смысла и сути. Плутон призовет вас разобраться в этом информационном хаосе, а, если нужно, пригласит добирать знания по 3 дому</a:t>
            </a:r>
            <a:r>
              <a:rPr lang="ru-RU" dirty="0" smtClean="0">
                <a:solidFill>
                  <a:schemeClr val="bg2">
                    <a:lumMod val="25000"/>
                  </a:schemeClr>
                </a:solidFill>
                <a:latin typeface="Bahnschrift SemiLight SemiConde" panose="020B0502040204020203" pitchFamily="34" charset="0"/>
              </a:rPr>
              <a:t>. Кому-то </a:t>
            </a:r>
            <a:r>
              <a:rPr lang="ru-RU" dirty="0">
                <a:solidFill>
                  <a:schemeClr val="bg2">
                    <a:lumMod val="25000"/>
                  </a:schemeClr>
                </a:solidFill>
                <a:latin typeface="Bahnschrift SemiLight SemiConde" panose="020B0502040204020203" pitchFamily="34" charset="0"/>
              </a:rPr>
              <a:t>понадобится получить не одно высшее образование, поездить в разные страны, чтобы добровольно или невольно изучить новые культуры, религии. Все это поможет выработать собственное мировоззрение, структурировать его, определиться с личными принципами или хотя бы обрести их. Кто-то начнет преподавательскую деятельность, чтобы научиться правильно доносить знания. Могут возникнуть проблемы с желанием навязать свое мнение, неосмысленные догмы другим людям, подчинить их своим правилам даже с “благими” </a:t>
            </a:r>
            <a:r>
              <a:rPr lang="ru-RU" dirty="0" smtClean="0">
                <a:solidFill>
                  <a:schemeClr val="bg2">
                    <a:lumMod val="25000"/>
                  </a:schemeClr>
                </a:solidFill>
                <a:latin typeface="Bahnschrift SemiLight SemiConde" panose="020B0502040204020203" pitchFamily="34" charset="0"/>
              </a:rPr>
              <a:t>намерениями РЕКОМЕНДАЦИИ</a:t>
            </a:r>
            <a:r>
              <a:rPr lang="ru-RU" dirty="0">
                <a:solidFill>
                  <a:schemeClr val="bg2">
                    <a:lumMod val="25000"/>
                  </a:schemeClr>
                </a:solidFill>
                <a:latin typeface="Bahnschrift SemiLight SemiConde" panose="020B0502040204020203" pitchFamily="34" charset="0"/>
              </a:rPr>
              <a:t>: не возлагайте все надежды на то, что кто-то обучит вас истине. Известно, что истина у каждого своя. Начните формировать собственные идеи, делать выводы, проводить исследования, опираясь на имеющуюся базу информации. Знания не только снаружи, но и внутри вас - там находится источник, связывающий вас с интуицией, </a:t>
            </a:r>
            <a:r>
              <a:rPr lang="ru-RU" dirty="0" err="1">
                <a:solidFill>
                  <a:schemeClr val="bg2">
                    <a:lumMod val="25000"/>
                  </a:schemeClr>
                </a:solidFill>
                <a:latin typeface="Bahnschrift SemiLight SemiConde" panose="020B0502040204020203" pitchFamily="34" charset="0"/>
              </a:rPr>
              <a:t>яснознанием</a:t>
            </a:r>
            <a:r>
              <a:rPr lang="ru-RU" dirty="0">
                <a:solidFill>
                  <a:schemeClr val="bg2">
                    <a:lumMod val="25000"/>
                  </a:schemeClr>
                </a:solidFill>
                <a:latin typeface="Bahnschrift SemiLight SemiConde" panose="020B0502040204020203" pitchFamily="34" charset="0"/>
              </a:rPr>
              <a:t>, </a:t>
            </a:r>
            <a:r>
              <a:rPr lang="ru-RU" dirty="0" err="1">
                <a:solidFill>
                  <a:schemeClr val="bg2">
                    <a:lumMod val="25000"/>
                  </a:schemeClr>
                </a:solidFill>
                <a:latin typeface="Bahnschrift SemiLight SemiConde" panose="020B0502040204020203" pitchFamily="34" charset="0"/>
              </a:rPr>
              <a:t>инсайтами</a:t>
            </a:r>
            <a:r>
              <a:rPr lang="ru-RU" dirty="0">
                <a:solidFill>
                  <a:schemeClr val="bg2">
                    <a:lumMod val="25000"/>
                  </a:schemeClr>
                </a:solidFill>
                <a:latin typeface="Bahnschrift SemiLight SemiConde" panose="020B0502040204020203" pitchFamily="34" charset="0"/>
              </a:rPr>
              <a:t>, и все это - отличное дополнение к логике. Научитесь соединять эти качества, чтобы эффективно обрабатывать данные, полученные извне. Не стремитесь насильно “спасти человечество”, причинив ему добро, указав “единственно правильный путь”. Осознайте, что каждый имеет право на свои выводы, умозаключения, на свою веру</a:t>
            </a:r>
            <a:endParaRPr lang="ru-RU" dirty="0" smtClean="0">
              <a:solidFill>
                <a:schemeClr val="bg2">
                  <a:lumMod val="25000"/>
                </a:schemeClr>
              </a:solidFill>
              <a:latin typeface="Bahnschrift SemiLight SemiConde" panose="020B0502040204020203" pitchFamily="34" charset="0"/>
            </a:endParaRPr>
          </a:p>
        </p:txBody>
      </p:sp>
      <p:sp>
        <p:nvSpPr>
          <p:cNvPr id="6" name="TextBox 5"/>
          <p:cNvSpPr txBox="1"/>
          <p:nvPr/>
        </p:nvSpPr>
        <p:spPr>
          <a:xfrm rot="16200000">
            <a:off x="-49417" y="3140201"/>
            <a:ext cx="1359668"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САТУРН</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264019751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870349"/>
            <a:ext cx="9359410" cy="4785926"/>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10 ДОМ –</a:t>
            </a:r>
            <a:r>
              <a:rPr lang="ru-RU" sz="2000" dirty="0" err="1">
                <a:solidFill>
                  <a:schemeClr val="bg2">
                    <a:lumMod val="25000"/>
                  </a:schemeClr>
                </a:solidFill>
                <a:latin typeface="Bahnschrift SemiLight SemiConde" panose="020B0502040204020203" pitchFamily="34" charset="0"/>
              </a:rPr>
              <a:t>натив</a:t>
            </a:r>
            <a:r>
              <a:rPr lang="ru-RU" sz="2000" dirty="0">
                <a:solidFill>
                  <a:schemeClr val="bg2">
                    <a:lumMod val="25000"/>
                  </a:schemeClr>
                </a:solidFill>
                <a:latin typeface="Bahnschrift SemiLight SemiConde" panose="020B0502040204020203" pitchFamily="34" charset="0"/>
              </a:rPr>
              <a:t> выбирает административные должности либо политику; автоматически приобретает уважение со стороны коллег и сам стремится к престижу; имеет призвание направлять общество, устанавливать цели и быть гуру в своей области, что позволяет ему возвышаться над уровнем, в котором он был рожден, при этом он может получить престиж, отказавшись от окружения, которое его сформировало; на работе он может иметь покровителей, поддерживающих его; он также стремится заниматься грандиозными проектами; такие роли включают в себя должности чиновников, государственных деятелей, судей, прокуроров, представителей посольств, режиссеров и деятелей культуры, географов, работников туризма, просветительской деятельности и профессиональной науки; родители такого человека часто обладают </a:t>
            </a:r>
            <a:r>
              <a:rPr lang="ru-RU" sz="2000" dirty="0" err="1">
                <a:solidFill>
                  <a:schemeClr val="bg2">
                    <a:lumMod val="25000"/>
                  </a:schemeClr>
                </a:solidFill>
                <a:latin typeface="Bahnschrift SemiLight SemiConde" panose="020B0502040204020203" pitchFamily="34" charset="0"/>
              </a:rPr>
              <a:t>юпитерианскими</a:t>
            </a:r>
            <a:r>
              <a:rPr lang="ru-RU" sz="2000" dirty="0">
                <a:solidFill>
                  <a:schemeClr val="bg2">
                    <a:lumMod val="25000"/>
                  </a:schemeClr>
                </a:solidFill>
                <a:latin typeface="Bahnschrift SemiLight SemiConde" panose="020B0502040204020203" pitchFamily="34" charset="0"/>
              </a:rPr>
              <a:t> характеристиками; он также имеет удачу работать под руководством солидного </a:t>
            </a:r>
            <a:r>
              <a:rPr lang="ru-RU" sz="2000" dirty="0" smtClean="0">
                <a:solidFill>
                  <a:schemeClr val="bg2">
                    <a:lumMod val="25000"/>
                  </a:schemeClr>
                </a:solidFill>
                <a:latin typeface="Bahnschrift SemiLight SemiConde" panose="020B0502040204020203" pitchFamily="34" charset="0"/>
              </a:rPr>
              <a:t>начальника.</a:t>
            </a:r>
          </a:p>
          <a:p>
            <a:pPr algn="just"/>
            <a:r>
              <a:rPr lang="ru-RU" sz="2000" b="1" dirty="0" smtClean="0">
                <a:solidFill>
                  <a:schemeClr val="bg2">
                    <a:lumMod val="25000"/>
                  </a:schemeClr>
                </a:solidFill>
                <a:latin typeface="Bahnschrift SemiLight SemiConde" panose="020B0502040204020203" pitchFamily="34" charset="0"/>
              </a:rPr>
              <a:t>Минусы </a:t>
            </a:r>
            <a:r>
              <a:rPr lang="ru-RU" sz="2000" b="1" dirty="0">
                <a:solidFill>
                  <a:schemeClr val="bg2">
                    <a:lumMod val="25000"/>
                  </a:schemeClr>
                </a:solidFill>
                <a:latin typeface="Bahnschrift SemiLight SemiConde" panose="020B0502040204020203" pitchFamily="34" charset="0"/>
              </a:rPr>
              <a:t>проявления: </a:t>
            </a:r>
            <a:r>
              <a:rPr lang="ru-RU" sz="2000" dirty="0">
                <a:solidFill>
                  <a:schemeClr val="bg2">
                    <a:lumMod val="25000"/>
                  </a:schemeClr>
                </a:solidFill>
                <a:latin typeface="Bahnschrift SemiLight SemiConde" panose="020B0502040204020203" pitchFamily="34" charset="0"/>
              </a:rPr>
              <a:t>стремление к завышенным амбициям, включая наполеоновские планы и проекты; ни одна профессия не может удовлетворить требованиям по престижу и перспективам, которые хотелось бы иметь.</a:t>
            </a:r>
            <a:endParaRPr lang="ru-RU" sz="2000" dirty="0" smtClean="0">
              <a:solidFill>
                <a:schemeClr val="bg2">
                  <a:lumMod val="25000"/>
                </a:schemeClr>
              </a:solidFill>
              <a:latin typeface="Bahnschrift SemiLight SemiConde" panose="020B0502040204020203" pitchFamily="34" charset="0"/>
            </a:endParaRPr>
          </a:p>
        </p:txBody>
      </p:sp>
      <p:sp>
        <p:nvSpPr>
          <p:cNvPr id="6" name="TextBox 5"/>
          <p:cNvSpPr txBox="1"/>
          <p:nvPr/>
        </p:nvSpPr>
        <p:spPr>
          <a:xfrm rot="16200000">
            <a:off x="-49417" y="3140201"/>
            <a:ext cx="1359668"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САТУРН</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233678985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870349"/>
            <a:ext cx="9359410" cy="5093702"/>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11 ДОМ –</a:t>
            </a:r>
            <a:r>
              <a:rPr lang="ru-RU" sz="2000" dirty="0">
                <a:solidFill>
                  <a:schemeClr val="bg2">
                    <a:lumMod val="25000"/>
                  </a:schemeClr>
                </a:solidFill>
                <a:latin typeface="Bahnschrift SemiLight SemiConde" panose="020B0502040204020203" pitchFamily="34" charset="0"/>
              </a:rPr>
              <a:t>общество нуждается в авторитетных фигурах и приветствует идеологов, способных воодушевить коллектив своими идеями, стимулировать его развитие и направлять коллективное творчество; дружба становится источником успехов в жизни и развития; вера в лучшую жизнь и строительство грандиозных планов являются сильными, хотя не всегда реализуемыми, факторами; жизнь стремится сделать из </a:t>
            </a:r>
            <a:r>
              <a:rPr lang="ru-RU" sz="2000" dirty="0" err="1">
                <a:solidFill>
                  <a:schemeClr val="bg2">
                    <a:lumMod val="25000"/>
                  </a:schemeClr>
                </a:solidFill>
                <a:latin typeface="Bahnschrift SemiLight SemiConde" panose="020B0502040204020203" pitchFamily="34" charset="0"/>
              </a:rPr>
              <a:t>натива</a:t>
            </a:r>
            <a:r>
              <a:rPr lang="ru-RU" sz="2000" dirty="0">
                <a:solidFill>
                  <a:schemeClr val="bg2">
                    <a:lumMod val="25000"/>
                  </a:schemeClr>
                </a:solidFill>
                <a:latin typeface="Bahnschrift SemiLight SemiConde" panose="020B0502040204020203" pitchFamily="34" charset="0"/>
              </a:rPr>
              <a:t> столп общественного мнения и обновителя культуры; он будет иметь щедрых друзей и покровителей; его ориентация на социальные задачи и стремление к социальной справедливости проявляются в его общественной деятельности, которая будет направлена на обновление и реформы; он становится духовным лидером в группе; его друзья являются авторитетными, уважаемыми и успешными людьми, от которых можно многое почерпнуть; друзья имеют большую ценность, и </a:t>
            </a:r>
            <a:r>
              <a:rPr lang="ru-RU" sz="2000" dirty="0" err="1">
                <a:solidFill>
                  <a:schemeClr val="bg2">
                    <a:lumMod val="25000"/>
                  </a:schemeClr>
                </a:solidFill>
                <a:latin typeface="Bahnschrift SemiLight SemiConde" panose="020B0502040204020203" pitchFamily="34" charset="0"/>
              </a:rPr>
              <a:t>нативу</a:t>
            </a:r>
            <a:r>
              <a:rPr lang="ru-RU" sz="2000" dirty="0">
                <a:solidFill>
                  <a:schemeClr val="bg2">
                    <a:lumMod val="25000"/>
                  </a:schemeClr>
                </a:solidFill>
                <a:latin typeface="Bahnschrift SemiLight SemiConde" panose="020B0502040204020203" pitchFamily="34" charset="0"/>
              </a:rPr>
              <a:t> везет с ними поскольку он и выбирает их с осторожностью; он также отличается способностью к планированию, организации и является идеологом в </a:t>
            </a:r>
            <a:r>
              <a:rPr lang="ru-RU" sz="2000" dirty="0" smtClean="0">
                <a:solidFill>
                  <a:schemeClr val="bg2">
                    <a:lumMod val="25000"/>
                  </a:schemeClr>
                </a:solidFill>
                <a:latin typeface="Bahnschrift SemiLight SemiConde" panose="020B0502040204020203" pitchFamily="34" charset="0"/>
              </a:rPr>
              <a:t>группе.</a:t>
            </a:r>
          </a:p>
          <a:p>
            <a:pPr algn="just"/>
            <a:r>
              <a:rPr lang="ru-RU" sz="2000" b="1" dirty="0" smtClean="0">
                <a:solidFill>
                  <a:schemeClr val="bg2">
                    <a:lumMod val="25000"/>
                  </a:schemeClr>
                </a:solidFill>
                <a:latin typeface="Bahnschrift SemiLight SemiConde" panose="020B0502040204020203" pitchFamily="34" charset="0"/>
              </a:rPr>
              <a:t>Минусы </a:t>
            </a:r>
            <a:r>
              <a:rPr lang="ru-RU" sz="2000" b="1" dirty="0">
                <a:solidFill>
                  <a:schemeClr val="bg2">
                    <a:lumMod val="25000"/>
                  </a:schemeClr>
                </a:solidFill>
                <a:latin typeface="Bahnschrift SemiLight SemiConde" panose="020B0502040204020203" pitchFamily="34" charset="0"/>
              </a:rPr>
              <a:t>проявления: </a:t>
            </a:r>
            <a:r>
              <a:rPr lang="ru-RU" sz="2000" dirty="0">
                <a:solidFill>
                  <a:schemeClr val="bg2">
                    <a:lumMod val="25000"/>
                  </a:schemeClr>
                </a:solidFill>
                <a:latin typeface="Bahnschrift SemiLight SemiConde" panose="020B0502040204020203" pitchFamily="34" charset="0"/>
              </a:rPr>
              <a:t>выявляются асоциальные поступки, блеф и авантюризм, которые могут привести к конфликтам с друзьями и подвергнуть </a:t>
            </a:r>
            <a:r>
              <a:rPr lang="ru-RU" sz="2000" dirty="0" err="1">
                <a:solidFill>
                  <a:schemeClr val="bg2">
                    <a:lumMod val="25000"/>
                  </a:schemeClr>
                </a:solidFill>
                <a:latin typeface="Bahnschrift SemiLight SemiConde" panose="020B0502040204020203" pitchFamily="34" charset="0"/>
              </a:rPr>
              <a:t>натива</a:t>
            </a:r>
            <a:r>
              <a:rPr lang="ru-RU" sz="2000" dirty="0">
                <a:solidFill>
                  <a:schemeClr val="bg2">
                    <a:lumMod val="25000"/>
                  </a:schemeClr>
                </a:solidFill>
                <a:latin typeface="Bahnschrift SemiLight SemiConde" panose="020B0502040204020203" pitchFamily="34" charset="0"/>
              </a:rPr>
              <a:t> негативному влиянию дурного окружения.</a:t>
            </a:r>
            <a:endParaRPr lang="ru-RU" sz="2000" dirty="0" smtClean="0">
              <a:solidFill>
                <a:schemeClr val="bg2">
                  <a:lumMod val="25000"/>
                </a:schemeClr>
              </a:solidFill>
              <a:latin typeface="Bahnschrift SemiLight SemiConde" panose="020B0502040204020203" pitchFamily="34" charset="0"/>
            </a:endParaRPr>
          </a:p>
        </p:txBody>
      </p:sp>
      <p:sp>
        <p:nvSpPr>
          <p:cNvPr id="6" name="TextBox 5"/>
          <p:cNvSpPr txBox="1"/>
          <p:nvPr/>
        </p:nvSpPr>
        <p:spPr>
          <a:xfrm rot="16200000">
            <a:off x="-49417" y="3140201"/>
            <a:ext cx="1359668"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САТУРН</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193296391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2" name="TextBox 1"/>
          <p:cNvSpPr txBox="1"/>
          <p:nvPr/>
        </p:nvSpPr>
        <p:spPr>
          <a:xfrm>
            <a:off x="1561047" y="1639790"/>
            <a:ext cx="9359410" cy="3554819"/>
          </a:xfrm>
          <a:prstGeom prst="rect">
            <a:avLst/>
          </a:prstGeom>
          <a:noFill/>
        </p:spPr>
        <p:txBody>
          <a:bodyPr wrap="square" rtlCol="0">
            <a:spAutoFit/>
          </a:bodyPr>
          <a:lstStyle/>
          <a:p>
            <a:pPr algn="just"/>
            <a:r>
              <a:rPr lang="ru-RU" sz="2500" dirty="0" smtClean="0">
                <a:solidFill>
                  <a:schemeClr val="bg2">
                    <a:lumMod val="25000"/>
                  </a:schemeClr>
                </a:solidFill>
                <a:latin typeface="Bahnschrift SemiLight SemiConde" panose="020B0502040204020203" pitchFamily="34" charset="0"/>
              </a:rPr>
              <a:t> 12 ДОМ –</a:t>
            </a:r>
            <a:r>
              <a:rPr lang="ru-RU" sz="2000" dirty="0" err="1">
                <a:solidFill>
                  <a:schemeClr val="bg2">
                    <a:lumMod val="25000"/>
                  </a:schemeClr>
                </a:solidFill>
                <a:latin typeface="Bahnschrift SemiLight SemiConde" panose="020B0502040204020203" pitchFamily="34" charset="0"/>
              </a:rPr>
              <a:t>натив</a:t>
            </a:r>
            <a:r>
              <a:rPr lang="ru-RU" sz="2000" dirty="0">
                <a:solidFill>
                  <a:schemeClr val="bg2">
                    <a:lumMod val="25000"/>
                  </a:schemeClr>
                </a:solidFill>
                <a:latin typeface="Bahnschrift SemiLight SemiConde" panose="020B0502040204020203" pitchFamily="34" charset="0"/>
              </a:rPr>
              <a:t> непроизвольно ищет похвалу, но скрывает свою честолюбивую природу; получает защиту от ангела-хранителя, а также оказывает анонимную помощь и тайно помогает другим людям; всегда готов помочь окружающим и обладает способностью превращать врагов в друзей; скрывает свои таланты, либо проявляет их только в узких и секретных областях; ему может повстречаться благотворитель, спонсор или меценат; быть изолированным может приносить удовлетворение; за границей его уважают, ценят и признают авторитетным; плюс указание на возможную эмиграцию; часто это философы, политологи, психологи и благотворительные </a:t>
            </a:r>
            <a:r>
              <a:rPr lang="ru-RU" sz="2000" dirty="0" smtClean="0">
                <a:solidFill>
                  <a:schemeClr val="bg2">
                    <a:lumMod val="25000"/>
                  </a:schemeClr>
                </a:solidFill>
                <a:latin typeface="Bahnschrift SemiLight SemiConde" panose="020B0502040204020203" pitchFamily="34" charset="0"/>
              </a:rPr>
              <a:t>организации.</a:t>
            </a:r>
          </a:p>
          <a:p>
            <a:pPr algn="just"/>
            <a:r>
              <a:rPr lang="ru-RU" sz="2000" b="1" dirty="0" smtClean="0">
                <a:solidFill>
                  <a:schemeClr val="bg2">
                    <a:lumMod val="25000"/>
                  </a:schemeClr>
                </a:solidFill>
                <a:latin typeface="Bahnschrift SemiLight SemiConde" panose="020B0502040204020203" pitchFamily="34" charset="0"/>
              </a:rPr>
              <a:t>Минусы </a:t>
            </a:r>
            <a:r>
              <a:rPr lang="ru-RU" sz="2000" b="1" dirty="0">
                <a:solidFill>
                  <a:schemeClr val="bg2">
                    <a:lumMod val="25000"/>
                  </a:schemeClr>
                </a:solidFill>
                <a:latin typeface="Bahnschrift SemiLight SemiConde" panose="020B0502040204020203" pitchFamily="34" charset="0"/>
              </a:rPr>
              <a:t>проявления: </a:t>
            </a:r>
            <a:r>
              <a:rPr lang="ru-RU" sz="2000" dirty="0">
                <a:solidFill>
                  <a:schemeClr val="bg2">
                    <a:lumMod val="25000"/>
                  </a:schemeClr>
                </a:solidFill>
                <a:latin typeface="Bahnschrift SemiLight SemiConde" panose="020B0502040204020203" pitchFamily="34" charset="0"/>
              </a:rPr>
              <a:t>приходится отказываться от всяческих внешних наград и почестей; возможны множество ситуаций, связанных с изоляцией, сплетнями и интригами; также существует риск оказаться в плену, тюрьме или в состоянии химической зависимости.</a:t>
            </a:r>
            <a:endParaRPr lang="ru-RU" sz="2000" dirty="0" smtClean="0">
              <a:solidFill>
                <a:schemeClr val="bg2">
                  <a:lumMod val="25000"/>
                </a:schemeClr>
              </a:solidFill>
              <a:latin typeface="Bahnschrift SemiLight SemiConde" panose="020B0502040204020203" pitchFamily="34" charset="0"/>
            </a:endParaRPr>
          </a:p>
        </p:txBody>
      </p:sp>
      <p:sp>
        <p:nvSpPr>
          <p:cNvPr id="6" name="TextBox 5"/>
          <p:cNvSpPr txBox="1"/>
          <p:nvPr/>
        </p:nvSpPr>
        <p:spPr>
          <a:xfrm rot="16200000">
            <a:off x="-49417" y="3140201"/>
            <a:ext cx="1359668" cy="553998"/>
          </a:xfrm>
          <a:prstGeom prst="rect">
            <a:avLst/>
          </a:prstGeom>
          <a:noFill/>
        </p:spPr>
        <p:txBody>
          <a:bodyPr wrap="none" rtlCol="0">
            <a:spAutoFit/>
          </a:bodyPr>
          <a:lstStyle/>
          <a:p>
            <a:r>
              <a:rPr lang="ru-RU" sz="3000" dirty="0" smtClean="0">
                <a:solidFill>
                  <a:schemeClr val="bg1">
                    <a:lumMod val="50000"/>
                  </a:schemeClr>
                </a:solidFill>
                <a:latin typeface="Bahnschrift SemiLight SemiConde" panose="020B0502040204020203" pitchFamily="34" charset="0"/>
              </a:rPr>
              <a:t>САТУРН</a:t>
            </a:r>
            <a:endParaRPr lang="ru-RU" sz="3000" dirty="0">
              <a:solidFill>
                <a:schemeClr val="bg1">
                  <a:lumMod val="50000"/>
                </a:schemeClr>
              </a:solidFill>
              <a:latin typeface="Bahnschrift SemiLight SemiConde" panose="020B0502040204020203" pitchFamily="34" charset="0"/>
            </a:endParaRPr>
          </a:p>
        </p:txBody>
      </p:sp>
    </p:spTree>
    <p:extLst>
      <p:ext uri="{BB962C8B-B14F-4D97-AF65-F5344CB8AC3E}">
        <p14:creationId xmlns:p14="http://schemas.microsoft.com/office/powerpoint/2010/main" val="124407581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6701" y="3894326"/>
            <a:ext cx="5038513" cy="478763"/>
          </a:xfrm>
          <a:prstGeom prst="rect">
            <a:avLst/>
          </a:prstGeom>
        </p:spPr>
        <p:txBody>
          <a:bodyPr vert="horz" wrap="square" lIns="0" tIns="16933" rIns="0" bIns="0" rtlCol="0" anchor="ctr">
            <a:spAutoFit/>
          </a:bodyPr>
          <a:lstStyle/>
          <a:p>
            <a:pPr marL="16933">
              <a:lnSpc>
                <a:spcPct val="100000"/>
              </a:lnSpc>
              <a:spcBef>
                <a:spcPts val="133"/>
              </a:spcBef>
            </a:pPr>
            <a:r>
              <a:rPr sz="3000" b="1" dirty="0">
                <a:effectLst>
                  <a:outerShdw blurRad="38100" dist="38100" dir="2700000" algn="tl">
                    <a:srgbClr val="000000">
                      <a:alpha val="43137"/>
                    </a:srgbClr>
                  </a:outerShdw>
                </a:effectLst>
                <a:latin typeface="+mn-lt"/>
                <a:ea typeface="+mn-ea"/>
                <a:cs typeface="+mn-cs"/>
              </a:rPr>
              <a:t>УРАН В ДОМАХ ГОРОСКОПА</a:t>
            </a:r>
          </a:p>
        </p:txBody>
      </p:sp>
      <p:sp>
        <p:nvSpPr>
          <p:cNvPr id="3" name="object 3"/>
          <p:cNvSpPr txBox="1"/>
          <p:nvPr/>
        </p:nvSpPr>
        <p:spPr>
          <a:xfrm>
            <a:off x="616701" y="4583633"/>
            <a:ext cx="10996179" cy="1931469"/>
          </a:xfrm>
          <a:prstGeom prst="rect">
            <a:avLst/>
          </a:prstGeom>
        </p:spPr>
        <p:txBody>
          <a:bodyPr vert="horz" wrap="square" lIns="0" tIns="16933" rIns="0" bIns="0" rtlCol="0">
            <a:spAutoFit/>
          </a:bodyPr>
          <a:lstStyle/>
          <a:p>
            <a:pPr algn="just">
              <a:spcBef>
                <a:spcPts val="133"/>
              </a:spcBef>
            </a:pPr>
            <a:r>
              <a:rPr sz="2000" dirty="0">
                <a:solidFill>
                  <a:schemeClr val="bg2">
                    <a:lumMod val="25000"/>
                  </a:schemeClr>
                </a:solidFill>
                <a:latin typeface="Bahnschrift SemiLight SemiConde" panose="020B0502040204020203" pitchFamily="34" charset="0"/>
              </a:rPr>
              <a:t>Там, где стоит Уран, в этом доме будет хаос. Он может резко перевернуть всё с ног на голову.</a:t>
            </a:r>
          </a:p>
          <a:p>
            <a:pPr marR="1867700" algn="just">
              <a:lnSpc>
                <a:spcPct val="173800"/>
              </a:lnSpc>
            </a:pPr>
            <a:r>
              <a:rPr sz="2000" dirty="0">
                <a:solidFill>
                  <a:schemeClr val="bg2">
                    <a:lumMod val="25000"/>
                  </a:schemeClr>
                </a:solidFill>
                <a:latin typeface="Bahnschrift SemiLight SemiConde" panose="020B0502040204020203" pitchFamily="34" charset="0"/>
              </a:rPr>
              <a:t>В доме, где стоит Уран, мы должны освобождаться от любых ограничений.  Создавать хаос, </a:t>
            </a:r>
            <a:r>
              <a:rPr sz="2000" dirty="0" err="1">
                <a:solidFill>
                  <a:schemeClr val="bg2">
                    <a:lumMod val="25000"/>
                  </a:schemeClr>
                </a:solidFill>
                <a:latin typeface="Bahnschrift SemiLight SemiConde" panose="020B0502040204020203" pitchFamily="34" charset="0"/>
              </a:rPr>
              <a:t>что-то</a:t>
            </a:r>
            <a:r>
              <a:rPr sz="2000" dirty="0">
                <a:solidFill>
                  <a:schemeClr val="bg2">
                    <a:lumMod val="25000"/>
                  </a:schemeClr>
                </a:solidFill>
                <a:latin typeface="Bahnschrift SemiLight SemiConde" panose="020B0502040204020203" pitchFamily="34" charset="0"/>
              </a:rPr>
              <a:t> </a:t>
            </a:r>
            <a:r>
              <a:rPr sz="2000" dirty="0" err="1" smtClean="0">
                <a:solidFill>
                  <a:schemeClr val="bg2">
                    <a:lumMod val="25000"/>
                  </a:schemeClr>
                </a:solidFill>
                <a:latin typeface="Bahnschrift SemiLight SemiConde" panose="020B0502040204020203" pitchFamily="34" charset="0"/>
              </a:rPr>
              <a:t>менять</a:t>
            </a:r>
            <a:r>
              <a:rPr lang="ru-RU" sz="2000" dirty="0" smtClean="0">
                <a:solidFill>
                  <a:schemeClr val="bg2">
                    <a:lumMod val="25000"/>
                  </a:schemeClr>
                </a:solidFill>
                <a:latin typeface="Bahnschrift SemiLight SemiConde" panose="020B0502040204020203" pitchFamily="34" charset="0"/>
              </a:rPr>
              <a:t>, сами</a:t>
            </a:r>
            <a:r>
              <a:rPr sz="2000" dirty="0" smtClean="0">
                <a:solidFill>
                  <a:schemeClr val="bg2">
                    <a:lumMod val="25000"/>
                  </a:schemeClr>
                </a:solidFill>
                <a:latin typeface="Bahnschrift SemiLight SemiConde" panose="020B0502040204020203" pitchFamily="34" charset="0"/>
              </a:rPr>
              <a:t> </a:t>
            </a:r>
            <a:r>
              <a:rPr sz="2000" dirty="0">
                <a:solidFill>
                  <a:schemeClr val="bg2">
                    <a:lumMod val="25000"/>
                  </a:schemeClr>
                </a:solidFill>
                <a:latin typeface="Bahnschrift SemiLight SemiConde" panose="020B0502040204020203" pitchFamily="34" charset="0"/>
              </a:rPr>
              <a:t>устраивать провокацию, бунт</a:t>
            </a:r>
            <a:r>
              <a:rPr sz="2000" dirty="0">
                <a:solidFill>
                  <a:schemeClr val="bg2">
                    <a:lumMod val="25000"/>
                  </a:schemeClr>
                </a:solidFill>
                <a:latin typeface="Bahnschrift SemiLight SemiConde" panose="020B0502040204020203" pitchFamily="34" charset="0"/>
              </a:rPr>
              <a:t>, </a:t>
            </a:r>
            <a:r>
              <a:rPr sz="2000" dirty="0" err="1" smtClean="0">
                <a:solidFill>
                  <a:schemeClr val="bg2">
                    <a:lumMod val="25000"/>
                  </a:schemeClr>
                </a:solidFill>
                <a:latin typeface="Bahnschrift SemiLight SemiConde" panose="020B0502040204020203" pitchFamily="34" charset="0"/>
              </a:rPr>
              <a:t>революцию</a:t>
            </a:r>
            <a:r>
              <a:rPr lang="ru-RU" sz="2000" dirty="0" smtClean="0">
                <a:solidFill>
                  <a:schemeClr val="bg2">
                    <a:lumMod val="25000"/>
                  </a:schemeClr>
                </a:solidFill>
                <a:latin typeface="Bahnschrift SemiLight SemiConde" panose="020B0502040204020203" pitchFamily="34" charset="0"/>
              </a:rPr>
              <a:t> время от времени, чтобы Уран не сделал это сам. </a:t>
            </a:r>
            <a:endParaRPr sz="2000" dirty="0">
              <a:solidFill>
                <a:schemeClr val="bg2">
                  <a:lumMod val="25000"/>
                </a:schemeClr>
              </a:solidFill>
              <a:latin typeface="Bahnschrift SemiLight SemiConde" panose="020B0502040204020203" pitchFamily="34" charset="0"/>
            </a:endParaRPr>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7401" y="-3239617"/>
            <a:ext cx="7987031" cy="8069906"/>
          </a:xfrm>
          <a:prstGeom prst="rect">
            <a:avLst/>
          </a:prstGeom>
        </p:spPr>
      </p:pic>
    </p:spTree>
    <p:extLst>
      <p:ext uri="{BB962C8B-B14F-4D97-AF65-F5344CB8AC3E}">
        <p14:creationId xmlns:p14="http://schemas.microsoft.com/office/powerpoint/2010/main" val="147823482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19827" y="806455"/>
            <a:ext cx="5038513" cy="478763"/>
          </a:xfrm>
          <a:prstGeom prst="rect">
            <a:avLst/>
          </a:prstGeom>
        </p:spPr>
        <p:txBody>
          <a:bodyPr vert="horz" wrap="square" lIns="0" tIns="16933" rIns="0" bIns="0" rtlCol="0" anchor="ctr">
            <a:spAutoFit/>
          </a:bodyPr>
          <a:lstStyle/>
          <a:p>
            <a:pPr marL="16933">
              <a:lnSpc>
                <a:spcPct val="100000"/>
              </a:lnSpc>
              <a:spcBef>
                <a:spcPts val="133"/>
              </a:spcBef>
            </a:pPr>
            <a:r>
              <a:rPr sz="3000" b="1" dirty="0">
                <a:effectLst>
                  <a:outerShdw blurRad="38100" dist="38100" dir="2700000" algn="tl">
                    <a:srgbClr val="000000">
                      <a:alpha val="43137"/>
                    </a:srgbClr>
                  </a:outerShdw>
                </a:effectLst>
                <a:latin typeface="+mn-lt"/>
                <a:ea typeface="+mn-ea"/>
                <a:cs typeface="+mn-cs"/>
              </a:rPr>
              <a:t>УРАН В ДОМАХ ГОРОСКОПА</a:t>
            </a:r>
          </a:p>
        </p:txBody>
      </p:sp>
      <p:sp>
        <p:nvSpPr>
          <p:cNvPr id="3" name="object 3"/>
          <p:cNvSpPr txBox="1"/>
          <p:nvPr/>
        </p:nvSpPr>
        <p:spPr>
          <a:xfrm>
            <a:off x="1319827" y="1371556"/>
            <a:ext cx="10150813" cy="5005643"/>
          </a:xfrm>
          <a:prstGeom prst="rect">
            <a:avLst/>
          </a:prstGeom>
        </p:spPr>
        <p:txBody>
          <a:bodyPr vert="horz" wrap="square" lIns="0" tIns="16933" rIns="0" bIns="0" rtlCol="0">
            <a:spAutoFit/>
          </a:bodyPr>
          <a:lstStyle/>
          <a:p>
            <a:pPr indent="-180335" algn="just">
              <a:lnSpc>
                <a:spcPts val="2652"/>
              </a:lnSpc>
              <a:spcBef>
                <a:spcPts val="133"/>
              </a:spcBef>
              <a:buAutoNum type="arabicPlain"/>
              <a:tabLst>
                <a:tab pos="197268" algn="l"/>
              </a:tabLst>
            </a:pPr>
            <a:r>
              <a:rPr sz="2000" dirty="0">
                <a:solidFill>
                  <a:schemeClr val="bg2">
                    <a:lumMod val="25000"/>
                  </a:schemeClr>
                </a:solidFill>
                <a:latin typeface="Bahnschrift SemiLight SemiConde" panose="020B0502040204020203" pitchFamily="34" charset="0"/>
              </a:rPr>
              <a:t>дом - менять внешность, стиль, манеру поведения</a:t>
            </a:r>
          </a:p>
          <a:p>
            <a:pPr indent="-204042" algn="just">
              <a:lnSpc>
                <a:spcPts val="2585"/>
              </a:lnSpc>
              <a:buAutoNum type="arabicPlain"/>
              <a:tabLst>
                <a:tab pos="220974" algn="l"/>
              </a:tabLst>
            </a:pPr>
            <a:r>
              <a:rPr sz="2000" dirty="0">
                <a:solidFill>
                  <a:schemeClr val="bg2">
                    <a:lumMod val="25000"/>
                  </a:schemeClr>
                </a:solidFill>
                <a:latin typeface="Bahnschrift SemiLight SemiConde" panose="020B0502040204020203" pitchFamily="34" charset="0"/>
              </a:rPr>
              <a:t>дом - менять способ заработка/заработки ураническими способами, электронный кошелек</a:t>
            </a:r>
          </a:p>
          <a:p>
            <a:pPr indent="-204042" algn="just">
              <a:lnSpc>
                <a:spcPts val="2585"/>
              </a:lnSpc>
              <a:buAutoNum type="arabicPlain"/>
              <a:tabLst>
                <a:tab pos="220974" algn="l"/>
              </a:tabLst>
            </a:pPr>
            <a:r>
              <a:rPr sz="2000" dirty="0">
                <a:solidFill>
                  <a:schemeClr val="bg2">
                    <a:lumMod val="25000"/>
                  </a:schemeClr>
                </a:solidFill>
                <a:latin typeface="Bahnschrift SemiLight SemiConde" panose="020B0502040204020203" pitchFamily="34" charset="0"/>
              </a:rPr>
              <a:t>дом - менять транспорт, дорогу на работу, поездки</a:t>
            </a:r>
          </a:p>
          <a:p>
            <a:pPr indent="-205735" algn="just">
              <a:lnSpc>
                <a:spcPts val="2585"/>
              </a:lnSpc>
              <a:buAutoNum type="arabicPlain"/>
              <a:tabLst>
                <a:tab pos="222668" algn="l"/>
              </a:tabLst>
            </a:pPr>
            <a:r>
              <a:rPr sz="2000" dirty="0">
                <a:solidFill>
                  <a:schemeClr val="bg2">
                    <a:lumMod val="25000"/>
                  </a:schemeClr>
                </a:solidFill>
                <a:latin typeface="Bahnschrift SemiLight SemiConde" panose="020B0502040204020203" pitchFamily="34" charset="0"/>
              </a:rPr>
              <a:t>дом - менять место жительства, ремонт, гаджеты дома</a:t>
            </a:r>
          </a:p>
          <a:p>
            <a:pPr indent="-203195" algn="just">
              <a:lnSpc>
                <a:spcPts val="2585"/>
              </a:lnSpc>
              <a:buAutoNum type="arabicPlain"/>
              <a:tabLst>
                <a:tab pos="220128" algn="l"/>
              </a:tabLst>
            </a:pPr>
            <a:r>
              <a:rPr sz="2000" dirty="0">
                <a:solidFill>
                  <a:schemeClr val="bg2">
                    <a:lumMod val="25000"/>
                  </a:schemeClr>
                </a:solidFill>
                <a:latin typeface="Bahnschrift SemiLight SemiConde" panose="020B0502040204020203" pitchFamily="34" charset="0"/>
              </a:rPr>
              <a:t>дом - оригинальные хобби, дети-гении, свобода в воспитании</a:t>
            </a:r>
          </a:p>
          <a:p>
            <a:pPr marR="6773" algn="just">
              <a:lnSpc>
                <a:spcPts val="2585"/>
              </a:lnSpc>
              <a:spcBef>
                <a:spcPts val="127"/>
              </a:spcBef>
              <a:buAutoNum type="arabicPlain"/>
              <a:tabLst>
                <a:tab pos="227748" algn="l"/>
              </a:tabLst>
            </a:pPr>
            <a:r>
              <a:rPr sz="2000" dirty="0">
                <a:solidFill>
                  <a:schemeClr val="bg2">
                    <a:lumMod val="25000"/>
                  </a:schemeClr>
                </a:solidFill>
                <a:latin typeface="Bahnschrift SemiLight SemiConde" panose="020B0502040204020203" pitchFamily="34" charset="0"/>
              </a:rPr>
              <a:t>дом - свободный график работы, проводить уранические исследования организма, инновации в медицине  7 дом - дружеский союз с паре, знакомства в интернете, уранический партнер, эксперименты в отношениях  8 дом - онлайн банки, электронные торги, инвестиции электронным способом, менять стратегию вложений  9 дом - перелеты, обучение в онлайн-формате, гуру астрологи, оригинальные путешествия</a:t>
            </a:r>
          </a:p>
          <a:p>
            <a:pPr indent="-329345" algn="just">
              <a:lnSpc>
                <a:spcPts val="2447"/>
              </a:lnSpc>
              <a:buAutoNum type="arabicPlain" startAt="10"/>
              <a:tabLst>
                <a:tab pos="346278" algn="l"/>
              </a:tabLst>
            </a:pPr>
            <a:r>
              <a:rPr sz="2000" dirty="0">
                <a:solidFill>
                  <a:schemeClr val="bg2">
                    <a:lumMod val="25000"/>
                  </a:schemeClr>
                </a:solidFill>
                <a:latin typeface="Bahnschrift SemiLight SemiConde" panose="020B0502040204020203" pitchFamily="34" charset="0"/>
              </a:rPr>
              <a:t>дом - ураническая профессия, освобождение от оков общества в постановке цели, делать не как у всех</a:t>
            </a:r>
          </a:p>
          <a:p>
            <a:pPr indent="-294631" algn="just">
              <a:lnSpc>
                <a:spcPts val="2585"/>
              </a:lnSpc>
              <a:buAutoNum type="arabicPlain" startAt="10"/>
              <a:tabLst>
                <a:tab pos="311564" algn="l"/>
              </a:tabLst>
            </a:pPr>
            <a:r>
              <a:rPr sz="2000" dirty="0">
                <a:solidFill>
                  <a:schemeClr val="bg2">
                    <a:lumMod val="25000"/>
                  </a:schemeClr>
                </a:solidFill>
                <a:latin typeface="Bahnschrift SemiLight SemiConde" panose="020B0502040204020203" pitchFamily="34" charset="0"/>
              </a:rPr>
              <a:t>дом - друзья, интернет, онлайн-формат дружбы, группы в мессенджерах, сообщества</a:t>
            </a:r>
          </a:p>
          <a:p>
            <a:pPr marR="1085398" algn="just">
              <a:lnSpc>
                <a:spcPts val="2585"/>
              </a:lnSpc>
              <a:spcBef>
                <a:spcPts val="133"/>
              </a:spcBef>
              <a:buAutoNum type="arabicPlain" startAt="10"/>
              <a:tabLst>
                <a:tab pos="335272" algn="l"/>
              </a:tabLst>
            </a:pPr>
            <a:r>
              <a:rPr sz="2000" dirty="0">
                <a:solidFill>
                  <a:schemeClr val="bg2">
                    <a:lumMod val="25000"/>
                  </a:schemeClr>
                </a:solidFill>
                <a:latin typeface="Bahnschrift SemiLight SemiConde" panose="020B0502040204020203" pitchFamily="34" charset="0"/>
              </a:rPr>
              <a:t>дом - революция в подсознании, оригинальный способ уединения, работа с психологическими  установками</a:t>
            </a:r>
          </a:p>
        </p:txBody>
      </p:sp>
    </p:spTree>
    <p:extLst>
      <p:ext uri="{BB962C8B-B14F-4D97-AF65-F5344CB8AC3E}">
        <p14:creationId xmlns:p14="http://schemas.microsoft.com/office/powerpoint/2010/main" val="316755418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942987" y="3931134"/>
            <a:ext cx="5509260" cy="478763"/>
          </a:xfrm>
          <a:prstGeom prst="rect">
            <a:avLst/>
          </a:prstGeom>
        </p:spPr>
        <p:txBody>
          <a:bodyPr vert="horz" wrap="square" lIns="0" tIns="16933" rIns="0" bIns="0" rtlCol="0" anchor="ctr">
            <a:spAutoFit/>
          </a:bodyPr>
          <a:lstStyle/>
          <a:p>
            <a:pPr>
              <a:lnSpc>
                <a:spcPct val="100000"/>
              </a:lnSpc>
              <a:spcBef>
                <a:spcPts val="133"/>
              </a:spcBef>
            </a:pPr>
            <a:r>
              <a:rPr sz="3000" b="1" dirty="0">
                <a:effectLst>
                  <a:outerShdw blurRad="38100" dist="38100" dir="2700000" algn="tl">
                    <a:srgbClr val="000000">
                      <a:alpha val="43137"/>
                    </a:srgbClr>
                  </a:outerShdw>
                </a:effectLst>
                <a:latin typeface="+mn-lt"/>
                <a:ea typeface="+mn-ea"/>
                <a:cs typeface="+mn-cs"/>
              </a:rPr>
              <a:t>НЕПТУН В ДОМАХ ГОРОСКОПА</a:t>
            </a:r>
          </a:p>
        </p:txBody>
      </p:sp>
      <p:sp>
        <p:nvSpPr>
          <p:cNvPr id="3" name="object 3"/>
          <p:cNvSpPr txBox="1"/>
          <p:nvPr/>
        </p:nvSpPr>
        <p:spPr>
          <a:xfrm>
            <a:off x="3942987" y="4409897"/>
            <a:ext cx="7741013" cy="1792798"/>
          </a:xfrm>
          <a:prstGeom prst="rect">
            <a:avLst/>
          </a:prstGeom>
        </p:spPr>
        <p:txBody>
          <a:bodyPr vert="horz" wrap="square" lIns="0" tIns="68580" rIns="0" bIns="0" rtlCol="0">
            <a:spAutoFit/>
          </a:bodyPr>
          <a:lstStyle/>
          <a:p>
            <a:pPr marL="16933" algn="just">
              <a:spcBef>
                <a:spcPts val="540"/>
              </a:spcBef>
            </a:pPr>
            <a:r>
              <a:rPr sz="2000" dirty="0" err="1">
                <a:solidFill>
                  <a:schemeClr val="bg2">
                    <a:lumMod val="25000"/>
                  </a:schemeClr>
                </a:solidFill>
                <a:latin typeface="Bahnschrift SemiLight SemiConde" panose="020B0502040204020203" pitchFamily="34" charset="0"/>
              </a:rPr>
              <a:t>Нептун</a:t>
            </a:r>
            <a:r>
              <a:rPr sz="2000" dirty="0">
                <a:solidFill>
                  <a:schemeClr val="bg2">
                    <a:lumMod val="25000"/>
                  </a:schemeClr>
                </a:solidFill>
                <a:latin typeface="Bahnschrift SemiLight SemiConde" panose="020B0502040204020203" pitchFamily="34" charset="0"/>
              </a:rPr>
              <a:t> </a:t>
            </a:r>
            <a:r>
              <a:rPr sz="2000" dirty="0" err="1">
                <a:solidFill>
                  <a:schemeClr val="bg2">
                    <a:lumMod val="25000"/>
                  </a:schemeClr>
                </a:solidFill>
                <a:latin typeface="Bahnschrift SemiLight SemiConde" panose="020B0502040204020203" pitchFamily="34" charset="0"/>
              </a:rPr>
              <a:t>создает</a:t>
            </a:r>
            <a:r>
              <a:rPr sz="2000" dirty="0">
                <a:solidFill>
                  <a:schemeClr val="bg2">
                    <a:lumMod val="25000"/>
                  </a:schemeClr>
                </a:solidFill>
                <a:latin typeface="Bahnschrift SemiLight SemiConde" panose="020B0502040204020203" pitchFamily="34" charset="0"/>
              </a:rPr>
              <a:t> </a:t>
            </a:r>
            <a:r>
              <a:rPr sz="2000" dirty="0" err="1">
                <a:solidFill>
                  <a:schemeClr val="bg2">
                    <a:lumMod val="25000"/>
                  </a:schemeClr>
                </a:solidFill>
                <a:latin typeface="Bahnschrift SemiLight SemiConde" panose="020B0502040204020203" pitchFamily="34" charset="0"/>
              </a:rPr>
              <a:t>иллюзии</a:t>
            </a:r>
            <a:r>
              <a:rPr sz="2000" dirty="0">
                <a:solidFill>
                  <a:schemeClr val="bg2">
                    <a:lumMod val="25000"/>
                  </a:schemeClr>
                </a:solidFill>
                <a:latin typeface="Bahnschrift SemiLight SemiConde" panose="020B0502040204020203" pitchFamily="34" charset="0"/>
              </a:rPr>
              <a:t> в </a:t>
            </a:r>
            <a:r>
              <a:rPr sz="2000" dirty="0" err="1">
                <a:solidFill>
                  <a:schemeClr val="bg2">
                    <a:lumMod val="25000"/>
                  </a:schemeClr>
                </a:solidFill>
                <a:latin typeface="Bahnschrift SemiLight SemiConde" panose="020B0502040204020203" pitchFamily="34" charset="0"/>
              </a:rPr>
              <a:t>том</a:t>
            </a:r>
            <a:r>
              <a:rPr sz="2000" dirty="0">
                <a:solidFill>
                  <a:schemeClr val="bg2">
                    <a:lumMod val="25000"/>
                  </a:schemeClr>
                </a:solidFill>
                <a:latin typeface="Bahnschrift SemiLight SemiConde" panose="020B0502040204020203" pitchFamily="34" charset="0"/>
              </a:rPr>
              <a:t> </a:t>
            </a:r>
            <a:r>
              <a:rPr sz="2000" dirty="0" err="1">
                <a:solidFill>
                  <a:schemeClr val="bg2">
                    <a:lumMod val="25000"/>
                  </a:schemeClr>
                </a:solidFill>
                <a:latin typeface="Bahnschrift SemiLight SemiConde" panose="020B0502040204020203" pitchFamily="34" charset="0"/>
              </a:rPr>
              <a:t>доме</a:t>
            </a:r>
            <a:r>
              <a:rPr sz="2000" dirty="0">
                <a:solidFill>
                  <a:schemeClr val="bg2">
                    <a:lumMod val="25000"/>
                  </a:schemeClr>
                </a:solidFill>
                <a:latin typeface="Bahnschrift SemiLight SemiConde" panose="020B0502040204020203" pitchFamily="34" charset="0"/>
              </a:rPr>
              <a:t>, </a:t>
            </a:r>
            <a:r>
              <a:rPr sz="2000" dirty="0" err="1">
                <a:solidFill>
                  <a:schemeClr val="bg2">
                    <a:lumMod val="25000"/>
                  </a:schemeClr>
                </a:solidFill>
                <a:latin typeface="Bahnschrift SemiLight SemiConde" panose="020B0502040204020203" pitchFamily="34" charset="0"/>
              </a:rPr>
              <a:t>где</a:t>
            </a:r>
            <a:r>
              <a:rPr sz="2000" dirty="0">
                <a:solidFill>
                  <a:schemeClr val="bg2">
                    <a:lumMod val="25000"/>
                  </a:schemeClr>
                </a:solidFill>
                <a:latin typeface="Bahnschrift SemiLight SemiConde" panose="020B0502040204020203" pitchFamily="34" charset="0"/>
              </a:rPr>
              <a:t> </a:t>
            </a:r>
            <a:r>
              <a:rPr sz="2000" dirty="0" err="1">
                <a:solidFill>
                  <a:schemeClr val="bg2">
                    <a:lumMod val="25000"/>
                  </a:schemeClr>
                </a:solidFill>
                <a:latin typeface="Bahnschrift SemiLight SemiConde" panose="020B0502040204020203" pitchFamily="34" charset="0"/>
              </a:rPr>
              <a:t>он</a:t>
            </a:r>
            <a:r>
              <a:rPr sz="2000" dirty="0">
                <a:solidFill>
                  <a:schemeClr val="bg2">
                    <a:lumMod val="25000"/>
                  </a:schemeClr>
                </a:solidFill>
                <a:latin typeface="Bahnschrift SemiLight SemiConde" panose="020B0502040204020203" pitchFamily="34" charset="0"/>
              </a:rPr>
              <a:t> </a:t>
            </a:r>
            <a:r>
              <a:rPr sz="2000" dirty="0" err="1">
                <a:solidFill>
                  <a:schemeClr val="bg2">
                    <a:lumMod val="25000"/>
                  </a:schemeClr>
                </a:solidFill>
                <a:latin typeface="Bahnschrift SemiLight SemiConde" panose="020B0502040204020203" pitchFamily="34" charset="0"/>
              </a:rPr>
              <a:t>стоит</a:t>
            </a:r>
            <a:r>
              <a:rPr sz="2000" dirty="0">
                <a:solidFill>
                  <a:schemeClr val="bg2">
                    <a:lumMod val="25000"/>
                  </a:schemeClr>
                </a:solidFill>
                <a:latin typeface="Bahnschrift SemiLight SemiConde" panose="020B0502040204020203" pitchFamily="34" charset="0"/>
              </a:rPr>
              <a:t>.</a:t>
            </a:r>
          </a:p>
          <a:p>
            <a:pPr marL="16933" marR="6773" algn="just">
              <a:lnSpc>
                <a:spcPct val="114999"/>
              </a:lnSpc>
            </a:pPr>
            <a:r>
              <a:rPr sz="2000" dirty="0" err="1">
                <a:solidFill>
                  <a:schemeClr val="bg2">
                    <a:lumMod val="25000"/>
                  </a:schemeClr>
                </a:solidFill>
                <a:latin typeface="Bahnschrift SemiLight SemiConde" panose="020B0502040204020203" pitchFamily="34" charset="0"/>
              </a:rPr>
              <a:t>Он</a:t>
            </a:r>
            <a:r>
              <a:rPr sz="2000" dirty="0">
                <a:solidFill>
                  <a:schemeClr val="bg2">
                    <a:lumMod val="25000"/>
                  </a:schemeClr>
                </a:solidFill>
                <a:latin typeface="Bahnschrift SemiLight SemiConde" panose="020B0502040204020203" pitchFamily="34" charset="0"/>
              </a:rPr>
              <a:t> </a:t>
            </a:r>
            <a:r>
              <a:rPr sz="2000" dirty="0" err="1">
                <a:solidFill>
                  <a:schemeClr val="bg2">
                    <a:lumMod val="25000"/>
                  </a:schemeClr>
                </a:solidFill>
                <a:latin typeface="Bahnschrift SemiLight SemiConde" panose="020B0502040204020203" pitchFamily="34" charset="0"/>
              </a:rPr>
              <a:t>уводит</a:t>
            </a:r>
            <a:r>
              <a:rPr sz="2000" dirty="0">
                <a:solidFill>
                  <a:schemeClr val="bg2">
                    <a:lumMod val="25000"/>
                  </a:schemeClr>
                </a:solidFill>
                <a:latin typeface="Bahnschrift SemiLight SemiConde" panose="020B0502040204020203" pitchFamily="34" charset="0"/>
              </a:rPr>
              <a:t> </a:t>
            </a:r>
            <a:r>
              <a:rPr sz="2000" dirty="0" err="1">
                <a:solidFill>
                  <a:schemeClr val="bg2">
                    <a:lumMod val="25000"/>
                  </a:schemeClr>
                </a:solidFill>
                <a:latin typeface="Bahnschrift SemiLight SemiConde" panose="020B0502040204020203" pitchFamily="34" charset="0"/>
              </a:rPr>
              <a:t>нас</a:t>
            </a:r>
            <a:r>
              <a:rPr sz="2000" dirty="0">
                <a:solidFill>
                  <a:schemeClr val="bg2">
                    <a:lumMod val="25000"/>
                  </a:schemeClr>
                </a:solidFill>
                <a:latin typeface="Bahnschrift SemiLight SemiConde" panose="020B0502040204020203" pitchFamily="34" charset="0"/>
              </a:rPr>
              <a:t> </a:t>
            </a:r>
            <a:r>
              <a:rPr sz="2000" dirty="0" err="1">
                <a:solidFill>
                  <a:schemeClr val="bg2">
                    <a:lumMod val="25000"/>
                  </a:schemeClr>
                </a:solidFill>
                <a:latin typeface="Bahnschrift SemiLight SemiConde" panose="020B0502040204020203" pitchFamily="34" charset="0"/>
              </a:rPr>
              <a:t>из</a:t>
            </a:r>
            <a:r>
              <a:rPr sz="2000" dirty="0">
                <a:solidFill>
                  <a:schemeClr val="bg2">
                    <a:lumMod val="25000"/>
                  </a:schemeClr>
                </a:solidFill>
                <a:latin typeface="Bahnschrift SemiLight SemiConde" panose="020B0502040204020203" pitchFamily="34" charset="0"/>
              </a:rPr>
              <a:t> </a:t>
            </a:r>
            <a:r>
              <a:rPr sz="2000" dirty="0" err="1">
                <a:solidFill>
                  <a:schemeClr val="bg2">
                    <a:lumMod val="25000"/>
                  </a:schemeClr>
                </a:solidFill>
                <a:latin typeface="Bahnschrift SemiLight SemiConde" panose="020B0502040204020203" pitchFamily="34" charset="0"/>
              </a:rPr>
              <a:t>реальности</a:t>
            </a:r>
            <a:r>
              <a:rPr sz="2000" dirty="0">
                <a:solidFill>
                  <a:schemeClr val="bg2">
                    <a:lumMod val="25000"/>
                  </a:schemeClr>
                </a:solidFill>
                <a:latin typeface="Bahnschrift SemiLight SemiConde" panose="020B0502040204020203" pitchFamily="34" charset="0"/>
              </a:rPr>
              <a:t> в </a:t>
            </a:r>
            <a:r>
              <a:rPr sz="2000" dirty="0" err="1">
                <a:solidFill>
                  <a:schemeClr val="bg2">
                    <a:lumMod val="25000"/>
                  </a:schemeClr>
                </a:solidFill>
                <a:latin typeface="Bahnschrift SemiLight SemiConde" panose="020B0502040204020203" pitchFamily="34" charset="0"/>
              </a:rPr>
              <a:t>мир</a:t>
            </a:r>
            <a:r>
              <a:rPr sz="2000" dirty="0">
                <a:solidFill>
                  <a:schemeClr val="bg2">
                    <a:lumMod val="25000"/>
                  </a:schemeClr>
                </a:solidFill>
                <a:latin typeface="Bahnschrift SemiLight SemiConde" panose="020B0502040204020203" pitchFamily="34" charset="0"/>
              </a:rPr>
              <a:t> </a:t>
            </a:r>
            <a:r>
              <a:rPr sz="2000" dirty="0" err="1">
                <a:solidFill>
                  <a:schemeClr val="bg2">
                    <a:lumMod val="25000"/>
                  </a:schemeClr>
                </a:solidFill>
                <a:latin typeface="Bahnschrift SemiLight SemiConde" panose="020B0502040204020203" pitchFamily="34" charset="0"/>
              </a:rPr>
              <a:t>грез</a:t>
            </a:r>
            <a:r>
              <a:rPr sz="2000" dirty="0">
                <a:solidFill>
                  <a:schemeClr val="bg2">
                    <a:lumMod val="25000"/>
                  </a:schemeClr>
                </a:solidFill>
                <a:latin typeface="Bahnschrift SemiLight SemiConde" panose="020B0502040204020203" pitchFamily="34" charset="0"/>
              </a:rPr>
              <a:t>. </a:t>
            </a:r>
            <a:r>
              <a:rPr sz="2000" dirty="0" err="1">
                <a:solidFill>
                  <a:schemeClr val="bg2">
                    <a:lumMod val="25000"/>
                  </a:schemeClr>
                </a:solidFill>
                <a:latin typeface="Bahnschrift SemiLight SemiConde" panose="020B0502040204020203" pitchFamily="34" charset="0"/>
              </a:rPr>
              <a:t>Мы</a:t>
            </a:r>
            <a:r>
              <a:rPr sz="2000" dirty="0">
                <a:solidFill>
                  <a:schemeClr val="bg2">
                    <a:lumMod val="25000"/>
                  </a:schemeClr>
                </a:solidFill>
                <a:latin typeface="Bahnschrift SemiLight SemiConde" panose="020B0502040204020203" pitchFamily="34" charset="0"/>
              </a:rPr>
              <a:t> </a:t>
            </a:r>
            <a:r>
              <a:rPr sz="2000" dirty="0" err="1">
                <a:solidFill>
                  <a:schemeClr val="bg2">
                    <a:lumMod val="25000"/>
                  </a:schemeClr>
                </a:solidFill>
                <a:latin typeface="Bahnschrift SemiLight SemiConde" panose="020B0502040204020203" pitchFamily="34" charset="0"/>
              </a:rPr>
              <a:t>не</a:t>
            </a:r>
            <a:r>
              <a:rPr sz="2000" dirty="0">
                <a:solidFill>
                  <a:schemeClr val="bg2">
                    <a:lumMod val="25000"/>
                  </a:schemeClr>
                </a:solidFill>
                <a:latin typeface="Bahnschrift SemiLight SemiConde" panose="020B0502040204020203" pitchFamily="34" charset="0"/>
              </a:rPr>
              <a:t> </a:t>
            </a:r>
            <a:r>
              <a:rPr sz="2000" dirty="0" err="1">
                <a:solidFill>
                  <a:schemeClr val="bg2">
                    <a:lumMod val="25000"/>
                  </a:schemeClr>
                </a:solidFill>
                <a:latin typeface="Bahnschrift SemiLight SemiConde" panose="020B0502040204020203" pitchFamily="34" charset="0"/>
              </a:rPr>
              <a:t>можем</a:t>
            </a:r>
            <a:r>
              <a:rPr sz="2000" dirty="0">
                <a:solidFill>
                  <a:schemeClr val="bg2">
                    <a:lumMod val="25000"/>
                  </a:schemeClr>
                </a:solidFill>
                <a:latin typeface="Bahnschrift SemiLight SemiConde" panose="020B0502040204020203" pitchFamily="34" charset="0"/>
              </a:rPr>
              <a:t> </a:t>
            </a:r>
            <a:r>
              <a:rPr sz="2000" dirty="0" err="1">
                <a:solidFill>
                  <a:schemeClr val="bg2">
                    <a:lumMod val="25000"/>
                  </a:schemeClr>
                </a:solidFill>
                <a:latin typeface="Bahnschrift SemiLight SemiConde" panose="020B0502040204020203" pitchFamily="34" charset="0"/>
              </a:rPr>
              <a:t>адекватно</a:t>
            </a:r>
            <a:r>
              <a:rPr sz="2000" dirty="0">
                <a:solidFill>
                  <a:schemeClr val="bg2">
                    <a:lumMod val="25000"/>
                  </a:schemeClr>
                </a:solidFill>
                <a:latin typeface="Bahnschrift SemiLight SemiConde" panose="020B0502040204020203" pitchFamily="34" charset="0"/>
              </a:rPr>
              <a:t> </a:t>
            </a:r>
            <a:r>
              <a:rPr sz="2000" dirty="0" err="1">
                <a:solidFill>
                  <a:schemeClr val="bg2">
                    <a:lumMod val="25000"/>
                  </a:schemeClr>
                </a:solidFill>
                <a:latin typeface="Bahnschrift SemiLight SemiConde" panose="020B0502040204020203" pitchFamily="34" charset="0"/>
              </a:rPr>
              <a:t>понять</a:t>
            </a:r>
            <a:r>
              <a:rPr sz="2000" dirty="0">
                <a:solidFill>
                  <a:schemeClr val="bg2">
                    <a:lumMod val="25000"/>
                  </a:schemeClr>
                </a:solidFill>
                <a:latin typeface="Bahnschrift SemiLight SemiConde" panose="020B0502040204020203" pitchFamily="34" charset="0"/>
              </a:rPr>
              <a:t>, </a:t>
            </a:r>
            <a:r>
              <a:rPr sz="2000" dirty="0" err="1">
                <a:solidFill>
                  <a:schemeClr val="bg2">
                    <a:lumMod val="25000"/>
                  </a:schemeClr>
                </a:solidFill>
                <a:latin typeface="Bahnschrift SemiLight SemiConde" panose="020B0502040204020203" pitchFamily="34" charset="0"/>
              </a:rPr>
              <a:t>что</a:t>
            </a:r>
            <a:r>
              <a:rPr sz="2000" dirty="0">
                <a:solidFill>
                  <a:schemeClr val="bg2">
                    <a:lumMod val="25000"/>
                  </a:schemeClr>
                </a:solidFill>
                <a:latin typeface="Bahnschrift SemiLight SemiConde" panose="020B0502040204020203" pitchFamily="34" charset="0"/>
              </a:rPr>
              <a:t> </a:t>
            </a:r>
            <a:r>
              <a:rPr sz="2000" dirty="0" err="1">
                <a:solidFill>
                  <a:schemeClr val="bg2">
                    <a:lumMod val="25000"/>
                  </a:schemeClr>
                </a:solidFill>
                <a:latin typeface="Bahnschrift SemiLight SemiConde" panose="020B0502040204020203" pitchFamily="34" charset="0"/>
              </a:rPr>
              <a:t>происходит</a:t>
            </a:r>
            <a:r>
              <a:rPr sz="2000" dirty="0">
                <a:solidFill>
                  <a:schemeClr val="bg2">
                    <a:lumMod val="25000"/>
                  </a:schemeClr>
                </a:solidFill>
                <a:latin typeface="Bahnschrift SemiLight SemiConde" panose="020B0502040204020203" pitchFamily="34" charset="0"/>
              </a:rPr>
              <a:t> в </a:t>
            </a:r>
            <a:r>
              <a:rPr sz="2000" dirty="0" err="1">
                <a:solidFill>
                  <a:schemeClr val="bg2">
                    <a:lumMod val="25000"/>
                  </a:schemeClr>
                </a:solidFill>
                <a:latin typeface="Bahnschrift SemiLight SemiConde" panose="020B0502040204020203" pitchFamily="34" charset="0"/>
              </a:rPr>
              <a:t>том</a:t>
            </a:r>
            <a:r>
              <a:rPr sz="2000" dirty="0">
                <a:solidFill>
                  <a:schemeClr val="bg2">
                    <a:lumMod val="25000"/>
                  </a:schemeClr>
                </a:solidFill>
                <a:latin typeface="Bahnschrift SemiLight SemiConde" panose="020B0502040204020203" pitchFamily="34" charset="0"/>
              </a:rPr>
              <a:t>  </a:t>
            </a:r>
            <a:r>
              <a:rPr sz="2000" dirty="0" err="1">
                <a:solidFill>
                  <a:schemeClr val="bg2">
                    <a:lumMod val="25000"/>
                  </a:schemeClr>
                </a:solidFill>
                <a:latin typeface="Bahnschrift SemiLight SemiConde" panose="020B0502040204020203" pitchFamily="34" charset="0"/>
              </a:rPr>
              <a:t>доме</a:t>
            </a:r>
            <a:r>
              <a:rPr sz="2000" dirty="0">
                <a:solidFill>
                  <a:schemeClr val="bg2">
                    <a:lumMod val="25000"/>
                  </a:schemeClr>
                </a:solidFill>
                <a:latin typeface="Bahnschrift SemiLight SemiConde" panose="020B0502040204020203" pitchFamily="34" charset="0"/>
              </a:rPr>
              <a:t>, </a:t>
            </a:r>
            <a:r>
              <a:rPr sz="2000" dirty="0" err="1">
                <a:solidFill>
                  <a:schemeClr val="bg2">
                    <a:lumMod val="25000"/>
                  </a:schemeClr>
                </a:solidFill>
                <a:latin typeface="Bahnschrift SemiLight SemiConde" panose="020B0502040204020203" pitchFamily="34" charset="0"/>
              </a:rPr>
              <a:t>где</a:t>
            </a:r>
            <a:r>
              <a:rPr sz="2000" dirty="0">
                <a:solidFill>
                  <a:schemeClr val="bg2">
                    <a:lumMod val="25000"/>
                  </a:schemeClr>
                </a:solidFill>
                <a:latin typeface="Bahnschrift SemiLight SemiConde" panose="020B0502040204020203" pitchFamily="34" charset="0"/>
              </a:rPr>
              <a:t> </a:t>
            </a:r>
            <a:r>
              <a:rPr sz="2000" dirty="0" err="1">
                <a:solidFill>
                  <a:schemeClr val="bg2">
                    <a:lumMod val="25000"/>
                  </a:schemeClr>
                </a:solidFill>
                <a:latin typeface="Bahnschrift SemiLight SemiConde" panose="020B0502040204020203" pitchFamily="34" charset="0"/>
              </a:rPr>
              <a:t>стоит</a:t>
            </a:r>
            <a:r>
              <a:rPr sz="2000" dirty="0">
                <a:solidFill>
                  <a:schemeClr val="bg2">
                    <a:lumMod val="25000"/>
                  </a:schemeClr>
                </a:solidFill>
                <a:latin typeface="Bahnschrift SemiLight SemiConde" panose="020B0502040204020203" pitchFamily="34" charset="0"/>
              </a:rPr>
              <a:t> </a:t>
            </a:r>
            <a:r>
              <a:rPr sz="2000" dirty="0" err="1" smtClean="0">
                <a:solidFill>
                  <a:schemeClr val="bg2">
                    <a:lumMod val="25000"/>
                  </a:schemeClr>
                </a:solidFill>
                <a:latin typeface="Bahnschrift SemiLight SemiConde" panose="020B0502040204020203" pitchFamily="34" charset="0"/>
              </a:rPr>
              <a:t>Нептун</a:t>
            </a:r>
            <a:r>
              <a:rPr sz="2000" dirty="0" smtClean="0">
                <a:solidFill>
                  <a:schemeClr val="bg2">
                    <a:lumMod val="25000"/>
                  </a:schemeClr>
                </a:solidFill>
                <a:latin typeface="Bahnschrift SemiLight SemiConde" panose="020B0502040204020203" pitchFamily="34" charset="0"/>
              </a:rPr>
              <a:t>.</a:t>
            </a:r>
            <a:r>
              <a:rPr lang="ru-RU" sz="2000" dirty="0" smtClean="0">
                <a:solidFill>
                  <a:schemeClr val="bg2">
                    <a:lumMod val="25000"/>
                  </a:schemeClr>
                </a:solidFill>
                <a:latin typeface="Bahnschrift SemiLight SemiConde" panose="020B0502040204020203" pitchFamily="34" charset="0"/>
              </a:rPr>
              <a:t> </a:t>
            </a:r>
            <a:r>
              <a:rPr sz="2000" dirty="0" err="1" smtClean="0">
                <a:solidFill>
                  <a:schemeClr val="bg2">
                    <a:lumMod val="25000"/>
                  </a:schemeClr>
                </a:solidFill>
                <a:latin typeface="Bahnschrift SemiLight SemiConde" panose="020B0502040204020203" pitchFamily="34" charset="0"/>
              </a:rPr>
              <a:t>Нужно</a:t>
            </a:r>
            <a:r>
              <a:rPr sz="2000" dirty="0" smtClean="0">
                <a:solidFill>
                  <a:schemeClr val="bg2">
                    <a:lumMod val="25000"/>
                  </a:schemeClr>
                </a:solidFill>
                <a:latin typeface="Bahnschrift SemiLight SemiConde" panose="020B0502040204020203" pitchFamily="34" charset="0"/>
              </a:rPr>
              <a:t> </a:t>
            </a:r>
            <a:r>
              <a:rPr sz="2000" dirty="0" err="1">
                <a:solidFill>
                  <a:schemeClr val="bg2">
                    <a:lumMod val="25000"/>
                  </a:schemeClr>
                </a:solidFill>
                <a:latin typeface="Bahnschrift SemiLight SemiConde" panose="020B0502040204020203" pitchFamily="34" charset="0"/>
              </a:rPr>
              <a:t>вводить</a:t>
            </a:r>
            <a:r>
              <a:rPr sz="2000" dirty="0">
                <a:solidFill>
                  <a:schemeClr val="bg2">
                    <a:lumMod val="25000"/>
                  </a:schemeClr>
                </a:solidFill>
                <a:latin typeface="Bahnschrift SemiLight SemiConde" panose="020B0502040204020203" pitchFamily="34" charset="0"/>
              </a:rPr>
              <a:t> </a:t>
            </a:r>
            <a:r>
              <a:rPr sz="2000" dirty="0" err="1">
                <a:solidFill>
                  <a:schemeClr val="bg2">
                    <a:lumMod val="25000"/>
                  </a:schemeClr>
                </a:solidFill>
                <a:latin typeface="Bahnschrift SemiLight SemiConde" panose="020B0502040204020203" pitchFamily="34" charset="0"/>
              </a:rPr>
              <a:t>элементы</a:t>
            </a:r>
            <a:r>
              <a:rPr sz="2000" dirty="0">
                <a:solidFill>
                  <a:schemeClr val="bg2">
                    <a:lumMod val="25000"/>
                  </a:schemeClr>
                </a:solidFill>
                <a:latin typeface="Bahnschrift SemiLight SemiConde" panose="020B0502040204020203" pitchFamily="34" charset="0"/>
              </a:rPr>
              <a:t> </a:t>
            </a:r>
            <a:r>
              <a:rPr sz="2000" dirty="0" err="1">
                <a:solidFill>
                  <a:schemeClr val="bg2">
                    <a:lumMod val="25000"/>
                  </a:schemeClr>
                </a:solidFill>
                <a:latin typeface="Bahnschrift SemiLight SemiConde" panose="020B0502040204020203" pitchFamily="34" charset="0"/>
              </a:rPr>
              <a:t>ухода</a:t>
            </a:r>
            <a:r>
              <a:rPr sz="2000" dirty="0">
                <a:solidFill>
                  <a:schemeClr val="bg2">
                    <a:lumMod val="25000"/>
                  </a:schemeClr>
                </a:solidFill>
                <a:latin typeface="Bahnschrift SemiLight SemiConde" panose="020B0502040204020203" pitchFamily="34" charset="0"/>
              </a:rPr>
              <a:t> </a:t>
            </a:r>
            <a:r>
              <a:rPr sz="2000" dirty="0" err="1">
                <a:solidFill>
                  <a:schemeClr val="bg2">
                    <a:lumMod val="25000"/>
                  </a:schemeClr>
                </a:solidFill>
                <a:latin typeface="Bahnschrift SemiLight SemiConde" panose="020B0502040204020203" pitchFamily="34" charset="0"/>
              </a:rPr>
              <a:t>из</a:t>
            </a:r>
            <a:r>
              <a:rPr sz="2000" dirty="0">
                <a:solidFill>
                  <a:schemeClr val="bg2">
                    <a:lumMod val="25000"/>
                  </a:schemeClr>
                </a:solidFill>
                <a:latin typeface="Bahnschrift SemiLight SemiConde" panose="020B0502040204020203" pitchFamily="34" charset="0"/>
              </a:rPr>
              <a:t> </a:t>
            </a:r>
            <a:r>
              <a:rPr sz="2000" dirty="0" err="1">
                <a:solidFill>
                  <a:schemeClr val="bg2">
                    <a:lumMod val="25000"/>
                  </a:schemeClr>
                </a:solidFill>
                <a:latin typeface="Bahnschrift SemiLight SemiConde" panose="020B0502040204020203" pitchFamily="34" charset="0"/>
              </a:rPr>
              <a:t>реальности</a:t>
            </a:r>
            <a:r>
              <a:rPr sz="2000" dirty="0">
                <a:solidFill>
                  <a:schemeClr val="bg2">
                    <a:lumMod val="25000"/>
                  </a:schemeClr>
                </a:solidFill>
                <a:latin typeface="Bahnschrift SemiLight SemiConde" panose="020B0502040204020203" pitchFamily="34" charset="0"/>
              </a:rPr>
              <a:t> в </a:t>
            </a:r>
            <a:r>
              <a:rPr sz="2000" dirty="0" err="1">
                <a:solidFill>
                  <a:schemeClr val="bg2">
                    <a:lumMod val="25000"/>
                  </a:schemeClr>
                </a:solidFill>
                <a:latin typeface="Bahnschrift SemiLight SemiConde" panose="020B0502040204020203" pitchFamily="34" charset="0"/>
              </a:rPr>
              <a:t>делах</a:t>
            </a:r>
            <a:r>
              <a:rPr sz="2000" dirty="0">
                <a:solidFill>
                  <a:schemeClr val="bg2">
                    <a:lumMod val="25000"/>
                  </a:schemeClr>
                </a:solidFill>
                <a:latin typeface="Bahnschrift SemiLight SemiConde" panose="020B0502040204020203" pitchFamily="34" charset="0"/>
              </a:rPr>
              <a:t> </a:t>
            </a:r>
            <a:r>
              <a:rPr sz="2000" dirty="0" err="1">
                <a:solidFill>
                  <a:schemeClr val="bg2">
                    <a:lumMod val="25000"/>
                  </a:schemeClr>
                </a:solidFill>
                <a:latin typeface="Bahnschrift SemiLight SemiConde" panose="020B0502040204020203" pitchFamily="34" charset="0"/>
              </a:rPr>
              <a:t>этого</a:t>
            </a:r>
            <a:r>
              <a:rPr sz="2000" dirty="0">
                <a:solidFill>
                  <a:schemeClr val="bg2">
                    <a:lumMod val="25000"/>
                  </a:schemeClr>
                </a:solidFill>
                <a:latin typeface="Bahnschrift SemiLight SemiConde" panose="020B0502040204020203" pitchFamily="34" charset="0"/>
              </a:rPr>
              <a:t> </a:t>
            </a:r>
            <a:r>
              <a:rPr sz="2000" dirty="0" err="1">
                <a:solidFill>
                  <a:schemeClr val="bg2">
                    <a:lumMod val="25000"/>
                  </a:schemeClr>
                </a:solidFill>
                <a:latin typeface="Bahnschrift SemiLight SemiConde" panose="020B0502040204020203" pitchFamily="34" charset="0"/>
              </a:rPr>
              <a:t>дома</a:t>
            </a:r>
            <a:r>
              <a:rPr sz="2000" dirty="0">
                <a:solidFill>
                  <a:schemeClr val="bg2">
                    <a:lumMod val="25000"/>
                  </a:schemeClr>
                </a:solidFill>
                <a:latin typeface="Bahnschrift SemiLight SemiConde" panose="020B0502040204020203" pitchFamily="34" charset="0"/>
              </a:rPr>
              <a:t>.  </a:t>
            </a:r>
            <a:r>
              <a:rPr sz="2000" dirty="0" err="1">
                <a:solidFill>
                  <a:schemeClr val="bg2">
                    <a:lumMod val="25000"/>
                  </a:schemeClr>
                </a:solidFill>
                <a:latin typeface="Bahnschrift SemiLight SemiConde" panose="020B0502040204020203" pitchFamily="34" charset="0"/>
              </a:rPr>
              <a:t>Или</a:t>
            </a:r>
            <a:r>
              <a:rPr sz="2000" dirty="0">
                <a:solidFill>
                  <a:schemeClr val="bg2">
                    <a:lumMod val="25000"/>
                  </a:schemeClr>
                </a:solidFill>
                <a:latin typeface="Bahnschrift SemiLight SemiConde" panose="020B0502040204020203" pitchFamily="34" charset="0"/>
              </a:rPr>
              <a:t> </a:t>
            </a:r>
            <a:r>
              <a:rPr sz="2000" dirty="0" err="1">
                <a:solidFill>
                  <a:schemeClr val="bg2">
                    <a:lumMod val="25000"/>
                  </a:schemeClr>
                </a:solidFill>
                <a:latin typeface="Bahnschrift SemiLight SemiConde" panose="020B0502040204020203" pitchFamily="34" charset="0"/>
              </a:rPr>
              <a:t>благотворительность</a:t>
            </a:r>
            <a:r>
              <a:rPr sz="2000" dirty="0">
                <a:solidFill>
                  <a:schemeClr val="bg2">
                    <a:lumMod val="25000"/>
                  </a:schemeClr>
                </a:solidFill>
                <a:latin typeface="Bahnschrift SemiLight SemiConde" panose="020B0502040204020203" pitchFamily="34" charset="0"/>
              </a:rPr>
              <a:t> </a:t>
            </a:r>
            <a:r>
              <a:rPr sz="2000" dirty="0" err="1">
                <a:solidFill>
                  <a:schemeClr val="bg2">
                    <a:lumMod val="25000"/>
                  </a:schemeClr>
                </a:solidFill>
                <a:latin typeface="Bahnschrift SemiLight SemiConde" panose="020B0502040204020203" pitchFamily="34" charset="0"/>
              </a:rPr>
              <a:t>по</a:t>
            </a:r>
            <a:r>
              <a:rPr sz="2000" dirty="0">
                <a:solidFill>
                  <a:schemeClr val="bg2">
                    <a:lumMod val="25000"/>
                  </a:schemeClr>
                </a:solidFill>
                <a:latin typeface="Bahnschrift SemiLight SemiConde" panose="020B0502040204020203" pitchFamily="34" charset="0"/>
              </a:rPr>
              <a:t> </a:t>
            </a:r>
            <a:r>
              <a:rPr sz="2000" dirty="0" err="1">
                <a:solidFill>
                  <a:schemeClr val="bg2">
                    <a:lumMod val="25000"/>
                  </a:schemeClr>
                </a:solidFill>
                <a:latin typeface="Bahnschrift SemiLight SemiConde" panose="020B0502040204020203" pitchFamily="34" charset="0"/>
              </a:rPr>
              <a:t>этой</a:t>
            </a:r>
            <a:r>
              <a:rPr sz="2000" dirty="0">
                <a:solidFill>
                  <a:schemeClr val="bg2">
                    <a:lumMod val="25000"/>
                  </a:schemeClr>
                </a:solidFill>
                <a:latin typeface="Bahnschrift SemiLight SemiConde" panose="020B0502040204020203" pitchFamily="34" charset="0"/>
              </a:rPr>
              <a:t> </a:t>
            </a:r>
            <a:r>
              <a:rPr lang="ru-RU" sz="2000" dirty="0" smtClean="0">
                <a:solidFill>
                  <a:schemeClr val="bg2">
                    <a:lumMod val="25000"/>
                  </a:schemeClr>
                </a:solidFill>
                <a:latin typeface="Bahnschrift SemiLight SemiConde" panose="020B0502040204020203" pitchFamily="34" charset="0"/>
              </a:rPr>
              <a:t>дома.</a:t>
            </a:r>
            <a:endParaRPr sz="2000" dirty="0">
              <a:solidFill>
                <a:schemeClr val="bg2">
                  <a:lumMod val="25000"/>
                </a:schemeClr>
              </a:solidFill>
              <a:latin typeface="Bahnschrift SemiLight SemiConde" panose="020B0502040204020203" pitchFamily="34" charset="0"/>
            </a:endParaRPr>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8236" y="-1469716"/>
            <a:ext cx="7987031" cy="8069906"/>
          </a:xfrm>
          <a:prstGeom prst="rect">
            <a:avLst/>
          </a:prstGeom>
        </p:spPr>
      </p:pic>
    </p:spTree>
    <p:extLst>
      <p:ext uri="{BB962C8B-B14F-4D97-AF65-F5344CB8AC3E}">
        <p14:creationId xmlns:p14="http://schemas.microsoft.com/office/powerpoint/2010/main" val="401486080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90947" y="699153"/>
            <a:ext cx="5509260" cy="478763"/>
          </a:xfrm>
          <a:prstGeom prst="rect">
            <a:avLst/>
          </a:prstGeom>
        </p:spPr>
        <p:txBody>
          <a:bodyPr vert="horz" wrap="square" lIns="0" tIns="16933" rIns="0" bIns="0" rtlCol="0" anchor="ctr">
            <a:spAutoFit/>
          </a:bodyPr>
          <a:lstStyle/>
          <a:p>
            <a:pPr marL="16933">
              <a:lnSpc>
                <a:spcPct val="100000"/>
              </a:lnSpc>
              <a:spcBef>
                <a:spcPts val="133"/>
              </a:spcBef>
            </a:pPr>
            <a:r>
              <a:rPr sz="3000" b="1" dirty="0">
                <a:effectLst>
                  <a:outerShdw blurRad="38100" dist="38100" dir="2700000" algn="tl">
                    <a:srgbClr val="000000">
                      <a:alpha val="43137"/>
                    </a:srgbClr>
                  </a:outerShdw>
                </a:effectLst>
                <a:latin typeface="+mn-lt"/>
                <a:ea typeface="+mn-ea"/>
                <a:cs typeface="+mn-cs"/>
              </a:rPr>
              <a:t>НЕПТУН В ДОМАХ ГОРОСКОПА</a:t>
            </a:r>
          </a:p>
        </p:txBody>
      </p:sp>
      <p:sp>
        <p:nvSpPr>
          <p:cNvPr id="3" name="object 3"/>
          <p:cNvSpPr txBox="1"/>
          <p:nvPr/>
        </p:nvSpPr>
        <p:spPr>
          <a:xfrm>
            <a:off x="1390947" y="1177916"/>
            <a:ext cx="9541213" cy="5339068"/>
          </a:xfrm>
          <a:prstGeom prst="rect">
            <a:avLst/>
          </a:prstGeom>
        </p:spPr>
        <p:txBody>
          <a:bodyPr vert="horz" wrap="square" lIns="0" tIns="16933" rIns="0" bIns="0" rtlCol="0">
            <a:spAutoFit/>
          </a:bodyPr>
          <a:lstStyle/>
          <a:p>
            <a:pPr marL="196422" indent="-180335" algn="just">
              <a:lnSpc>
                <a:spcPts val="2652"/>
              </a:lnSpc>
              <a:spcBef>
                <a:spcPts val="133"/>
              </a:spcBef>
              <a:buAutoNum type="arabicPlain"/>
              <a:tabLst>
                <a:tab pos="197268" algn="l"/>
              </a:tabLst>
            </a:pPr>
            <a:r>
              <a:rPr sz="2000" dirty="0">
                <a:solidFill>
                  <a:schemeClr val="bg2">
                    <a:lumMod val="25000"/>
                  </a:schemeClr>
                </a:solidFill>
                <a:latin typeface="Bahnschrift SemiLight SemiConde" panose="020B0502040204020203" pitchFamily="34" charset="0"/>
              </a:rPr>
              <a:t>дом - работа с психологом по поводу своей самооценки, медитации, прием БАДов, витаминов</a:t>
            </a:r>
          </a:p>
          <a:p>
            <a:pPr marL="220128" indent="-204042" algn="just">
              <a:lnSpc>
                <a:spcPts val="2585"/>
              </a:lnSpc>
              <a:buAutoNum type="arabicPlain"/>
              <a:tabLst>
                <a:tab pos="220974" algn="l"/>
              </a:tabLst>
            </a:pPr>
            <a:r>
              <a:rPr sz="2000" dirty="0">
                <a:solidFill>
                  <a:schemeClr val="bg2">
                    <a:lumMod val="25000"/>
                  </a:schemeClr>
                </a:solidFill>
                <a:latin typeface="Bahnschrift SemiLight SemiConde" panose="020B0502040204020203" pitchFamily="34" charset="0"/>
              </a:rPr>
              <a:t>дом - часть денег в тайне, тратить в никуда, благотворительность, денежные медитации</a:t>
            </a:r>
          </a:p>
          <a:p>
            <a:pPr marL="16933" marR="6773" algn="just">
              <a:lnSpc>
                <a:spcPts val="2585"/>
              </a:lnSpc>
              <a:spcBef>
                <a:spcPts val="127"/>
              </a:spcBef>
              <a:buAutoNum type="arabicPlain"/>
              <a:tabLst>
                <a:tab pos="220974" algn="l"/>
              </a:tabLst>
            </a:pPr>
            <a:r>
              <a:rPr sz="2000" dirty="0">
                <a:solidFill>
                  <a:schemeClr val="bg2">
                    <a:lumMod val="25000"/>
                  </a:schemeClr>
                </a:solidFill>
                <a:latin typeface="Bahnschrift SemiLight SemiConde" panose="020B0502040204020203" pitchFamily="34" charset="0"/>
              </a:rPr>
              <a:t>дом - прогулки у воды, прогулки по воде, сохранять ясность в обслуживании авто, психологическая  литература, писательство, дневник</a:t>
            </a:r>
          </a:p>
          <a:p>
            <a:pPr marL="221821" indent="-205735" algn="just">
              <a:lnSpc>
                <a:spcPts val="2447"/>
              </a:lnSpc>
              <a:buAutoNum type="arabicPlain"/>
              <a:tabLst>
                <a:tab pos="222668" algn="l"/>
              </a:tabLst>
            </a:pPr>
            <a:r>
              <a:rPr sz="2000" dirty="0">
                <a:solidFill>
                  <a:schemeClr val="bg2">
                    <a:lumMod val="25000"/>
                  </a:schemeClr>
                </a:solidFill>
                <a:latin typeface="Bahnschrift SemiLight SemiConde" panose="020B0502040204020203" pitchFamily="34" charset="0"/>
              </a:rPr>
              <a:t>дом - фонтан дома, помощь бездомным, медитации дома, помощь родителям</a:t>
            </a:r>
          </a:p>
          <a:p>
            <a:pPr marL="219281" indent="-203195" algn="just">
              <a:lnSpc>
                <a:spcPts val="2585"/>
              </a:lnSpc>
              <a:buAutoNum type="arabicPlain"/>
              <a:tabLst>
                <a:tab pos="220128" algn="l"/>
              </a:tabLst>
            </a:pPr>
            <a:r>
              <a:rPr sz="2000" dirty="0">
                <a:solidFill>
                  <a:schemeClr val="bg2">
                    <a:lumMod val="25000"/>
                  </a:schemeClr>
                </a:solidFill>
                <a:latin typeface="Bahnschrift SemiLight SemiConde" panose="020B0502040204020203" pitchFamily="34" charset="0"/>
              </a:rPr>
              <a:t>дом - спортивные нагрузки, турне, нептунианские хобби: музыка, кино, водный спорт</a:t>
            </a:r>
          </a:p>
          <a:p>
            <a:pPr marL="16933" marR="118530" algn="just">
              <a:lnSpc>
                <a:spcPts val="2585"/>
              </a:lnSpc>
              <a:spcBef>
                <a:spcPts val="127"/>
              </a:spcBef>
              <a:buAutoNum type="arabicPlain"/>
              <a:tabLst>
                <a:tab pos="227748" algn="l"/>
              </a:tabLst>
            </a:pPr>
            <a:r>
              <a:rPr sz="2000" dirty="0">
                <a:solidFill>
                  <a:schemeClr val="bg2">
                    <a:lumMod val="25000"/>
                  </a:schemeClr>
                </a:solidFill>
                <a:latin typeface="Bahnschrift SemiLight SemiConde" panose="020B0502040204020203" pitchFamily="34" charset="0"/>
              </a:rPr>
              <a:t>дом - лечение травами, психологическая разрядка для поддержания здоровья, помощь животным  7 дом - нептунианский партнер, совместный поход к психологу, помощь людям, совместные занятия  нептунианскими делами</a:t>
            </a:r>
          </a:p>
          <a:p>
            <a:pPr marL="226054" indent="-209968" algn="just">
              <a:lnSpc>
                <a:spcPts val="2447"/>
              </a:lnSpc>
              <a:buAutoNum type="arabicPlain" startAt="8"/>
              <a:tabLst>
                <a:tab pos="226901" algn="l"/>
              </a:tabLst>
            </a:pPr>
            <a:r>
              <a:rPr sz="2000" dirty="0">
                <a:solidFill>
                  <a:schemeClr val="bg2">
                    <a:lumMod val="25000"/>
                  </a:schemeClr>
                </a:solidFill>
                <a:latin typeface="Bahnschrift SemiLight SemiConde" panose="020B0502040204020203" pitchFamily="34" charset="0"/>
              </a:rPr>
              <a:t>дом - инвестиции, манипуляции с деньгами, часть денег вложить (небольшую), чтобы потерять</a:t>
            </a:r>
          </a:p>
          <a:p>
            <a:pPr marL="226901" indent="-210815" algn="just">
              <a:lnSpc>
                <a:spcPts val="2585"/>
              </a:lnSpc>
              <a:buAutoNum type="arabicPlain" startAt="8"/>
              <a:tabLst>
                <a:tab pos="227748" algn="l"/>
              </a:tabLst>
            </a:pPr>
            <a:r>
              <a:rPr sz="2000" dirty="0">
                <a:solidFill>
                  <a:schemeClr val="bg2">
                    <a:lumMod val="25000"/>
                  </a:schemeClr>
                </a:solidFill>
                <a:latin typeface="Bahnschrift SemiLight SemiConde" panose="020B0502040204020203" pitchFamily="34" charset="0"/>
              </a:rPr>
              <a:t>дом - морские круизы, изучение других культур, религий</a:t>
            </a:r>
          </a:p>
          <a:p>
            <a:pPr marL="345430" indent="-329345" algn="just">
              <a:lnSpc>
                <a:spcPts val="2585"/>
              </a:lnSpc>
              <a:buAutoNum type="arabicPlain" startAt="8"/>
              <a:tabLst>
                <a:tab pos="346278" algn="l"/>
              </a:tabLst>
            </a:pPr>
            <a:r>
              <a:rPr sz="2000" dirty="0">
                <a:solidFill>
                  <a:schemeClr val="bg2">
                    <a:lumMod val="25000"/>
                  </a:schemeClr>
                </a:solidFill>
                <a:latin typeface="Bahnschrift SemiLight SemiConde" panose="020B0502040204020203" pitchFamily="34" charset="0"/>
              </a:rPr>
              <a:t>дом - размытые цели, медитации/аффирмации на цели, вера в свои проекты</a:t>
            </a:r>
          </a:p>
          <a:p>
            <a:pPr marL="310719" indent="-294631" algn="just">
              <a:lnSpc>
                <a:spcPts val="2585"/>
              </a:lnSpc>
              <a:buAutoNum type="arabicPlain" startAt="8"/>
              <a:tabLst>
                <a:tab pos="311564" algn="l"/>
              </a:tabLst>
            </a:pPr>
            <a:r>
              <a:rPr sz="2000" dirty="0">
                <a:solidFill>
                  <a:schemeClr val="bg2">
                    <a:lumMod val="25000"/>
                  </a:schemeClr>
                </a:solidFill>
                <a:latin typeface="Bahnschrift SemiLight SemiConde" panose="020B0502040204020203" pitchFamily="34" charset="0"/>
              </a:rPr>
              <a:t>дом - групповая терапия, психологические/эзотерические кружки</a:t>
            </a:r>
          </a:p>
          <a:p>
            <a:pPr marL="334425" indent="-318339" algn="just">
              <a:lnSpc>
                <a:spcPts val="2652"/>
              </a:lnSpc>
              <a:buAutoNum type="arabicPlain" startAt="8"/>
              <a:tabLst>
                <a:tab pos="335272" algn="l"/>
              </a:tabLst>
            </a:pPr>
            <a:r>
              <a:rPr sz="2000" dirty="0">
                <a:solidFill>
                  <a:schemeClr val="bg2">
                    <a:lumMod val="25000"/>
                  </a:schemeClr>
                </a:solidFill>
                <a:latin typeface="Bahnschrift SemiLight SemiConde" panose="020B0502040204020203" pitchFamily="34" charset="0"/>
              </a:rPr>
              <a:t>дом - трактовка сновидений, работа с психологом, с подсознанием</a:t>
            </a:r>
          </a:p>
        </p:txBody>
      </p:sp>
    </p:spTree>
    <p:extLst>
      <p:ext uri="{BB962C8B-B14F-4D97-AF65-F5344CB8AC3E}">
        <p14:creationId xmlns:p14="http://schemas.microsoft.com/office/powerpoint/2010/main" val="102869298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65314" y="1205832"/>
            <a:ext cx="5581227" cy="478763"/>
          </a:xfrm>
          <a:prstGeom prst="rect">
            <a:avLst/>
          </a:prstGeom>
        </p:spPr>
        <p:txBody>
          <a:bodyPr vert="horz" wrap="square" lIns="0" tIns="16933" rIns="0" bIns="0" rtlCol="0" anchor="ctr">
            <a:spAutoFit/>
          </a:bodyPr>
          <a:lstStyle/>
          <a:p>
            <a:pPr marL="16933">
              <a:lnSpc>
                <a:spcPct val="100000"/>
              </a:lnSpc>
              <a:spcBef>
                <a:spcPts val="133"/>
              </a:spcBef>
            </a:pPr>
            <a:r>
              <a:rPr sz="3000" b="1" dirty="0">
                <a:effectLst>
                  <a:outerShdw blurRad="38100" dist="38100" dir="2700000" algn="tl">
                    <a:srgbClr val="000000">
                      <a:alpha val="43137"/>
                    </a:srgbClr>
                  </a:outerShdw>
                </a:effectLst>
                <a:latin typeface="+mn-lt"/>
                <a:ea typeface="+mn-ea"/>
                <a:cs typeface="+mn-cs"/>
              </a:rPr>
              <a:t>ПЛУТОН В ДОМАХ ГОРОСКОПА</a:t>
            </a:r>
          </a:p>
        </p:txBody>
      </p:sp>
      <p:sp>
        <p:nvSpPr>
          <p:cNvPr id="3" name="object 3"/>
          <p:cNvSpPr txBox="1"/>
          <p:nvPr/>
        </p:nvSpPr>
        <p:spPr>
          <a:xfrm>
            <a:off x="965314" y="1684595"/>
            <a:ext cx="9418206" cy="1991998"/>
          </a:xfrm>
          <a:prstGeom prst="rect">
            <a:avLst/>
          </a:prstGeom>
        </p:spPr>
        <p:txBody>
          <a:bodyPr vert="horz" wrap="square" lIns="0" tIns="16933" rIns="0" bIns="0" rtlCol="0">
            <a:spAutoFit/>
          </a:bodyPr>
          <a:lstStyle/>
          <a:p>
            <a:pPr marL="16933" marR="6773">
              <a:lnSpc>
                <a:spcPct val="114999"/>
              </a:lnSpc>
              <a:spcBef>
                <a:spcPts val="133"/>
              </a:spcBef>
            </a:pPr>
            <a:r>
              <a:rPr sz="2000" dirty="0">
                <a:solidFill>
                  <a:schemeClr val="bg2">
                    <a:lumMod val="25000"/>
                  </a:schemeClr>
                </a:solidFill>
                <a:latin typeface="Bahnschrift SemiLight SemiConde" panose="020B0502040204020203" pitchFamily="34" charset="0"/>
              </a:rPr>
              <a:t>Плутон может разрушить все, что было в доме, а потом заставить это все возродить заново.  Буквально благодаря этой планете мы убиваем какую-то часть нашей жизни, а потом возрождаем ее  заново.</a:t>
            </a:r>
          </a:p>
          <a:p>
            <a:pPr marL="16933" marR="68578">
              <a:lnSpc>
                <a:spcPct val="114999"/>
              </a:lnSpc>
              <a:spcBef>
                <a:spcPts val="1600"/>
              </a:spcBef>
            </a:pPr>
            <a:r>
              <a:rPr sz="2000" dirty="0">
                <a:solidFill>
                  <a:schemeClr val="bg2">
                    <a:lumMod val="25000"/>
                  </a:schemeClr>
                </a:solidFill>
                <a:latin typeface="Bahnschrift SemiLight SemiConde" panose="020B0502040204020203" pitchFamily="34" charset="0"/>
              </a:rPr>
              <a:t>Периодически сфера влияния Плутона должна обновляться. Причем, надо убрать все под корень, а  потом создать с нуля все то, что нужно, выйти уже обновленными.</a:t>
            </a:r>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9929" y="3589964"/>
            <a:ext cx="7987031" cy="8069906"/>
          </a:xfrm>
          <a:prstGeom prst="rect">
            <a:avLst/>
          </a:prstGeom>
        </p:spPr>
      </p:pic>
    </p:spTree>
    <p:extLst>
      <p:ext uri="{BB962C8B-B14F-4D97-AF65-F5344CB8AC3E}">
        <p14:creationId xmlns:p14="http://schemas.microsoft.com/office/powerpoint/2010/main" val="213075206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35347" y="1050295"/>
            <a:ext cx="5581227" cy="478763"/>
          </a:xfrm>
          <a:prstGeom prst="rect">
            <a:avLst/>
          </a:prstGeom>
        </p:spPr>
        <p:txBody>
          <a:bodyPr vert="horz" wrap="square" lIns="0" tIns="16933" rIns="0" bIns="0" rtlCol="0" anchor="ctr">
            <a:spAutoFit/>
          </a:bodyPr>
          <a:lstStyle/>
          <a:p>
            <a:pPr marL="16933">
              <a:lnSpc>
                <a:spcPct val="100000"/>
              </a:lnSpc>
              <a:spcBef>
                <a:spcPts val="133"/>
              </a:spcBef>
            </a:pPr>
            <a:r>
              <a:rPr sz="3000" b="1" dirty="0">
                <a:effectLst>
                  <a:outerShdw blurRad="38100" dist="38100" dir="2700000" algn="tl">
                    <a:srgbClr val="000000">
                      <a:alpha val="43137"/>
                    </a:srgbClr>
                  </a:outerShdw>
                </a:effectLst>
                <a:latin typeface="+mn-lt"/>
                <a:ea typeface="+mn-ea"/>
                <a:cs typeface="+mn-cs"/>
              </a:rPr>
              <a:t>ПЛУТОН В ДОМАХ ГОРОСКОПА</a:t>
            </a:r>
          </a:p>
        </p:txBody>
      </p:sp>
      <p:sp>
        <p:nvSpPr>
          <p:cNvPr id="3" name="object 3"/>
          <p:cNvSpPr txBox="1"/>
          <p:nvPr/>
        </p:nvSpPr>
        <p:spPr>
          <a:xfrm>
            <a:off x="1035347" y="1656788"/>
            <a:ext cx="10902653" cy="4364442"/>
          </a:xfrm>
          <a:prstGeom prst="rect">
            <a:avLst/>
          </a:prstGeom>
        </p:spPr>
        <p:txBody>
          <a:bodyPr vert="horz" wrap="square" lIns="0" tIns="16933" rIns="0" bIns="0" rtlCol="0">
            <a:spAutoFit/>
          </a:bodyPr>
          <a:lstStyle/>
          <a:p>
            <a:pPr indent="17463" algn="just" defTabSz="976313">
              <a:lnSpc>
                <a:spcPts val="2652"/>
              </a:lnSpc>
              <a:spcBef>
                <a:spcPts val="133"/>
              </a:spcBef>
              <a:buAutoNum type="arabicPlain"/>
              <a:tabLst>
                <a:tab pos="263525" algn="l"/>
                <a:tab pos="8077200" algn="l"/>
              </a:tabLst>
            </a:pPr>
            <a:r>
              <a:rPr sz="2000" dirty="0">
                <a:solidFill>
                  <a:schemeClr val="bg2">
                    <a:lumMod val="25000"/>
                  </a:schemeClr>
                </a:solidFill>
                <a:latin typeface="Bahnschrift SemiLight SemiConde" panose="020B0502040204020203" pitchFamily="34" charset="0"/>
              </a:rPr>
              <a:t>дом - напрягать себя, трансформировать свое тело, образ жизни</a:t>
            </a:r>
          </a:p>
          <a:p>
            <a:pPr marR="1583227" indent="17463" algn="just" defTabSz="976313">
              <a:lnSpc>
                <a:spcPts val="2585"/>
              </a:lnSpc>
              <a:spcBef>
                <a:spcPts val="127"/>
              </a:spcBef>
              <a:buAutoNum type="arabicPlain"/>
              <a:tabLst>
                <a:tab pos="263525" algn="l"/>
                <a:tab pos="8077200" algn="l"/>
              </a:tabLst>
            </a:pPr>
            <a:r>
              <a:rPr sz="2000" dirty="0">
                <a:solidFill>
                  <a:schemeClr val="bg2">
                    <a:lumMod val="25000"/>
                  </a:schemeClr>
                </a:solidFill>
                <a:latin typeface="Bahnschrift SemiLight SemiConde" panose="020B0502040204020203" pitchFamily="34" charset="0"/>
              </a:rPr>
              <a:t>дом - крупные вложения денег, инвестиции, бизнес, заработок </a:t>
            </a:r>
            <a:r>
              <a:rPr sz="2000" dirty="0" err="1">
                <a:solidFill>
                  <a:schemeClr val="bg2">
                    <a:lumMod val="25000"/>
                  </a:schemeClr>
                </a:solidFill>
                <a:latin typeface="Bahnschrift SemiLight SemiConde" panose="020B0502040204020203" pitchFamily="34" charset="0"/>
              </a:rPr>
              <a:t>через</a:t>
            </a:r>
            <a:r>
              <a:rPr sz="2000" dirty="0">
                <a:solidFill>
                  <a:schemeClr val="bg2">
                    <a:lumMod val="25000"/>
                  </a:schemeClr>
                </a:solidFill>
                <a:latin typeface="Bahnschrift SemiLight SemiConde" panose="020B0502040204020203" pitchFamily="34" charset="0"/>
              </a:rPr>
              <a:t> </a:t>
            </a:r>
            <a:r>
              <a:rPr sz="2000" dirty="0" err="1" smtClean="0">
                <a:solidFill>
                  <a:schemeClr val="bg2">
                    <a:lumMod val="25000"/>
                  </a:schemeClr>
                </a:solidFill>
                <a:latin typeface="Bahnschrift SemiLight SemiConde" panose="020B0502040204020203" pitchFamily="34" charset="0"/>
              </a:rPr>
              <a:t>преодоление</a:t>
            </a:r>
            <a:r>
              <a:rPr lang="ru-RU" sz="2000" dirty="0" smtClean="0">
                <a:solidFill>
                  <a:schemeClr val="bg2">
                    <a:lumMod val="25000"/>
                  </a:schemeClr>
                </a:solidFill>
                <a:latin typeface="Bahnschrift SemiLight SemiConde" panose="020B0502040204020203" pitchFamily="34" charset="0"/>
              </a:rPr>
              <a:t> </a:t>
            </a:r>
            <a:r>
              <a:rPr sz="2000" dirty="0" err="1" smtClean="0">
                <a:solidFill>
                  <a:schemeClr val="bg2">
                    <a:lumMod val="25000"/>
                  </a:schemeClr>
                </a:solidFill>
                <a:latin typeface="Bahnschrift SemiLight SemiConde" panose="020B0502040204020203" pitchFamily="34" charset="0"/>
              </a:rPr>
              <a:t>себя</a:t>
            </a:r>
            <a:endParaRPr lang="ru-RU" sz="2000" dirty="0">
              <a:solidFill>
                <a:schemeClr val="bg2">
                  <a:lumMod val="25000"/>
                </a:schemeClr>
              </a:solidFill>
              <a:latin typeface="Bahnschrift SemiLight SemiConde" panose="020B0502040204020203" pitchFamily="34" charset="0"/>
            </a:endParaRPr>
          </a:p>
          <a:p>
            <a:pPr marR="1583227" indent="17463" algn="just" defTabSz="976313">
              <a:lnSpc>
                <a:spcPts val="2585"/>
              </a:lnSpc>
              <a:spcBef>
                <a:spcPts val="127"/>
              </a:spcBef>
              <a:tabLst>
                <a:tab pos="263525" algn="l"/>
                <a:tab pos="8077200" algn="l"/>
              </a:tabLst>
            </a:pPr>
            <a:r>
              <a:rPr sz="2000" dirty="0" smtClean="0">
                <a:solidFill>
                  <a:schemeClr val="bg2">
                    <a:lumMod val="25000"/>
                  </a:schemeClr>
                </a:solidFill>
                <a:latin typeface="Bahnschrift SemiLight SemiConde" panose="020B0502040204020203" pitchFamily="34" charset="0"/>
              </a:rPr>
              <a:t>3 </a:t>
            </a:r>
            <a:r>
              <a:rPr sz="2000" dirty="0">
                <a:solidFill>
                  <a:schemeClr val="bg2">
                    <a:lumMod val="25000"/>
                  </a:schemeClr>
                </a:solidFill>
                <a:latin typeface="Bahnschrift SemiLight SemiConde" panose="020B0502040204020203" pitchFamily="34" charset="0"/>
              </a:rPr>
              <a:t>дом - сложные поездки на длинные расстояния, общение</a:t>
            </a:r>
            <a:r>
              <a:rPr sz="2000" dirty="0">
                <a:solidFill>
                  <a:schemeClr val="bg2">
                    <a:lumMod val="25000"/>
                  </a:schemeClr>
                </a:solidFill>
                <a:latin typeface="Bahnschrift SemiLight SemiConde" panose="020B0502040204020203" pitchFamily="34" charset="0"/>
              </a:rPr>
              <a:t> в </a:t>
            </a:r>
            <a:r>
              <a:rPr sz="2000" dirty="0" err="1" smtClean="0">
                <a:solidFill>
                  <a:schemeClr val="bg2">
                    <a:lumMod val="25000"/>
                  </a:schemeClr>
                </a:solidFill>
                <a:latin typeface="Bahnschrift SemiLight SemiConde" panose="020B0502040204020203" pitchFamily="34" charset="0"/>
              </a:rPr>
              <a:t>больших</a:t>
            </a:r>
            <a:r>
              <a:rPr lang="ru-RU" sz="2000" dirty="0">
                <a:solidFill>
                  <a:schemeClr val="bg2">
                    <a:lumMod val="25000"/>
                  </a:schemeClr>
                </a:solidFill>
                <a:latin typeface="Bahnschrift SemiLight SemiConde" panose="020B0502040204020203" pitchFamily="34" charset="0"/>
              </a:rPr>
              <a:t> </a:t>
            </a:r>
            <a:r>
              <a:rPr sz="2000" dirty="0" err="1" smtClean="0">
                <a:solidFill>
                  <a:schemeClr val="bg2">
                    <a:lumMod val="25000"/>
                  </a:schemeClr>
                </a:solidFill>
                <a:latin typeface="Bahnschrift SemiLight SemiConde" panose="020B0502040204020203" pitchFamily="34" charset="0"/>
              </a:rPr>
              <a:t>коллективах</a:t>
            </a:r>
            <a:endParaRPr sz="2000" dirty="0">
              <a:solidFill>
                <a:schemeClr val="bg2">
                  <a:lumMod val="25000"/>
                </a:schemeClr>
              </a:solidFill>
              <a:latin typeface="Bahnschrift SemiLight SemiConde" panose="020B0502040204020203" pitchFamily="34" charset="0"/>
            </a:endParaRPr>
          </a:p>
          <a:p>
            <a:pPr indent="17463" algn="just" defTabSz="976313">
              <a:lnSpc>
                <a:spcPts val="2447"/>
              </a:lnSpc>
              <a:buAutoNum type="arabicPlain" startAt="4"/>
              <a:tabLst>
                <a:tab pos="263525" algn="l"/>
                <a:tab pos="8077200" algn="l"/>
              </a:tabLst>
            </a:pPr>
            <a:r>
              <a:rPr sz="2000" dirty="0">
                <a:solidFill>
                  <a:schemeClr val="bg2">
                    <a:lumMod val="25000"/>
                  </a:schemeClr>
                </a:solidFill>
                <a:latin typeface="Bahnschrift SemiLight SemiConde" panose="020B0502040204020203" pitchFamily="34" charset="0"/>
              </a:rPr>
              <a:t>дом - ремонт, трансформация жилья</a:t>
            </a:r>
          </a:p>
          <a:p>
            <a:pPr marR="4422876" indent="17463" algn="just" defTabSz="976313">
              <a:lnSpc>
                <a:spcPts val="2585"/>
              </a:lnSpc>
              <a:spcBef>
                <a:spcPts val="127"/>
              </a:spcBef>
              <a:buAutoNum type="arabicPlain" startAt="4"/>
              <a:tabLst>
                <a:tab pos="263525" algn="l"/>
                <a:tab pos="8077200" algn="l"/>
              </a:tabLst>
            </a:pPr>
            <a:r>
              <a:rPr sz="2000" dirty="0">
                <a:solidFill>
                  <a:schemeClr val="bg2">
                    <a:lumMod val="25000"/>
                  </a:schemeClr>
                </a:solidFill>
                <a:latin typeface="Bahnschrift SemiLight SemiConde" panose="020B0502040204020203" pitchFamily="34" charset="0"/>
              </a:rPr>
              <a:t>дом - опасные хобби, хобби</a:t>
            </a:r>
            <a:r>
              <a:rPr sz="2000" dirty="0">
                <a:solidFill>
                  <a:schemeClr val="bg2">
                    <a:lumMod val="25000"/>
                  </a:schemeClr>
                </a:solidFill>
                <a:latin typeface="Bahnschrift SemiLight SemiConde" panose="020B0502040204020203" pitchFamily="34" charset="0"/>
              </a:rPr>
              <a:t>, </a:t>
            </a:r>
            <a:r>
              <a:rPr sz="2000" dirty="0" err="1" smtClean="0">
                <a:solidFill>
                  <a:schemeClr val="bg2">
                    <a:lumMod val="25000"/>
                  </a:schemeClr>
                </a:solidFill>
                <a:latin typeface="Bahnschrift SemiLight SemiConde" panose="020B0502040204020203" pitchFamily="34" charset="0"/>
              </a:rPr>
              <a:t>которые</a:t>
            </a:r>
            <a:r>
              <a:rPr lang="ru-RU" sz="2000" dirty="0">
                <a:solidFill>
                  <a:schemeClr val="bg2">
                    <a:lumMod val="25000"/>
                  </a:schemeClr>
                </a:solidFill>
                <a:latin typeface="Bahnschrift SemiLight SemiConde" panose="020B0502040204020203" pitchFamily="34" charset="0"/>
              </a:rPr>
              <a:t> </a:t>
            </a:r>
            <a:r>
              <a:rPr sz="2000" dirty="0" err="1" smtClean="0">
                <a:solidFill>
                  <a:schemeClr val="bg2">
                    <a:lumMod val="25000"/>
                  </a:schemeClr>
                </a:solidFill>
                <a:latin typeface="Bahnschrift SemiLight SemiConde" panose="020B0502040204020203" pitchFamily="34" charset="0"/>
              </a:rPr>
              <a:t>могут</a:t>
            </a:r>
            <a:r>
              <a:rPr sz="2000" dirty="0" smtClean="0">
                <a:solidFill>
                  <a:schemeClr val="bg2">
                    <a:lumMod val="25000"/>
                  </a:schemeClr>
                </a:solidFill>
                <a:latin typeface="Bahnschrift SemiLight SemiConde" panose="020B0502040204020203" pitchFamily="34" charset="0"/>
              </a:rPr>
              <a:t> </a:t>
            </a:r>
            <a:r>
              <a:rPr sz="2000" dirty="0">
                <a:solidFill>
                  <a:schemeClr val="bg2">
                    <a:lumMod val="25000"/>
                  </a:schemeClr>
                </a:solidFill>
                <a:latin typeface="Bahnschrift SemiLight SemiConde" panose="020B0502040204020203" pitchFamily="34" charset="0"/>
              </a:rPr>
              <a:t>изменить </a:t>
            </a:r>
            <a:r>
              <a:rPr sz="2000" dirty="0" err="1">
                <a:solidFill>
                  <a:schemeClr val="bg2">
                    <a:lumMod val="25000"/>
                  </a:schemeClr>
                </a:solidFill>
                <a:latin typeface="Bahnschrift SemiLight SemiConde" panose="020B0502040204020203" pitchFamily="34" charset="0"/>
              </a:rPr>
              <a:t>жизнь</a:t>
            </a:r>
            <a:r>
              <a:rPr sz="2000" dirty="0">
                <a:solidFill>
                  <a:schemeClr val="bg2">
                    <a:lumMod val="25000"/>
                  </a:schemeClr>
                </a:solidFill>
                <a:latin typeface="Bahnschrift SemiLight SemiConde" panose="020B0502040204020203" pitchFamily="34" charset="0"/>
              </a:rPr>
              <a:t> </a:t>
            </a:r>
            <a:endParaRPr lang="ru-RU" sz="2000" dirty="0" smtClean="0">
              <a:solidFill>
                <a:schemeClr val="bg2">
                  <a:lumMod val="25000"/>
                </a:schemeClr>
              </a:solidFill>
              <a:latin typeface="Bahnschrift SemiLight SemiConde" panose="020B0502040204020203" pitchFamily="34" charset="0"/>
            </a:endParaRPr>
          </a:p>
          <a:p>
            <a:pPr marR="4422876" algn="just" defTabSz="976313">
              <a:lnSpc>
                <a:spcPts val="2585"/>
              </a:lnSpc>
              <a:spcBef>
                <a:spcPts val="127"/>
              </a:spcBef>
              <a:tabLst>
                <a:tab pos="263525" algn="l"/>
                <a:tab pos="8077200" algn="l"/>
              </a:tabLst>
            </a:pPr>
            <a:r>
              <a:rPr sz="2000" dirty="0" smtClean="0">
                <a:solidFill>
                  <a:schemeClr val="bg2">
                    <a:lumMod val="25000"/>
                  </a:schemeClr>
                </a:solidFill>
                <a:latin typeface="Bahnschrift SemiLight SemiConde" panose="020B0502040204020203" pitchFamily="34" charset="0"/>
              </a:rPr>
              <a:t>6 </a:t>
            </a:r>
            <a:r>
              <a:rPr sz="2000" dirty="0">
                <a:solidFill>
                  <a:schemeClr val="bg2">
                    <a:lumMod val="25000"/>
                  </a:schemeClr>
                </a:solidFill>
                <a:latin typeface="Bahnschrift SemiLight SemiConde" panose="020B0502040204020203" pitchFamily="34" charset="0"/>
              </a:rPr>
              <a:t>дом - забота о здоровье, напряжение в работе, переработки</a:t>
            </a:r>
          </a:p>
          <a:p>
            <a:pPr indent="17463" algn="just" defTabSz="976313">
              <a:lnSpc>
                <a:spcPts val="2447"/>
              </a:lnSpc>
              <a:buAutoNum type="arabicPlain" startAt="7"/>
              <a:tabLst>
                <a:tab pos="263525" algn="l"/>
                <a:tab pos="8077200" algn="l"/>
              </a:tabLst>
            </a:pPr>
            <a:r>
              <a:rPr sz="2000" dirty="0">
                <a:solidFill>
                  <a:schemeClr val="bg2">
                    <a:lumMod val="25000"/>
                  </a:schemeClr>
                </a:solidFill>
                <a:latin typeface="Bahnschrift SemiLight SemiConde" panose="020B0502040204020203" pitchFamily="34" charset="0"/>
              </a:rPr>
              <a:t>дом - сексуальные разрядки с партнером, трансформация отношений, выход из зоны комфорта</a:t>
            </a:r>
          </a:p>
          <a:p>
            <a:pPr indent="17463" algn="just" defTabSz="976313">
              <a:lnSpc>
                <a:spcPts val="2585"/>
              </a:lnSpc>
              <a:buAutoNum type="arabicPlain" startAt="7"/>
              <a:tabLst>
                <a:tab pos="263525" algn="l"/>
                <a:tab pos="8077200" algn="l"/>
              </a:tabLst>
            </a:pPr>
            <a:r>
              <a:rPr sz="2000" dirty="0">
                <a:solidFill>
                  <a:schemeClr val="bg2">
                    <a:lumMod val="25000"/>
                  </a:schemeClr>
                </a:solidFill>
                <a:latin typeface="Bahnschrift SemiLight SemiConde" panose="020B0502040204020203" pitchFamily="34" charset="0"/>
              </a:rPr>
              <a:t>дом - инвестиции, опасные стратегии, рисковые стратегии вложения денег</a:t>
            </a:r>
          </a:p>
          <a:p>
            <a:pPr marR="231981" indent="17463" algn="just" defTabSz="976313">
              <a:lnSpc>
                <a:spcPts val="2585"/>
              </a:lnSpc>
              <a:spcBef>
                <a:spcPts val="133"/>
              </a:spcBef>
              <a:buAutoNum type="arabicPlain" startAt="7"/>
              <a:tabLst>
                <a:tab pos="263525" algn="l"/>
                <a:tab pos="8077200" algn="l"/>
              </a:tabLst>
            </a:pPr>
            <a:r>
              <a:rPr sz="2000" dirty="0">
                <a:solidFill>
                  <a:schemeClr val="bg2">
                    <a:lumMod val="25000"/>
                  </a:schemeClr>
                </a:solidFill>
                <a:latin typeface="Bahnschrift SemiLight SemiConde" panose="020B0502040204020203" pitchFamily="34" charset="0"/>
              </a:rPr>
              <a:t>дом - большое количество обучения, через силу, паломничества, которые делят жизнь на до и после  10 дом - глобальные цели, выход из зоны комфорта ради их достижения</a:t>
            </a:r>
          </a:p>
          <a:p>
            <a:pPr indent="17463" algn="just" defTabSz="976313">
              <a:lnSpc>
                <a:spcPts val="2447"/>
              </a:lnSpc>
              <a:buAutoNum type="arabicPlain" startAt="11"/>
              <a:tabLst>
                <a:tab pos="263525" algn="l"/>
                <a:tab pos="8077200" algn="l"/>
              </a:tabLst>
            </a:pPr>
            <a:r>
              <a:rPr sz="2000" dirty="0">
                <a:solidFill>
                  <a:schemeClr val="bg2">
                    <a:lumMod val="25000"/>
                  </a:schemeClr>
                </a:solidFill>
                <a:latin typeface="Bahnschrift SemiLight SemiConde" panose="020B0502040204020203" pitchFamily="34" charset="0"/>
              </a:rPr>
              <a:t>дом - эзотерические группировки, объединения, которые трансформируют жизнь, участие в групповых</a:t>
            </a:r>
          </a:p>
          <a:p>
            <a:pPr indent="17463" algn="just" defTabSz="976313">
              <a:lnSpc>
                <a:spcPts val="2585"/>
              </a:lnSpc>
              <a:tabLst>
                <a:tab pos="263525" algn="l"/>
                <a:tab pos="8077200" algn="l"/>
              </a:tabLst>
            </a:pPr>
            <a:r>
              <a:rPr sz="2000" dirty="0">
                <a:solidFill>
                  <a:schemeClr val="bg2">
                    <a:lumMod val="25000"/>
                  </a:schemeClr>
                </a:solidFill>
                <a:latin typeface="Bahnschrift SemiLight SemiConde" panose="020B0502040204020203" pitchFamily="34" charset="0"/>
              </a:rPr>
              <a:t>проектах</a:t>
            </a:r>
          </a:p>
          <a:p>
            <a:pPr indent="17463" algn="just" defTabSz="976313">
              <a:lnSpc>
                <a:spcPts val="2652"/>
              </a:lnSpc>
              <a:buAutoNum type="arabicPlain" startAt="12"/>
              <a:tabLst>
                <a:tab pos="263525" algn="l"/>
                <a:tab pos="8077200" algn="l"/>
              </a:tabLst>
            </a:pPr>
            <a:r>
              <a:rPr sz="2000" dirty="0">
                <a:solidFill>
                  <a:schemeClr val="bg2">
                    <a:lumMod val="25000"/>
                  </a:schemeClr>
                </a:solidFill>
                <a:latin typeface="Bahnschrift SemiLight SemiConde" panose="020B0502040204020203" pitchFamily="34" charset="0"/>
              </a:rPr>
              <a:t>дом - работа с подсознанием, погружение в детские/иные травмы, идти в свой страх</a:t>
            </a:r>
          </a:p>
        </p:txBody>
      </p:sp>
    </p:spTree>
    <p:extLst>
      <p:ext uri="{BB962C8B-B14F-4D97-AF65-F5344CB8AC3E}">
        <p14:creationId xmlns:p14="http://schemas.microsoft.com/office/powerpoint/2010/main" val="2363207781"/>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57083</TotalTime>
  <Words>11212</Words>
  <Application>Microsoft Office PowerPoint</Application>
  <PresentationFormat>Широкоэкранный</PresentationFormat>
  <Paragraphs>539</Paragraphs>
  <Slides>75</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75</vt:i4>
      </vt:variant>
    </vt:vector>
  </HeadingPairs>
  <TitlesOfParts>
    <vt:vector size="80" baseType="lpstr">
      <vt:lpstr>Arial</vt:lpstr>
      <vt:lpstr>Bahnschrift SemiLight SemiConde</vt:lpstr>
      <vt:lpstr>Calibri</vt:lpstr>
      <vt:lpstr>Calibri Light</vt:lpstr>
      <vt:lpstr>Тема Office</vt:lpstr>
      <vt:lpstr>Презентация PowerPoint</vt:lpstr>
      <vt:lpstr>Презентация PowerPoint</vt:lpstr>
      <vt:lpstr>СОЛНЦЕ В ДОМАХ ГОРОСКОПА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УРАН В ДОМАХ ГОРОСКОПА</vt:lpstr>
      <vt:lpstr>УРАН В ДОМАХ ГОРОСКОПА</vt:lpstr>
      <vt:lpstr>НЕПТУН В ДОМАХ ГОРОСКОПА</vt:lpstr>
      <vt:lpstr>НЕПТУН В ДОМАХ ГОРОСКОПА</vt:lpstr>
      <vt:lpstr>ПЛУТОН В ДОМАХ ГОРОСКОПА</vt:lpstr>
      <vt:lpstr>ПЛУТОН В ДОМАХ ГОРОСКОПА</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dell</dc:creator>
  <cp:lastModifiedBy>dell</cp:lastModifiedBy>
  <cp:revision>75</cp:revision>
  <dcterms:created xsi:type="dcterms:W3CDTF">2021-09-16T18:03:56Z</dcterms:created>
  <dcterms:modified xsi:type="dcterms:W3CDTF">2023-07-25T19:14:05Z</dcterms:modified>
</cp:coreProperties>
</file>