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0.jpg" ContentType="image/jpg"/>
  <Override PartName="/ppt/media/image1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63" r:id="rId2"/>
    <p:sldId id="269" r:id="rId3"/>
    <p:sldId id="307" r:id="rId4"/>
    <p:sldId id="284" r:id="rId5"/>
    <p:sldId id="345" r:id="rId6"/>
    <p:sldId id="309" r:id="rId7"/>
    <p:sldId id="310" r:id="rId8"/>
    <p:sldId id="306" r:id="rId9"/>
    <p:sldId id="311" r:id="rId10"/>
    <p:sldId id="313" r:id="rId11"/>
    <p:sldId id="315" r:id="rId12"/>
    <p:sldId id="316" r:id="rId13"/>
    <p:sldId id="317" r:id="rId14"/>
    <p:sldId id="320" r:id="rId15"/>
    <p:sldId id="321" r:id="rId16"/>
    <p:sldId id="322" r:id="rId17"/>
    <p:sldId id="323" r:id="rId18"/>
    <p:sldId id="338" r:id="rId19"/>
    <p:sldId id="318" r:id="rId20"/>
    <p:sldId id="324" r:id="rId21"/>
    <p:sldId id="325" r:id="rId22"/>
    <p:sldId id="319" r:id="rId23"/>
    <p:sldId id="331" r:id="rId24"/>
    <p:sldId id="332" r:id="rId25"/>
    <p:sldId id="326" r:id="rId26"/>
    <p:sldId id="333" r:id="rId27"/>
    <p:sldId id="334" r:id="rId28"/>
    <p:sldId id="327" r:id="rId29"/>
    <p:sldId id="335" r:id="rId30"/>
    <p:sldId id="336" r:id="rId31"/>
    <p:sldId id="337" r:id="rId32"/>
    <p:sldId id="328" r:id="rId33"/>
    <p:sldId id="339" r:id="rId34"/>
    <p:sldId id="340" r:id="rId35"/>
    <p:sldId id="341" r:id="rId36"/>
    <p:sldId id="342" r:id="rId37"/>
    <p:sldId id="343" r:id="rId38"/>
    <p:sldId id="344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1A51-6180-41EE-B14F-3D06FFD13BFC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FD783-DDE9-43CC-8670-907A4B0F3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6300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8DAED-3880-45E5-B6C3-94AE6BA59A6A}" type="datetimeFigureOut">
              <a:rPr lang="ru-RU" smtClean="0"/>
              <a:t>01.08.2023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CAF6-A545-4CA9-B7D2-1283F523D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1625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445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730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845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445E-772A-4781-9A3D-784060DF4A61}" type="datetime1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1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85A8C-659D-424D-A67B-4F86F8032DC0}" type="datetime1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A2DA-73E8-4933-9000-63D1A8D15FBF}" type="datetime1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D4FD-59A2-4CE5-B7AC-55914987F6C4}" type="datetime1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8F84-5E9B-4EB2-B3AA-8FAFD423DA06}" type="datetime1">
              <a:rPr lang="ru-RU" smtClean="0"/>
              <a:t>01.08.2023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BC0-86C4-4D95-89EA-37B50E2437DD}" type="datetime1">
              <a:rPr lang="ru-RU" smtClean="0"/>
              <a:t>01.08.2023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41A-2649-478D-A1BC-A765987AE1B9}" type="datetime1">
              <a:rPr lang="ru-RU" smtClean="0"/>
              <a:t>01.08.2023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9D80-5B49-4649-9EE6-E0CAE9707FB3}" type="datetime1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1CD49-39C7-4051-AD6C-77F77B2594E6}" type="datetime1">
              <a:rPr lang="ru-RU" smtClean="0"/>
              <a:t>01.08.2023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18DF3-1AE1-4AF0-8B89-9BC6DF477355}" type="datetime1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525D-0A11-4217-812D-5EF72162E25D}" type="datetime1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656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85527-1129-4F09-96C8-790AD9E3FF15}" type="datetime1">
              <a:rPr lang="ru-RU" smtClean="0"/>
              <a:t>01.08.2023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1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25450" y="4075944"/>
            <a:ext cx="665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УРОК</a:t>
            </a:r>
            <a:endParaRPr lang="ru-RU" sz="9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814" y="-2554792"/>
            <a:ext cx="6342502" cy="64083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47750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53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1147" y="923146"/>
            <a:ext cx="3770207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ПОНЯТИЕ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АСПЕКТА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1147" y="2176192"/>
            <a:ext cx="3303203" cy="370614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R="344585">
              <a:lnSpc>
                <a:spcPts val="2200"/>
              </a:lnSpc>
              <a:spcBef>
                <a:spcPts val="300"/>
              </a:spcBef>
            </a:pPr>
            <a:r>
              <a:rPr sz="1400" dirty="0"/>
              <a:t>Аспект - угол между  планетами, который  придумали АСТРОЛОГИ!</a:t>
            </a:r>
          </a:p>
          <a:p>
            <a:pPr marR="583339">
              <a:lnSpc>
                <a:spcPts val="2200"/>
              </a:lnSpc>
              <a:spcBef>
                <a:spcPts val="2187"/>
              </a:spcBef>
            </a:pPr>
            <a:r>
              <a:rPr sz="1400" dirty="0"/>
              <a:t>Это взаимоотношения  между планетами</a:t>
            </a:r>
          </a:p>
          <a:p>
            <a:pPr marR="48259">
              <a:lnSpc>
                <a:spcPts val="2200"/>
              </a:lnSpc>
              <a:spcBef>
                <a:spcPts val="2185"/>
              </a:spcBef>
            </a:pPr>
            <a:r>
              <a:rPr sz="1400" dirty="0"/>
              <a:t>Планеты благодаря аспекту  могут влиять друг на друга,  окрашивать друг друга  разными качествами.</a:t>
            </a:r>
          </a:p>
          <a:p>
            <a:pPr marR="6773">
              <a:lnSpc>
                <a:spcPts val="2200"/>
              </a:lnSpc>
              <a:spcBef>
                <a:spcPts val="2180"/>
              </a:spcBef>
            </a:pPr>
            <a:r>
              <a:rPr sz="1400" dirty="0"/>
              <a:t>Но они НЕ могут изменять  технические характеристики  друг </a:t>
            </a:r>
            <a:r>
              <a:rPr sz="1400" dirty="0" err="1"/>
              <a:t>друга</a:t>
            </a:r>
            <a:r>
              <a:rPr sz="1400" dirty="0" smtClean="0"/>
              <a:t>.</a:t>
            </a:r>
            <a:r>
              <a:rPr lang="ru-RU" sz="1400" dirty="0" smtClean="0"/>
              <a:t> Только </a:t>
            </a:r>
            <a:r>
              <a:rPr lang="ru-RU" sz="1400" dirty="0" err="1" smtClean="0"/>
              <a:t>доплнять</a:t>
            </a:r>
            <a:r>
              <a:rPr lang="ru-RU" sz="1400" dirty="0" smtClean="0"/>
              <a:t>.</a:t>
            </a:r>
            <a:endParaRPr sz="14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0685" y="2176192"/>
            <a:ext cx="7541315" cy="41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9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88938" y="257811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АСПЕКТОВ</a:t>
            </a: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3170" y="-375207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4163861" y="796420"/>
            <a:ext cx="6892066" cy="261011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59833" marR="6773" indent="-342900">
              <a:lnSpc>
                <a:spcPct val="114999"/>
              </a:lnSpc>
              <a:spcBef>
                <a:spcPts val="133"/>
              </a:spcBef>
              <a:buAutoNum type="arabicPeriod"/>
            </a:pPr>
            <a:r>
              <a:rPr lang="ru-RU" sz="1400" dirty="0" smtClean="0"/>
              <a:t>СОЕДИНЕНИЕ </a:t>
            </a:r>
            <a:r>
              <a:rPr lang="ru-RU" sz="1400" b="1" dirty="0" smtClean="0"/>
              <a:t>(хороший)</a:t>
            </a:r>
          </a:p>
          <a:p>
            <a:pPr marL="359833" marR="6773" indent="-342900">
              <a:lnSpc>
                <a:spcPct val="114999"/>
              </a:lnSpc>
              <a:spcBef>
                <a:spcPts val="133"/>
              </a:spcBef>
              <a:buAutoNum type="arabicPeriod"/>
            </a:pPr>
            <a:r>
              <a:rPr lang="ru-RU" sz="1400" dirty="0" smtClean="0"/>
              <a:t>СОЖЖЕНИЕ (ТОЛЬКО У СОЛНЦА С ЛЮБОЙ ДРУГОЙ ПЛАНЕТОЙ) </a:t>
            </a:r>
            <a:r>
              <a:rPr lang="ru-RU" sz="1400" b="1" dirty="0" smtClean="0"/>
              <a:t>(плохой)</a:t>
            </a:r>
          </a:p>
          <a:p>
            <a:pPr marL="359833" marR="6773" indent="-342900">
              <a:lnSpc>
                <a:spcPct val="114999"/>
              </a:lnSpc>
              <a:spcBef>
                <a:spcPts val="133"/>
              </a:spcBef>
              <a:buFontTx/>
              <a:buAutoNum type="arabicPeriod"/>
            </a:pPr>
            <a:r>
              <a:rPr lang="ru-RU" sz="1400" dirty="0" err="1" smtClean="0"/>
              <a:t>СЕКСТИЛЬ</a:t>
            </a:r>
            <a:r>
              <a:rPr lang="ru-RU" sz="1400" dirty="0" smtClean="0"/>
              <a:t> </a:t>
            </a:r>
            <a:r>
              <a:rPr lang="ru-RU" sz="1400" b="1" dirty="0"/>
              <a:t>(хороший</a:t>
            </a:r>
            <a:r>
              <a:rPr lang="ru-RU" sz="1400" b="1" dirty="0" smtClean="0"/>
              <a:t>)</a:t>
            </a:r>
            <a:endParaRPr lang="ru-RU" sz="1400" dirty="0" smtClean="0"/>
          </a:p>
          <a:p>
            <a:pPr marL="359833" marR="6773" indent="-342900">
              <a:lnSpc>
                <a:spcPct val="114999"/>
              </a:lnSpc>
              <a:spcBef>
                <a:spcPts val="133"/>
              </a:spcBef>
              <a:buFontTx/>
              <a:buAutoNum type="arabicPeriod"/>
            </a:pPr>
            <a:r>
              <a:rPr lang="ru-RU" sz="1400" dirty="0" err="1" smtClean="0"/>
              <a:t>СТЕЛЛИУМ</a:t>
            </a:r>
            <a:r>
              <a:rPr lang="ru-RU" sz="1400" dirty="0" smtClean="0"/>
              <a:t>  </a:t>
            </a:r>
            <a:r>
              <a:rPr lang="ru-RU" sz="1400" b="1" dirty="0" smtClean="0"/>
              <a:t>(нейтральный)</a:t>
            </a:r>
            <a:endParaRPr lang="ru-RU" sz="1400" dirty="0" smtClean="0"/>
          </a:p>
          <a:p>
            <a:pPr marL="359833" marR="6773" indent="-342900">
              <a:lnSpc>
                <a:spcPct val="114999"/>
              </a:lnSpc>
              <a:spcBef>
                <a:spcPts val="133"/>
              </a:spcBef>
              <a:buFontTx/>
              <a:buAutoNum type="arabicPeriod"/>
            </a:pPr>
            <a:r>
              <a:rPr lang="ru-RU" sz="1400" dirty="0" err="1" smtClean="0"/>
              <a:t>ТРИГОН</a:t>
            </a:r>
            <a:r>
              <a:rPr lang="ru-RU" sz="1400" dirty="0" smtClean="0"/>
              <a:t> </a:t>
            </a:r>
            <a:r>
              <a:rPr lang="ru-RU" sz="1400" b="1" dirty="0"/>
              <a:t>(хороший</a:t>
            </a:r>
            <a:r>
              <a:rPr lang="ru-RU" sz="1400" b="1" dirty="0" smtClean="0"/>
              <a:t>)</a:t>
            </a:r>
            <a:endParaRPr lang="ru-RU" sz="1400" dirty="0" smtClean="0"/>
          </a:p>
          <a:p>
            <a:pPr marL="359833" marR="6773" indent="-342900">
              <a:lnSpc>
                <a:spcPct val="114999"/>
              </a:lnSpc>
              <a:spcBef>
                <a:spcPts val="133"/>
              </a:spcBef>
              <a:buFontTx/>
              <a:buAutoNum type="arabicPeriod"/>
            </a:pPr>
            <a:r>
              <a:rPr lang="ru-RU" sz="1400" dirty="0" smtClean="0"/>
              <a:t>КВАДРАТ </a:t>
            </a:r>
            <a:r>
              <a:rPr lang="ru-RU" sz="1400" b="1" dirty="0"/>
              <a:t>(плохой</a:t>
            </a:r>
            <a:r>
              <a:rPr lang="ru-RU" sz="1400" b="1" dirty="0" smtClean="0"/>
              <a:t>)</a:t>
            </a:r>
            <a:endParaRPr lang="ru-RU" sz="1400" dirty="0" smtClean="0"/>
          </a:p>
          <a:p>
            <a:pPr marL="359833" marR="6773" indent="-342900">
              <a:lnSpc>
                <a:spcPct val="114999"/>
              </a:lnSpc>
              <a:spcBef>
                <a:spcPts val="133"/>
              </a:spcBef>
              <a:buFontTx/>
              <a:buAutoNum type="arabicPeriod"/>
            </a:pPr>
            <a:r>
              <a:rPr lang="ru-RU" sz="1400" dirty="0" err="1" smtClean="0"/>
              <a:t>ОПОЗИЦИЯ</a:t>
            </a:r>
            <a:r>
              <a:rPr lang="ru-RU" sz="1400" b="1" dirty="0"/>
              <a:t>(плохой</a:t>
            </a:r>
            <a:r>
              <a:rPr lang="ru-RU" sz="1400" b="1" dirty="0" smtClean="0"/>
              <a:t>)</a:t>
            </a:r>
            <a:endParaRPr lang="ru-RU" sz="1400" dirty="0" smtClean="0"/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endParaRPr lang="ru-RU" sz="1400" dirty="0" smtClean="0"/>
          </a:p>
          <a:p>
            <a:pPr marL="359833" marR="6773" indent="-342900">
              <a:lnSpc>
                <a:spcPct val="114999"/>
              </a:lnSpc>
              <a:spcBef>
                <a:spcPts val="133"/>
              </a:spcBef>
              <a:buAutoNum type="arabicPeriod"/>
            </a:pPr>
            <a:endParaRPr lang="ru-RU" sz="1400" dirty="0" smtClean="0"/>
          </a:p>
          <a:p>
            <a:pPr marL="359833" marR="6773" indent="-342900">
              <a:lnSpc>
                <a:spcPct val="114999"/>
              </a:lnSpc>
              <a:spcBef>
                <a:spcPts val="133"/>
              </a:spcBef>
              <a:buAutoNum type="arabicPeriod"/>
            </a:pPr>
            <a:endParaRPr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861" y="2841591"/>
            <a:ext cx="5829884" cy="249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3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803" y="4403555"/>
            <a:ext cx="6026872" cy="19828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802" y="2344335"/>
            <a:ext cx="6026872" cy="19828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278" y="1485578"/>
            <a:ext cx="5623649" cy="18501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8802" y="289345"/>
            <a:ext cx="6026872" cy="19828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278" y="3422270"/>
            <a:ext cx="5625160" cy="25967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2662" y="533019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Самые популярные аспекты :</a:t>
            </a: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52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3116" y="3089677"/>
            <a:ext cx="2154585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СТЕЛЛИУМ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5098" y="178495"/>
            <a:ext cx="6341633" cy="633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7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38660" y="653621"/>
            <a:ext cx="7184664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 marR="6773">
              <a:lnSpc>
                <a:spcPct val="100000"/>
              </a:lnSpc>
              <a:spcBef>
                <a:spcPts val="133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ПЛАНЕТА В ШАХТЕ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07972" y="1355026"/>
            <a:ext cx="6508711" cy="44049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Планета БЕЗ аспектов. Событийно планета работает независимо от воли натива. Обстоятельства жизни  складываются так, что он вынужден принимать правила игры.</a:t>
            </a:r>
          </a:p>
          <a:p>
            <a:pPr marL="16933">
              <a:spcBef>
                <a:spcPts val="133"/>
              </a:spcBef>
            </a:pPr>
            <a:r>
              <a:rPr sz="1400" dirty="0"/>
              <a:t>Видим планету в шахте, расширяем орбисы, все равно в шахте?</a:t>
            </a:r>
          </a:p>
          <a:p>
            <a:pPr marL="16933">
              <a:spcBef>
                <a:spcPts val="133"/>
              </a:spcBef>
            </a:pPr>
            <a:endParaRPr sz="1400" dirty="0"/>
          </a:p>
          <a:p>
            <a:pPr marL="16933" indent="-226054">
              <a:spcBef>
                <a:spcPts val="133"/>
              </a:spcBef>
              <a:buAutoNum type="arabicPeriod"/>
              <a:tabLst>
                <a:tab pos="242987" algn="l"/>
              </a:tabLst>
            </a:pPr>
            <a:r>
              <a:rPr sz="1400" dirty="0"/>
              <a:t>Смотрим эссенциальное достоинство:</a:t>
            </a:r>
          </a:p>
          <a:p>
            <a:pPr marL="16933" marR="3284985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в обители/экзальтации - ситуации будут складываться в пользу натива  в изгнании/падении - ситуации будут складываться против натива  перегрин - ситуации будут складываться нейтрально для натива</a:t>
            </a:r>
          </a:p>
          <a:p>
            <a:pPr marL="16933">
              <a:spcBef>
                <a:spcPts val="133"/>
              </a:spcBef>
            </a:pPr>
            <a:endParaRPr sz="1400" dirty="0"/>
          </a:p>
          <a:p>
            <a:pPr marL="16933" indent="-258227">
              <a:spcBef>
                <a:spcPts val="133"/>
              </a:spcBef>
              <a:buAutoNum type="arabicPeriod" startAt="2"/>
              <a:tabLst>
                <a:tab pos="275160" algn="l"/>
              </a:tabLst>
            </a:pPr>
            <a:r>
              <a:rPr sz="1400" dirty="0"/>
              <a:t>Смотрим, какая планета:</a:t>
            </a:r>
          </a:p>
          <a:p>
            <a:pPr marL="16933" marR="1919345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личная планета - человек будет лично ощущать на себе все прописанные ей сценарии  социальная/высшая планета - человека не будет заботить проявление этой планеты  (исключение - планета П1/У1)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145" y="1163162"/>
            <a:ext cx="4586445" cy="463415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338004" y="2778711"/>
            <a:ext cx="577048" cy="58430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67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13556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АСПЕКТОВ НА ЧЕЛОВЕКА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290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80422" y="442363"/>
            <a:ext cx="5558367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АСПЕКТЫ ЛИЧНЫХ ПЛАНЕТ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85070" y="951904"/>
            <a:ext cx="10559432" cy="2352097"/>
          </a:xfrm>
          <a:prstGeom prst="rect">
            <a:avLst/>
          </a:prstGeom>
        </p:spPr>
        <p:txBody>
          <a:bodyPr vert="horz" wrap="square" lIns="0" tIns="1947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Есть ПЯТЬ личных планет: Солнце, Луна, Меркурий, Венера, Марс.</a:t>
            </a:r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Личные планеты отвечают за ЛИЧНЫЕ качества. Психологию человека.  </a:t>
            </a:r>
            <a:endParaRPr lang="ru-RU" sz="1400" b="1" dirty="0" smtClean="0"/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endParaRPr lang="ru-RU" sz="1400" dirty="0"/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endParaRPr lang="ru-RU" sz="1400" dirty="0" smtClean="0"/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 err="1" smtClean="0"/>
              <a:t>Солнце</a:t>
            </a:r>
            <a:r>
              <a:rPr sz="1400" dirty="0" smtClean="0"/>
              <a:t> </a:t>
            </a:r>
            <a:r>
              <a:rPr sz="1400" dirty="0"/>
              <a:t>- ценности</a:t>
            </a:r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Луна - эмоции, реакции (быстро/медленно реагирует)  </a:t>
            </a:r>
            <a:endParaRPr lang="ru-RU" sz="1400" dirty="0"/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 err="1"/>
              <a:t>Меркурий</a:t>
            </a:r>
            <a:r>
              <a:rPr sz="1400" dirty="0"/>
              <a:t> - мысли, речь</a:t>
            </a:r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Венера - чувства, вкус (нравится/не нравится, люблю/не люблю)  </a:t>
            </a:r>
            <a:endParaRPr lang="ru-RU" sz="1400" dirty="0"/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 err="1"/>
              <a:t>Марс</a:t>
            </a:r>
            <a:r>
              <a:rPr sz="1400" dirty="0"/>
              <a:t> - действия</a:t>
            </a:r>
          </a:p>
        </p:txBody>
      </p:sp>
      <p:sp>
        <p:nvSpPr>
          <p:cNvPr id="8" name="object 3"/>
          <p:cNvSpPr txBox="1"/>
          <p:nvPr/>
        </p:nvSpPr>
        <p:spPr>
          <a:xfrm>
            <a:off x="1285070" y="3653099"/>
            <a:ext cx="9583861" cy="2311894"/>
          </a:xfrm>
          <a:prstGeom prst="rect">
            <a:avLst/>
          </a:prstGeom>
        </p:spPr>
        <p:txBody>
          <a:bodyPr vert="horz" wrap="square" lIns="0" tIns="1947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Оцениваем характеристики:</a:t>
            </a:r>
          </a:p>
          <a:p>
            <a:pPr marL="16933" marR="6773">
              <a:lnSpc>
                <a:spcPct val="114999"/>
              </a:lnSpc>
              <a:spcBef>
                <a:spcPts val="133"/>
              </a:spcBef>
              <a:buAutoNum type="arabicPeriod"/>
              <a:tabLst>
                <a:tab pos="229441" algn="l"/>
              </a:tabLst>
            </a:pPr>
            <a:r>
              <a:rPr sz="1400" dirty="0"/>
              <a:t>Оценка смысла планеты.  Например, Меркурий думает, говорит.</a:t>
            </a:r>
          </a:p>
          <a:p>
            <a:pPr marL="16933" marR="6773">
              <a:lnSpc>
                <a:spcPct val="114999"/>
              </a:lnSpc>
              <a:spcBef>
                <a:spcPts val="133"/>
              </a:spcBef>
              <a:buAutoNum type="arabicPeriod"/>
              <a:tabLst>
                <a:tab pos="262460" algn="l"/>
              </a:tabLst>
            </a:pPr>
            <a:r>
              <a:rPr sz="1400" dirty="0"/>
              <a:t>Положение ее в знаке Зодиака (стихии - психология, кресты - динамика реагирования). Например,  Меркурий в Тельце (речь спокойная, думает медленно).</a:t>
            </a:r>
          </a:p>
          <a:p>
            <a:pPr marL="16933" marR="6773" indent="-244681">
              <a:lnSpc>
                <a:spcPct val="114999"/>
              </a:lnSpc>
              <a:spcBef>
                <a:spcPts val="133"/>
              </a:spcBef>
              <a:buAutoNum type="arabicPeriod"/>
              <a:tabLst>
                <a:tab pos="261613" algn="l"/>
              </a:tabLst>
            </a:pPr>
            <a:r>
              <a:rPr sz="1400" dirty="0"/>
              <a:t>Смотрим, какие есть аспекты.</a:t>
            </a:r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Например, квадрат - негативно влияет на мысли, речь, секстиль - позитивно, помогает.</a:t>
            </a:r>
          </a:p>
          <a:p>
            <a:pPr marL="16933" marR="6773" indent="-246374">
              <a:lnSpc>
                <a:spcPct val="114999"/>
              </a:lnSpc>
              <a:spcBef>
                <a:spcPts val="133"/>
              </a:spcBef>
              <a:buAutoNum type="arabicPeriod" startAt="4"/>
              <a:tabLst>
                <a:tab pos="263307" algn="l"/>
              </a:tabLst>
            </a:pPr>
            <a:r>
              <a:rPr sz="1400" dirty="0"/>
              <a:t>Смотрим, к каким планетам есть аспекты.</a:t>
            </a:r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Например, квадрат к Луне делает речь более эмоциональной, а секстиль к Сатурну - более  последовательной и структурированной.</a:t>
            </a:r>
          </a:p>
        </p:txBody>
      </p:sp>
    </p:spTree>
    <p:extLst>
      <p:ext uri="{BB962C8B-B14F-4D97-AF65-F5344CB8AC3E}">
        <p14:creationId xmlns:p14="http://schemas.microsoft.com/office/powerpoint/2010/main" val="15928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2422" y="1600123"/>
            <a:ext cx="9598133" cy="1011004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6933" marR="6773">
              <a:lnSpc>
                <a:spcPct val="100800"/>
              </a:lnSpc>
              <a:spcBef>
                <a:spcPts val="127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АСПЕКТЫ ЛИЧНЫХ ПЛАНЕТ С ФИКТИВНЫМИ  ТОЧКАМИ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92422" y="2735299"/>
            <a:ext cx="8745877" cy="1827509"/>
          </a:xfrm>
          <a:prstGeom prst="rect">
            <a:avLst/>
          </a:prstGeom>
        </p:spPr>
        <p:txBody>
          <a:bodyPr vert="horz" wrap="square" lIns="0" tIns="41487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Лилит</a:t>
            </a:r>
            <a:r>
              <a:rPr sz="1400" dirty="0"/>
              <a:t> - любой аспект к Лилит вовлекает в негативные ситуации планету. </a:t>
            </a: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 err="1" smtClean="0"/>
              <a:t>Самый</a:t>
            </a:r>
            <a:r>
              <a:rPr sz="1400" dirty="0" smtClean="0"/>
              <a:t> </a:t>
            </a:r>
            <a:r>
              <a:rPr sz="1400" dirty="0"/>
              <a:t>сильный -  соединение. Например, </a:t>
            </a:r>
            <a:r>
              <a:rPr sz="1400" dirty="0" err="1" smtClean="0"/>
              <a:t>Лилит</a:t>
            </a:r>
            <a:r>
              <a:rPr sz="1400" dirty="0" smtClean="0"/>
              <a:t>-</a:t>
            </a:r>
            <a:r>
              <a:rPr lang="ru-RU" sz="1400" dirty="0" smtClean="0"/>
              <a:t>квадрат</a:t>
            </a:r>
            <a:r>
              <a:rPr sz="1400" dirty="0" smtClean="0"/>
              <a:t>-</a:t>
            </a:r>
            <a:r>
              <a:rPr sz="1400" dirty="0" err="1" smtClean="0"/>
              <a:t>Меркурий</a:t>
            </a:r>
            <a:r>
              <a:rPr sz="1400" dirty="0" smtClean="0"/>
              <a:t> </a:t>
            </a:r>
            <a:r>
              <a:rPr sz="1400" dirty="0"/>
              <a:t>- человека могут вовлекать в спорные ситуации, когда  ему придется врать/отвечать за свои слова.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Раху, Кету </a:t>
            </a:r>
            <a:r>
              <a:rPr sz="1400" dirty="0"/>
              <a:t>- рассматриваем ТОЛЬКО соединение. Если есть соединение с Раху, оппозиции с Кету  БЫТЬ НЕ МОЖЕТ!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Раху наделяет планету силой, гороскоп работает на то, чтобы эта планета в нынешнем воплощении  была максимально раскрыта.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Кету ослабляет планету. Гороскоп требует, чтобы планета отдавала силы </a:t>
            </a:r>
            <a:r>
              <a:rPr sz="1400" dirty="0" err="1"/>
              <a:t>на</a:t>
            </a:r>
            <a:r>
              <a:rPr sz="1400" dirty="0"/>
              <a:t> </a:t>
            </a:r>
            <a:r>
              <a:rPr sz="1400" dirty="0" err="1" smtClean="0"/>
              <a:t>воплощение</a:t>
            </a:r>
            <a:r>
              <a:rPr lang="ru-RU" sz="1400" dirty="0" smtClean="0"/>
              <a:t> </a:t>
            </a:r>
            <a:r>
              <a:rPr sz="1400" dirty="0" err="1" smtClean="0"/>
              <a:t>кармической</a:t>
            </a:r>
            <a:r>
              <a:rPr sz="1400" dirty="0" smtClean="0"/>
              <a:t> </a:t>
            </a:r>
            <a:r>
              <a:rPr sz="1400" dirty="0"/>
              <a:t>задачи.</a:t>
            </a:r>
          </a:p>
        </p:txBody>
      </p:sp>
    </p:spTree>
    <p:extLst>
      <p:ext uri="{BB962C8B-B14F-4D97-AF65-F5344CB8AC3E}">
        <p14:creationId xmlns:p14="http://schemas.microsoft.com/office/powerpoint/2010/main" val="19533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8" y="1282906"/>
            <a:ext cx="8133080" cy="995038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6933" marR="6773">
              <a:lnSpc>
                <a:spcPct val="100800"/>
              </a:lnSpc>
              <a:spcBef>
                <a:spcPts val="127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КАК ПРОСТО ПОНИМАТЬ ПСИХОЛОГИЧЕСКИЙ  СМЫСЛ АСПЕКТА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35768" y="2658395"/>
            <a:ext cx="8133080" cy="261011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В АСПЕКТЕ ЕСТЬ ПЛАНЕТА, КОТОРАЯ МЕНЯЕТСЯ, И ЕСТЬ ПЛАНЕТА, КОТОРАЯ МЕНЯЕТ.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sz="1400" dirty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Аспект личная планета-личная планета </a:t>
            </a:r>
            <a:r>
              <a:rPr sz="1400" dirty="0"/>
              <a:t>- меняются ОБЕ, меняют ОБЕ.  Интерпретируем поочередно: </a:t>
            </a: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lang="ru-RU" sz="1400" dirty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 err="1" smtClean="0"/>
              <a:t>Луна</a:t>
            </a:r>
            <a:r>
              <a:rPr sz="1400" dirty="0" smtClean="0"/>
              <a:t>-</a:t>
            </a:r>
            <a:r>
              <a:rPr lang="ru-RU" sz="1400" dirty="0" smtClean="0"/>
              <a:t>квадрат</a:t>
            </a:r>
            <a:r>
              <a:rPr sz="1400" dirty="0" smtClean="0"/>
              <a:t>-</a:t>
            </a:r>
            <a:r>
              <a:rPr sz="1400" dirty="0" err="1" smtClean="0"/>
              <a:t>Марс</a:t>
            </a:r>
            <a:r>
              <a:rPr sz="1400" dirty="0"/>
              <a:t>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Сначала смотрим, как на Луну влияет Марс, потом - как на Марс влияет Луна.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Луна (эмоции), Марс (действия). </a:t>
            </a:r>
            <a:r>
              <a:rPr sz="1400" dirty="0" smtClean="0"/>
              <a:t>90</a:t>
            </a:r>
            <a:r>
              <a:rPr lang="ru-RU" sz="1400" dirty="0" smtClean="0"/>
              <a:t>градусов</a:t>
            </a:r>
            <a:r>
              <a:rPr sz="1400" dirty="0" smtClean="0"/>
              <a:t> </a:t>
            </a:r>
            <a:r>
              <a:rPr sz="1400" dirty="0"/>
              <a:t>-периодический негатив.  </a:t>
            </a: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 err="1" smtClean="0"/>
              <a:t>Какие</a:t>
            </a:r>
            <a:r>
              <a:rPr sz="1400" dirty="0" smtClean="0"/>
              <a:t> </a:t>
            </a:r>
            <a:r>
              <a:rPr sz="1400" dirty="0"/>
              <a:t>у меня эмоции из-за Марса?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Какие у меня действия из-за Луны?</a:t>
            </a:r>
          </a:p>
        </p:txBody>
      </p:sp>
    </p:spTree>
    <p:extLst>
      <p:ext uri="{BB962C8B-B14F-4D97-AF65-F5344CB8AC3E}">
        <p14:creationId xmlns:p14="http://schemas.microsoft.com/office/powerpoint/2010/main" val="1477185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835767" y="2388119"/>
            <a:ext cx="8018447" cy="234953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В АСПЕКТЕ ЕСТЬ ПЛАНЕТА, КОТОРАЯ МЕНЯЕТСЯ, И ЕСТЬ ПЛАНЕТА, КОТОРАЯ МЕНЯЕТ.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sz="1400" dirty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Аспект личная планета-социальная/высшая планета </a:t>
            </a:r>
            <a:r>
              <a:rPr sz="1400" dirty="0"/>
              <a:t>- меняется личная, меняет  социальная/высшая.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Интерпретируем только личную: </a:t>
            </a: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lang="ru-RU" sz="1400" dirty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 err="1" smtClean="0"/>
              <a:t>Луна</a:t>
            </a:r>
            <a:r>
              <a:rPr sz="1400" dirty="0" smtClean="0"/>
              <a:t>-90-</a:t>
            </a:r>
            <a:r>
              <a:rPr sz="1400" dirty="0" err="1" smtClean="0"/>
              <a:t>Сатурн</a:t>
            </a:r>
            <a:r>
              <a:rPr sz="1400" dirty="0"/>
              <a:t>.  Смотрим, как на Луну влияет Сатурн.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/>
              <a:t>Луна (эмоции), Сатурн (ограничения). 90 -периодический негатив.  </a:t>
            </a: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lang="ru-RU" sz="1400" dirty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dirty="0" err="1" smtClean="0"/>
              <a:t>Какие</a:t>
            </a:r>
            <a:r>
              <a:rPr sz="1400" dirty="0" smtClean="0"/>
              <a:t> </a:t>
            </a:r>
            <a:r>
              <a:rPr sz="1400" dirty="0"/>
              <a:t>у меня эмоции из-за Сатурна?</a:t>
            </a: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1835767" y="1255267"/>
            <a:ext cx="8133080" cy="995038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 marR="6773">
              <a:lnSpc>
                <a:spcPct val="100800"/>
              </a:lnSpc>
              <a:spcBef>
                <a:spcPts val="127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КАК ПРОСТО ПОНИМАТЬ ПСИХОЛОГИЧЕСКИЙ  СМЫСЛ АСПЕКТА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111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81096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 СОЛНЦА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768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202" y="1304885"/>
            <a:ext cx="6982460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СОЕДИНЕНИЕ С СОЛНЦЕМ. ТЕОРИЯ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202" y="2392002"/>
            <a:ext cx="5312090" cy="285787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ТРИ ВИДА СОЕДИНЕНИЯ: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sz="1400" b="1" dirty="0"/>
          </a:p>
          <a:p>
            <a:pPr marL="16933" marR="6773" indent="-229441" algn="just">
              <a:lnSpc>
                <a:spcPct val="114999"/>
              </a:lnSpc>
              <a:spcBef>
                <a:spcPts val="133"/>
              </a:spcBef>
              <a:buAutoNum type="arabicPeriod"/>
              <a:tabLst>
                <a:tab pos="246374" algn="l"/>
              </a:tabLst>
            </a:pPr>
            <a:r>
              <a:rPr sz="1400" b="1" dirty="0"/>
              <a:t>Казими (орб до 17,5’)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Солнце наделяет планету уникальными качествами,  усиливает ее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sz="1400" b="1" dirty="0"/>
          </a:p>
          <a:p>
            <a:pPr marL="16933" marR="6773" indent="-265847" algn="just">
              <a:lnSpc>
                <a:spcPct val="114999"/>
              </a:lnSpc>
              <a:spcBef>
                <a:spcPts val="133"/>
              </a:spcBef>
              <a:buAutoNum type="arabicPeriod" startAt="2"/>
              <a:tabLst>
                <a:tab pos="282780" algn="l"/>
              </a:tabLst>
            </a:pPr>
            <a:r>
              <a:rPr sz="1400" b="1" dirty="0"/>
              <a:t>Сожжение (орб до 2.5 градусов)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Солнце ослепляет планету, делает ее  неадекватной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sz="1400" b="1" dirty="0"/>
          </a:p>
          <a:p>
            <a:pPr marL="16933" marR="6773" indent="-265000" algn="just">
              <a:lnSpc>
                <a:spcPct val="114999"/>
              </a:lnSpc>
              <a:spcBef>
                <a:spcPts val="133"/>
              </a:spcBef>
              <a:buAutoNum type="arabicPeriod" startAt="3"/>
              <a:tabLst>
                <a:tab pos="281932" algn="l"/>
              </a:tabLst>
            </a:pPr>
            <a:r>
              <a:rPr sz="1400" b="1" dirty="0"/>
              <a:t>Соединение (орб от 2,5 до 9 градусов)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Солнце наделяет планету силой, делает ее проявление важным,  но не вычурным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4128" y="2392002"/>
            <a:ext cx="5184705" cy="433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5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8416" y="1692140"/>
            <a:ext cx="2325793" cy="498512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 marR="6773">
              <a:lnSpc>
                <a:spcPct val="100800"/>
              </a:lnSpc>
              <a:spcBef>
                <a:spcPts val="127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СОЖЖЕНИЕ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33446" y="2402644"/>
            <a:ext cx="9433560" cy="310390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Сожжение - негативный аспект, наделяет планету нарциссизмом (приобретает львиную основу,  эгоистическое направление)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endParaRPr sz="1400" dirty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Луна </a:t>
            </a:r>
            <a:r>
              <a:rPr sz="1400" dirty="0"/>
              <a:t>- только мои эмоции важны, мой комфорт на первом месте.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Меркурий</a:t>
            </a:r>
            <a:r>
              <a:rPr sz="1400" dirty="0"/>
              <a:t> - только мои мысли важны, дайте сказать!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Венера </a:t>
            </a:r>
            <a:r>
              <a:rPr sz="1400" dirty="0"/>
              <a:t>- только мои чувства важны, только я умею любить.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Марс</a:t>
            </a:r>
            <a:r>
              <a:rPr sz="1400" dirty="0"/>
              <a:t> - только я делаю правильно, посмотрите на меня, когда я занят делом!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Юпитер</a:t>
            </a:r>
            <a:r>
              <a:rPr sz="1400" dirty="0"/>
              <a:t> - я - авторитет, раздутое эго.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Сатурн</a:t>
            </a:r>
            <a:r>
              <a:rPr sz="1400" dirty="0"/>
              <a:t> - я терпелив, выдержан, организован, только моя система уклада жизни правильная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Уран</a:t>
            </a:r>
            <a:r>
              <a:rPr sz="1400" dirty="0"/>
              <a:t> - я оригинален, уникален, опережаю будущее, меняюсь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Нептун</a:t>
            </a:r>
            <a:r>
              <a:rPr sz="1400" dirty="0"/>
              <a:t> - я могу навязать другим свои иллюзии, все по-другому? это невозможно!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Плутон </a:t>
            </a:r>
            <a:r>
              <a:rPr sz="1400" dirty="0"/>
              <a:t>- приношу себя в жертву, моя жизнь самая сложная, не то, что у вас. В желании добиться  большего, я себя истязаю.</a:t>
            </a:r>
          </a:p>
        </p:txBody>
      </p:sp>
    </p:spTree>
    <p:extLst>
      <p:ext uri="{BB962C8B-B14F-4D97-AF65-F5344CB8AC3E}">
        <p14:creationId xmlns:p14="http://schemas.microsoft.com/office/powerpoint/2010/main" val="3103022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5072" y="1492446"/>
            <a:ext cx="8317653" cy="512961"/>
          </a:xfrm>
          <a:prstGeom prst="rect">
            <a:avLst/>
          </a:prstGeom>
        </p:spPr>
        <p:txBody>
          <a:bodyPr vert="horz" wrap="square" lIns="0" tIns="2032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60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СОЕДИНЕНИЕ/ТРИГОН/СЕКСТИЛЬ С СОЛНЦЕМ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25072" y="2243663"/>
            <a:ext cx="9787929" cy="2801430"/>
          </a:xfrm>
          <a:prstGeom prst="rect">
            <a:avLst/>
          </a:prstGeom>
        </p:spPr>
        <p:txBody>
          <a:bodyPr vert="horz" wrap="square" lIns="0" tIns="847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Луна - </a:t>
            </a:r>
            <a:r>
              <a:rPr sz="1400" dirty="0"/>
              <a:t>мой комфорт зависит от моего самоопределения, я не могу определиться, если я не выспался, мое  настроение поднимается, когда я отдохну, тогда я могу завоевывать мир.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 err="1"/>
              <a:t>Меркурий</a:t>
            </a:r>
            <a:r>
              <a:rPr sz="1400" b="1" dirty="0"/>
              <a:t> </a:t>
            </a:r>
            <a:r>
              <a:rPr sz="1400" b="1" dirty="0" smtClean="0"/>
              <a:t> </a:t>
            </a:r>
            <a:r>
              <a:rPr sz="1400" dirty="0"/>
              <a:t>- я расскажу вам о себе, только послушайте.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 err="1"/>
              <a:t>Венера</a:t>
            </a:r>
            <a:r>
              <a:rPr sz="1400" dirty="0"/>
              <a:t> </a:t>
            </a:r>
            <a:r>
              <a:rPr sz="1400" dirty="0" smtClean="0"/>
              <a:t> </a:t>
            </a:r>
            <a:r>
              <a:rPr sz="1400" dirty="0"/>
              <a:t>- я красавчик, мои цели хорошие, мой вкус уникален.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Марс</a:t>
            </a:r>
            <a:r>
              <a:rPr sz="1400" dirty="0"/>
              <a:t> - решил - делаю, чем больше делаю, тем больше сил, получается? еще больше сил.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Юпитер</a:t>
            </a:r>
            <a:r>
              <a:rPr sz="1400" dirty="0"/>
              <a:t> - уважаемый человек, ценность - образование, авторитеты.  Сатурн - системный человек, режим, самоорганизация, умение терпеть.  </a:t>
            </a: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 err="1" smtClean="0"/>
              <a:t>Уран</a:t>
            </a:r>
            <a:r>
              <a:rPr sz="1400" dirty="0" smtClean="0"/>
              <a:t> </a:t>
            </a:r>
            <a:r>
              <a:rPr sz="1400" dirty="0"/>
              <a:t>- оригинальный, живу, когда есть перемены.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Нептун</a:t>
            </a:r>
            <a:r>
              <a:rPr sz="1400" dirty="0"/>
              <a:t> - вера хорошо влияет на меня, я могу уйти из реальности, оторванность от мира, жизнь в своих  фантазиях.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Плутон</a:t>
            </a:r>
            <a:r>
              <a:rPr sz="1400" dirty="0"/>
              <a:t> - трансформация меняет мою жизнь в лучшую сторону. Выход из зоны комфорта наделяет  энергией, достижения сверх меры поднимают самооценку.</a:t>
            </a:r>
          </a:p>
        </p:txBody>
      </p:sp>
    </p:spTree>
    <p:extLst>
      <p:ext uri="{BB962C8B-B14F-4D97-AF65-F5344CB8AC3E}">
        <p14:creationId xmlns:p14="http://schemas.microsoft.com/office/powerpoint/2010/main" val="842990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4746" y="1814090"/>
            <a:ext cx="7180580" cy="498512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 marR="6773">
              <a:lnSpc>
                <a:spcPct val="100800"/>
              </a:lnSpc>
              <a:spcBef>
                <a:spcPts val="127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КВАДРАТ/ОППОЗИЦИЯ С СОЛНЦЕМ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64746" y="2942916"/>
            <a:ext cx="8231511" cy="206330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Луна</a:t>
            </a:r>
            <a:r>
              <a:rPr sz="1400" dirty="0"/>
              <a:t> - мои ценности выводят меня из зоны комфорта, комфорт мешает моему  самовыражению.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Марс</a:t>
            </a:r>
            <a:r>
              <a:rPr sz="1400" dirty="0"/>
              <a:t> - действия не доводят меня до цели (или же приводят с трудом, приходится  преодолевать себя, чтобы действовать).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Юпитер</a:t>
            </a:r>
            <a:r>
              <a:rPr sz="1400" dirty="0"/>
              <a:t> - переоценка сил, авторитетов, отказ или конфликт с авторитетами.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Сатурн</a:t>
            </a:r>
            <a:r>
              <a:rPr sz="1400" dirty="0"/>
              <a:t> - ограничиваю свое проявление, страшно показывать свое я. Усталость.</a:t>
            </a:r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/>
              <a:t>Уран - </a:t>
            </a:r>
            <a:r>
              <a:rPr sz="1400" dirty="0"/>
              <a:t>силы уходят, когда что-то резко меняется, отличаюсь через конфликт, эпатаж.  </a:t>
            </a: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 err="1" smtClean="0"/>
              <a:t>Нептун</a:t>
            </a:r>
            <a:r>
              <a:rPr sz="1400" dirty="0" smtClean="0"/>
              <a:t> </a:t>
            </a:r>
            <a:r>
              <a:rPr sz="1400" dirty="0"/>
              <a:t>- потеря сил, не знаю, кем буду, когда вырасту, сложно найти себя и свой </a:t>
            </a:r>
            <a:r>
              <a:rPr sz="1400" dirty="0" err="1"/>
              <a:t>путь</a:t>
            </a:r>
            <a:r>
              <a:rPr sz="1400" dirty="0"/>
              <a:t>  </a:t>
            </a:r>
            <a:endParaRPr lang="ru-RU" sz="1400" dirty="0" smtClean="0"/>
          </a:p>
          <a:p>
            <a:pPr marL="16933" marR="6773" algn="just">
              <a:lnSpc>
                <a:spcPct val="114999"/>
              </a:lnSpc>
              <a:spcBef>
                <a:spcPts val="133"/>
              </a:spcBef>
            </a:pPr>
            <a:r>
              <a:rPr sz="1400" b="1" dirty="0" err="1" smtClean="0"/>
              <a:t>Плутон</a:t>
            </a:r>
            <a:r>
              <a:rPr sz="1400" dirty="0" smtClean="0"/>
              <a:t> </a:t>
            </a:r>
            <a:r>
              <a:rPr sz="1400" dirty="0"/>
              <a:t>- трансформация через саморазрушение, навязывание воли, гиперконтроль.</a:t>
            </a:r>
          </a:p>
        </p:txBody>
      </p:sp>
    </p:spTree>
    <p:extLst>
      <p:ext uri="{BB962C8B-B14F-4D97-AF65-F5344CB8AC3E}">
        <p14:creationId xmlns:p14="http://schemas.microsoft.com/office/powerpoint/2010/main" val="1333812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7" y="884740"/>
            <a:ext cx="8480213" cy="533416"/>
          </a:xfrm>
          <a:prstGeom prst="rect">
            <a:avLst/>
          </a:prstGeom>
        </p:spPr>
        <p:txBody>
          <a:bodyPr vert="horz" wrap="square" lIns="0" tIns="2032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60"/>
              </a:spcBef>
            </a:pPr>
            <a:r>
              <a:rPr sz="3333" spc="-447" dirty="0"/>
              <a:t>НАПРЯЖЕННЫЕ</a:t>
            </a:r>
            <a:r>
              <a:rPr sz="3333" spc="-67" dirty="0"/>
              <a:t> </a:t>
            </a:r>
            <a:r>
              <a:rPr sz="3333" spc="-473" dirty="0"/>
              <a:t>АСПЕКТЫ</a:t>
            </a:r>
            <a:r>
              <a:rPr sz="3333" spc="-67" dirty="0"/>
              <a:t> </a:t>
            </a:r>
            <a:r>
              <a:rPr sz="3333" spc="-433" dirty="0"/>
              <a:t>В</a:t>
            </a:r>
            <a:r>
              <a:rPr sz="3333" spc="-67" dirty="0"/>
              <a:t> </a:t>
            </a:r>
            <a:r>
              <a:rPr sz="3333" spc="-453" dirty="0"/>
              <a:t>КАРТЕ</a:t>
            </a:r>
            <a:r>
              <a:rPr sz="3333" spc="-67" dirty="0"/>
              <a:t> </a:t>
            </a:r>
            <a:r>
              <a:rPr sz="3333" spc="-400" dirty="0"/>
              <a:t>РОЖДЕНИЯ</a:t>
            </a:r>
            <a:endParaRPr sz="3333"/>
          </a:p>
        </p:txBody>
      </p:sp>
      <p:sp>
        <p:nvSpPr>
          <p:cNvPr id="3" name="object 3"/>
          <p:cNvSpPr txBox="1"/>
          <p:nvPr/>
        </p:nvSpPr>
        <p:spPr>
          <a:xfrm>
            <a:off x="921367" y="2218924"/>
            <a:ext cx="9204112" cy="3748033"/>
          </a:xfrm>
          <a:prstGeom prst="rect">
            <a:avLst/>
          </a:prstGeom>
        </p:spPr>
        <p:txBody>
          <a:bodyPr vert="horz" wrap="square" lIns="0" tIns="41485" rIns="0" bIns="0" rtlCol="0">
            <a:spAutoFit/>
          </a:bodyPr>
          <a:lstStyle/>
          <a:p>
            <a:pPr marL="16933" marR="44026">
              <a:lnSpc>
                <a:spcPts val="2427"/>
              </a:lnSpc>
              <a:spcBef>
                <a:spcPts val="325"/>
              </a:spcBef>
            </a:pPr>
            <a:r>
              <a:rPr sz="2133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наших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картах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все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заложено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с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детства.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Все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события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случаются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с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нами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из-за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людей,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их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мнение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или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поведение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 непосредственным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образом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нас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влияет.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определенном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 возрасте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складывается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аспект,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который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влияет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все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наше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будущее.</a:t>
            </a:r>
            <a:endParaRPr sz="2133">
              <a:latin typeface="Microsoft Sans Serif"/>
              <a:cs typeface="Microsoft Sans Serif"/>
            </a:endParaRPr>
          </a:p>
          <a:p>
            <a:pPr marL="16933" marR="393690">
              <a:lnSpc>
                <a:spcPts val="2427"/>
              </a:lnSpc>
              <a:spcBef>
                <a:spcPts val="2447"/>
              </a:spcBef>
            </a:pPr>
            <a:r>
              <a:rPr sz="2133" u="heavy" spc="-32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Соединение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смотрим,</a:t>
            </a:r>
            <a:r>
              <a:rPr sz="2133" spc="-1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какие</a:t>
            </a:r>
            <a:r>
              <a:rPr sz="2133" spc="-1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планеты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участвуют</a:t>
            </a:r>
            <a:r>
              <a:rPr sz="2133" spc="-1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аспекте,</a:t>
            </a:r>
            <a:r>
              <a:rPr sz="2133" spc="-1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если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злые,</a:t>
            </a:r>
            <a:r>
              <a:rPr sz="2133" spc="-1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негативное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событие,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добрые</a:t>
            </a:r>
            <a:r>
              <a:rPr sz="2133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хорошее.</a:t>
            </a:r>
            <a:endParaRPr sz="2133">
              <a:latin typeface="Microsoft Sans Serif"/>
              <a:cs typeface="Microsoft Sans Serif"/>
            </a:endParaRPr>
          </a:p>
          <a:p>
            <a:pPr marL="16933" marR="6773">
              <a:lnSpc>
                <a:spcPts val="2427"/>
              </a:lnSpc>
              <a:spcBef>
                <a:spcPts val="7"/>
              </a:spcBef>
            </a:pPr>
            <a:r>
              <a:rPr sz="2133" u="heavy" spc="-29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Тригон,</a:t>
            </a:r>
            <a:r>
              <a:rPr sz="2133" u="heavy" spc="-12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133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Секстиль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хорошее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событие,</a:t>
            </a:r>
            <a:r>
              <a:rPr sz="2133" spc="-1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формируют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психологические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установки,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которые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помогают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нам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справляться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жизни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и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относиться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к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каким-то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моментам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положительно.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lnSpc>
                <a:spcPts val="2380"/>
              </a:lnSpc>
            </a:pPr>
            <a:r>
              <a:rPr sz="2133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Квадрат,</a:t>
            </a:r>
            <a:r>
              <a:rPr sz="2133" u="heavy" spc="-1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133" u="heavy" spc="-3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Оппозиция</a:t>
            </a:r>
            <a:r>
              <a:rPr sz="2133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плохие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события,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формируют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комплексы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будущем.</a:t>
            </a:r>
            <a:endParaRPr sz="2133">
              <a:latin typeface="Microsoft Sans Serif"/>
              <a:cs typeface="Microsoft Sans Serif"/>
            </a:endParaRPr>
          </a:p>
          <a:p>
            <a:pPr marL="16933" marR="3804825">
              <a:lnSpc>
                <a:spcPts val="2427"/>
              </a:lnSpc>
              <a:spcBef>
                <a:spcPts val="2500"/>
              </a:spcBef>
            </a:pP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Вычисляем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возраст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орбис,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плюс/минус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полгода.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Возраст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формирования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комплексов/талантов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до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9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лет.</a:t>
            </a:r>
            <a:endParaRPr sz="2133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66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51781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 ЛУНЫ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055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7" y="830813"/>
            <a:ext cx="8676640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533" dirty="0"/>
              <a:t>СОЕДИНЕНИЕ,</a:t>
            </a:r>
            <a:r>
              <a:rPr spc="-87" dirty="0"/>
              <a:t> </a:t>
            </a:r>
            <a:r>
              <a:rPr spc="-433" dirty="0"/>
              <a:t>ТРИГОН/СЕКСТИЛЬ</a:t>
            </a:r>
            <a:r>
              <a:rPr spc="-87" dirty="0"/>
              <a:t> </a:t>
            </a:r>
            <a:r>
              <a:rPr spc="-600" dirty="0"/>
              <a:t>С</a:t>
            </a:r>
            <a:r>
              <a:rPr spc="-87" dirty="0"/>
              <a:t> </a:t>
            </a:r>
            <a:r>
              <a:rPr spc="-413" dirty="0"/>
              <a:t>ЛУНОЙ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1368" y="2281036"/>
            <a:ext cx="9163473" cy="4026872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6933">
              <a:spcBef>
                <a:spcPts val="540"/>
              </a:spcBef>
            </a:pPr>
            <a:r>
              <a:rPr sz="2267" b="1" spc="-213" dirty="0">
                <a:solidFill>
                  <a:srgbClr val="424242"/>
                </a:solidFill>
                <a:latin typeface="Arial"/>
                <a:cs typeface="Arial"/>
              </a:rPr>
              <a:t>Меркурий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говорю,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душе,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407" dirty="0">
                <a:solidFill>
                  <a:srgbClr val="424242"/>
                </a:solidFill>
                <a:latin typeface="Microsoft Sans Serif"/>
                <a:cs typeface="Microsoft Sans Serif"/>
              </a:rPr>
              <a:t>умею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 выразить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словами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свои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эмоции.</a:t>
            </a:r>
            <a:endParaRPr sz="2267">
              <a:latin typeface="Microsoft Sans Serif"/>
              <a:cs typeface="Microsoft Sans Serif"/>
            </a:endParaRPr>
          </a:p>
          <a:p>
            <a:pPr marL="16933" marR="6773">
              <a:lnSpc>
                <a:spcPct val="114999"/>
              </a:lnSpc>
            </a:pPr>
            <a:r>
              <a:rPr sz="2267" b="1" spc="-220" dirty="0">
                <a:solidFill>
                  <a:srgbClr val="424242"/>
                </a:solidFill>
                <a:latin typeface="Arial"/>
                <a:cs typeface="Arial"/>
              </a:rPr>
              <a:t>Венера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 </a:t>
            </a:r>
            <a:r>
              <a:rPr sz="2267" spc="-38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комфорт</a:t>
            </a:r>
            <a:r>
              <a:rPr sz="2267" spc="-37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красоте,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когда 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окружают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красивые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вещи,</a:t>
            </a:r>
            <a:r>
              <a:rPr sz="2267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чувствую</a:t>
            </a:r>
            <a:r>
              <a:rPr sz="2267" spc="-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себя</a:t>
            </a:r>
            <a:r>
              <a:rPr sz="2267" spc="-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хорошо. 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b="1" spc="-233" dirty="0">
                <a:solidFill>
                  <a:srgbClr val="424242"/>
                </a:solidFill>
                <a:latin typeface="Arial"/>
                <a:cs typeface="Arial"/>
              </a:rPr>
              <a:t>Марс</a:t>
            </a:r>
            <a:r>
              <a:rPr sz="2267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отдых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смена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деятельности,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активный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отдых,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ненасилие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над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собой,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комфортно 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в </a:t>
            </a:r>
            <a:r>
              <a:rPr sz="2267" spc="-579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движении.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spcBef>
                <a:spcPts val="407"/>
              </a:spcBef>
            </a:pPr>
            <a:r>
              <a:rPr sz="2267" b="1" spc="-305" dirty="0">
                <a:solidFill>
                  <a:srgbClr val="424242"/>
                </a:solidFill>
                <a:latin typeface="Arial"/>
                <a:cs typeface="Arial"/>
              </a:rPr>
              <a:t>Юпи</a:t>
            </a:r>
            <a:r>
              <a:rPr sz="2267" b="1" spc="-233" dirty="0">
                <a:solidFill>
                  <a:srgbClr val="424242"/>
                </a:solidFill>
                <a:latin typeface="Arial"/>
                <a:cs typeface="Arial"/>
              </a:rPr>
              <a:t>т</a:t>
            </a:r>
            <a:r>
              <a:rPr sz="2267" b="1" spc="-220" dirty="0">
                <a:solidFill>
                  <a:srgbClr val="424242"/>
                </a:solidFill>
                <a:latin typeface="Arial"/>
                <a:cs typeface="Arial"/>
              </a:rPr>
              <a:t>ер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щедрая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душа,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оптимизм.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spcBef>
                <a:spcPts val="407"/>
              </a:spcBef>
            </a:pPr>
            <a:r>
              <a:rPr sz="2267" b="1" spc="-233" dirty="0">
                <a:solidFill>
                  <a:srgbClr val="424242"/>
                </a:solidFill>
                <a:latin typeface="Arial"/>
                <a:cs typeface="Arial"/>
              </a:rPr>
              <a:t>Сатурн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сдер</a:t>
            </a:r>
            <a:r>
              <a:rPr sz="2267" spc="-400" dirty="0">
                <a:solidFill>
                  <a:srgbClr val="424242"/>
                </a:solidFill>
                <a:latin typeface="Microsoft Sans Serif"/>
                <a:cs typeface="Microsoft Sans Serif"/>
              </a:rPr>
              <a:t>ж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анные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эмоции.</a:t>
            </a:r>
            <a:endParaRPr sz="2267">
              <a:latin typeface="Microsoft Sans Serif"/>
              <a:cs typeface="Microsoft Sans Serif"/>
            </a:endParaRPr>
          </a:p>
          <a:p>
            <a:pPr marL="16933" marR="2418020">
              <a:lnSpc>
                <a:spcPct val="114999"/>
              </a:lnSpc>
            </a:pPr>
            <a:r>
              <a:rPr sz="2267" b="1" spc="-193" dirty="0">
                <a:solidFill>
                  <a:srgbClr val="424242"/>
                </a:solidFill>
                <a:latin typeface="Arial"/>
                <a:cs typeface="Arial"/>
              </a:rPr>
              <a:t>Уран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 </a:t>
            </a:r>
            <a:r>
              <a:rPr sz="2267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перемены</a:t>
            </a:r>
            <a:r>
              <a:rPr sz="2267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 комфортны,</a:t>
            </a:r>
            <a:r>
              <a:rPr sz="2267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скучно,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когда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ничего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меняется.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b="1" spc="-213" dirty="0">
                <a:solidFill>
                  <a:srgbClr val="424242"/>
                </a:solidFill>
                <a:latin typeface="Arial"/>
                <a:cs typeface="Arial"/>
              </a:rPr>
              <a:t>Нептун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интуиция,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легкий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ух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267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д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из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реальности,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м.б.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зависимости.  </a:t>
            </a:r>
            <a:r>
              <a:rPr sz="2267" b="1" spc="-227" dirty="0">
                <a:solidFill>
                  <a:srgbClr val="424242"/>
                </a:solidFill>
                <a:latin typeface="Arial"/>
                <a:cs typeface="Arial"/>
              </a:rPr>
              <a:t>Плутон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87" dirty="0">
                <a:solidFill>
                  <a:srgbClr val="424242"/>
                </a:solidFill>
                <a:latin typeface="Microsoft Sans Serif"/>
                <a:cs typeface="Microsoft Sans Serif"/>
              </a:rPr>
              <a:t>мощная</a:t>
            </a:r>
            <a:r>
              <a:rPr sz="2267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внутренняя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работа,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трудности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перерождение.</a:t>
            </a:r>
            <a:endParaRPr sz="2267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7" y="830813"/>
            <a:ext cx="6584527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347" dirty="0"/>
              <a:t>КВАД</a:t>
            </a:r>
            <a:r>
              <a:rPr spc="-400" dirty="0"/>
              <a:t>Р</a:t>
            </a:r>
            <a:r>
              <a:rPr spc="-687" dirty="0"/>
              <a:t>А</a:t>
            </a:r>
            <a:r>
              <a:rPr spc="-393" dirty="0"/>
              <a:t>Т/ОППОЗИЦИЯ</a:t>
            </a:r>
            <a:r>
              <a:rPr spc="-87" dirty="0"/>
              <a:t> </a:t>
            </a:r>
            <a:r>
              <a:rPr spc="-600" dirty="0"/>
              <a:t>С</a:t>
            </a:r>
            <a:r>
              <a:rPr spc="-87" dirty="0"/>
              <a:t> </a:t>
            </a:r>
            <a:r>
              <a:rPr spc="-413" dirty="0"/>
              <a:t>ЛУНОЙ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22967" y="2281036"/>
            <a:ext cx="9068645" cy="40239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2267" b="1" spc="-213" dirty="0">
                <a:solidFill>
                  <a:srgbClr val="424242"/>
                </a:solidFill>
                <a:latin typeface="Arial"/>
                <a:cs typeface="Arial"/>
              </a:rPr>
              <a:t>Меркурий</a:t>
            </a:r>
            <a:r>
              <a:rPr sz="2267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невозможно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расслабиться,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эмоции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413" dirty="0">
                <a:solidFill>
                  <a:srgbClr val="424242"/>
                </a:solidFill>
                <a:latin typeface="Microsoft Sans Serif"/>
                <a:cs typeface="Microsoft Sans Serif"/>
              </a:rPr>
              <a:t>мешают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говорить,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необдуманные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слова, </a:t>
            </a:r>
            <a:r>
              <a:rPr sz="2267" spc="-58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эмоциях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(либо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перебор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со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словами/либо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недобор),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400" dirty="0">
                <a:solidFill>
                  <a:srgbClr val="424242"/>
                </a:solidFill>
                <a:latin typeface="Microsoft Sans Serif"/>
                <a:cs typeface="Microsoft Sans Serif"/>
              </a:rPr>
              <a:t>мешает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спать.</a:t>
            </a:r>
            <a:endParaRPr sz="2267">
              <a:latin typeface="Microsoft Sans Serif"/>
              <a:cs typeface="Microsoft Sans Serif"/>
            </a:endParaRPr>
          </a:p>
          <a:p>
            <a:pPr marL="16933" marR="611278">
              <a:lnSpc>
                <a:spcPct val="114999"/>
              </a:lnSpc>
            </a:pPr>
            <a:r>
              <a:rPr sz="2267" b="1" spc="-220" dirty="0">
                <a:solidFill>
                  <a:srgbClr val="424242"/>
                </a:solidFill>
                <a:latin typeface="Arial"/>
                <a:cs typeface="Arial"/>
              </a:rPr>
              <a:t>Венера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сначала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нравится, </a:t>
            </a:r>
            <a:r>
              <a:rPr sz="2267" spc="-373" dirty="0">
                <a:solidFill>
                  <a:srgbClr val="424242"/>
                </a:solidFill>
                <a:latin typeface="Microsoft Sans Serif"/>
                <a:cs typeface="Microsoft Sans Serif"/>
              </a:rPr>
              <a:t>потом</a:t>
            </a:r>
            <a:r>
              <a:rPr sz="2267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некомфортно,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нравится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выражать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эмоции.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b="1" spc="-233" dirty="0">
                <a:solidFill>
                  <a:srgbClr val="424242"/>
                </a:solidFill>
                <a:latin typeface="Arial"/>
                <a:cs typeface="Arial"/>
              </a:rPr>
              <a:t>Марс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некомфортно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что-то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делать,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чтобы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сделать,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надо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выйти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из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зоны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комфорта, </a:t>
            </a:r>
            <a:r>
              <a:rPr sz="2267" spc="-579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вых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жу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чувствую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усталости,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раздражение.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spcBef>
                <a:spcPts val="407"/>
              </a:spcBef>
            </a:pPr>
            <a:r>
              <a:rPr sz="2267" b="1" spc="-267" dirty="0">
                <a:solidFill>
                  <a:srgbClr val="424242"/>
                </a:solidFill>
                <a:latin typeface="Arial"/>
                <a:cs typeface="Arial"/>
              </a:rPr>
              <a:t>Юпитер</a:t>
            </a:r>
            <a:r>
              <a:rPr sz="2267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неудовлетворение,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чувствую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себя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комфортно.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spcBef>
                <a:spcPts val="407"/>
              </a:spcBef>
            </a:pPr>
            <a:r>
              <a:rPr sz="2267" b="1" spc="-233" dirty="0">
                <a:solidFill>
                  <a:srgbClr val="424242"/>
                </a:solidFill>
                <a:latin typeface="Arial"/>
                <a:cs typeface="Arial"/>
              </a:rPr>
              <a:t>Сатурн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подавленные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эмоции,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депрессии,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тоска.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spcBef>
                <a:spcPts val="407"/>
              </a:spcBef>
            </a:pPr>
            <a:r>
              <a:rPr sz="2267" b="1" spc="-193" dirty="0">
                <a:solidFill>
                  <a:srgbClr val="424242"/>
                </a:solidFill>
                <a:latin typeface="Arial"/>
                <a:cs typeface="Arial"/>
              </a:rPr>
              <a:t>Уран</a:t>
            </a:r>
            <a:r>
              <a:rPr sz="2267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невроз,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изменения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выводят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из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колеи,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лишают</a:t>
            </a:r>
            <a:r>
              <a:rPr sz="2267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сна,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проблемы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53" dirty="0">
                <a:solidFill>
                  <a:srgbClr val="424242"/>
                </a:solidFill>
                <a:latin typeface="Microsoft Sans Serif"/>
                <a:cs typeface="Microsoft Sans Serif"/>
              </a:rPr>
              <a:t>с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пищеварением.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spcBef>
                <a:spcPts val="412"/>
              </a:spcBef>
            </a:pPr>
            <a:r>
              <a:rPr sz="2267" b="1" spc="-213" dirty="0">
                <a:solidFill>
                  <a:srgbClr val="424242"/>
                </a:solidFill>
                <a:latin typeface="Arial"/>
                <a:cs typeface="Arial"/>
              </a:rPr>
              <a:t>Нептун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выход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из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реальности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любыми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методами,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расстройство,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депрессии.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spcBef>
                <a:spcPts val="407"/>
              </a:spcBef>
            </a:pPr>
            <a:r>
              <a:rPr sz="2267" b="1" spc="-227" dirty="0">
                <a:solidFill>
                  <a:srgbClr val="424242"/>
                </a:solidFill>
                <a:latin typeface="Arial"/>
                <a:cs typeface="Arial"/>
              </a:rPr>
              <a:t>Плу</a:t>
            </a:r>
            <a:r>
              <a:rPr sz="2267" b="1" spc="-200" dirty="0">
                <a:solidFill>
                  <a:srgbClr val="424242"/>
                </a:solidFill>
                <a:latin typeface="Arial"/>
                <a:cs typeface="Arial"/>
              </a:rPr>
              <a:t>т</a:t>
            </a:r>
            <a:r>
              <a:rPr sz="2267" b="1" spc="-240" dirty="0">
                <a:solidFill>
                  <a:srgbClr val="424242"/>
                </a:solidFill>
                <a:latin typeface="Arial"/>
                <a:cs typeface="Arial"/>
              </a:rPr>
              <a:t>он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да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ление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эмоций,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пик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эмоций.</a:t>
            </a:r>
            <a:endParaRPr sz="2267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83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8456" y="3190356"/>
            <a:ext cx="36634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 МЕРКУРИЯ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279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7" y="884740"/>
            <a:ext cx="8704579" cy="533416"/>
          </a:xfrm>
          <a:prstGeom prst="rect">
            <a:avLst/>
          </a:prstGeom>
        </p:spPr>
        <p:txBody>
          <a:bodyPr vert="horz" wrap="square" lIns="0" tIns="20320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60"/>
              </a:spcBef>
            </a:pPr>
            <a:r>
              <a:rPr sz="3333" spc="-387" dirty="0"/>
              <a:t>СОЕДИНЕНИЕ/ТРИГОН/СЕКСТИЛЬ</a:t>
            </a:r>
            <a:r>
              <a:rPr sz="3333" spc="-67" dirty="0"/>
              <a:t> </a:t>
            </a:r>
            <a:r>
              <a:rPr sz="3333" spc="-520" dirty="0"/>
              <a:t>С</a:t>
            </a:r>
            <a:r>
              <a:rPr sz="3333" spc="-67" dirty="0"/>
              <a:t> </a:t>
            </a:r>
            <a:r>
              <a:rPr sz="3333" spc="-407" dirty="0"/>
              <a:t>МЕРКУРИЕМ</a:t>
            </a:r>
            <a:endParaRPr sz="3333"/>
          </a:p>
        </p:txBody>
      </p:sp>
      <p:sp>
        <p:nvSpPr>
          <p:cNvPr id="3" name="object 3"/>
          <p:cNvSpPr txBox="1"/>
          <p:nvPr/>
        </p:nvSpPr>
        <p:spPr>
          <a:xfrm>
            <a:off x="1124567" y="2081560"/>
            <a:ext cx="8705427" cy="3422069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16933">
              <a:spcBef>
                <a:spcPts val="513"/>
              </a:spcBef>
            </a:pPr>
            <a:r>
              <a:rPr sz="2133" b="1" spc="-207" dirty="0">
                <a:solidFill>
                  <a:srgbClr val="424242"/>
                </a:solidFill>
                <a:latin typeface="Arial"/>
                <a:cs typeface="Arial"/>
              </a:rPr>
              <a:t>Венера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красиво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говорю/пишу/думаю,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понимание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любви,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красоты.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Марс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сказал-сделал</a:t>
            </a:r>
            <a:endParaRPr sz="2133">
              <a:latin typeface="Microsoft Sans Serif"/>
              <a:cs typeface="Microsoft Sans Serif"/>
            </a:endParaRPr>
          </a:p>
          <a:p>
            <a:pPr marL="16933" marR="695943">
              <a:lnSpc>
                <a:spcPct val="114999"/>
              </a:lnSpc>
            </a:pPr>
            <a:r>
              <a:rPr sz="2133" b="1" spc="-253" dirty="0">
                <a:solidFill>
                  <a:srgbClr val="424242"/>
                </a:solidFill>
                <a:latin typeface="Arial"/>
                <a:cs typeface="Arial"/>
              </a:rPr>
              <a:t>Юпитер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наставничество,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умение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обучать,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рассказать,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широкие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взгляды,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видение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перспектив.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0"/>
              </a:spcBef>
            </a:pP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Сатурн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контроль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слов,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последовательность,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четкость,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структура.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180" dirty="0">
                <a:solidFill>
                  <a:srgbClr val="424242"/>
                </a:solidFill>
                <a:latin typeface="Arial"/>
                <a:cs typeface="Arial"/>
              </a:rPr>
              <a:t>Уран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оригинальность,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идеи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из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воздуха,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креатив,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конструкторство,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видение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будущего.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207" dirty="0">
                <a:solidFill>
                  <a:srgbClr val="424242"/>
                </a:solidFill>
                <a:latin typeface="Arial"/>
                <a:cs typeface="Arial"/>
              </a:rPr>
              <a:t>Нептун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умение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запудрить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мозг,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придумать,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фантазия,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талант,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интуиция.</a:t>
            </a:r>
            <a:endParaRPr sz="2133">
              <a:latin typeface="Microsoft Sans Serif"/>
              <a:cs typeface="Microsoft Sans Serif"/>
            </a:endParaRPr>
          </a:p>
          <a:p>
            <a:pPr marL="16933" marR="6773">
              <a:lnSpc>
                <a:spcPct val="114999"/>
              </a:lnSpc>
            </a:pPr>
            <a:r>
              <a:rPr sz="2133" b="1" spc="-213" dirty="0">
                <a:solidFill>
                  <a:srgbClr val="424242"/>
                </a:solidFill>
                <a:latin typeface="Arial"/>
                <a:cs typeface="Arial"/>
              </a:rPr>
              <a:t>Плутон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убеждение,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вижу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тебя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насквозь,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манипуляции,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которые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 вредят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 нативу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или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сильно</a:t>
            </a:r>
            <a:r>
              <a:rPr sz="2133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вредят.</a:t>
            </a:r>
            <a:endParaRPr sz="2133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8019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7" y="830813"/>
            <a:ext cx="7610687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347" dirty="0"/>
              <a:t>КВАД</a:t>
            </a:r>
            <a:r>
              <a:rPr spc="-400" dirty="0"/>
              <a:t>Р</a:t>
            </a:r>
            <a:r>
              <a:rPr spc="-687" dirty="0"/>
              <a:t>А</a:t>
            </a:r>
            <a:r>
              <a:rPr spc="-393" dirty="0"/>
              <a:t>Т/ОППОЗИЦИЯ</a:t>
            </a:r>
            <a:r>
              <a:rPr spc="-87" dirty="0"/>
              <a:t> </a:t>
            </a:r>
            <a:r>
              <a:rPr spc="-600" dirty="0"/>
              <a:t>С</a:t>
            </a:r>
            <a:r>
              <a:rPr spc="-87" dirty="0"/>
              <a:t> </a:t>
            </a:r>
            <a:r>
              <a:rPr spc="-473" dirty="0"/>
              <a:t>МЕРКУРИЕМ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6167" y="2317273"/>
            <a:ext cx="8906087" cy="24116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05000"/>
              </a:lnSpc>
              <a:spcBef>
                <a:spcPts val="133"/>
              </a:spcBef>
            </a:pP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Марс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сложно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выполнять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обещание,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импульсивные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слова.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Может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сказать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и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сделать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или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трудно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выполнить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то,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сказал.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Только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скажу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что-то,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сразу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все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идет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так,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нужно.</a:t>
            </a:r>
            <a:endParaRPr sz="2133" dirty="0">
              <a:latin typeface="Microsoft Sans Serif"/>
              <a:cs typeface="Microsoft Sans Serif"/>
            </a:endParaRPr>
          </a:p>
          <a:p>
            <a:pPr marL="16933">
              <a:spcBef>
                <a:spcPts val="127"/>
              </a:spcBef>
            </a:pPr>
            <a:r>
              <a:rPr sz="2133" b="1" spc="-253" dirty="0">
                <a:solidFill>
                  <a:srgbClr val="424242"/>
                </a:solidFill>
                <a:latin typeface="Arial"/>
                <a:cs typeface="Arial"/>
              </a:rPr>
              <a:t>Юпитер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преувеличение,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говорит,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умеет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пускать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пыль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глаза.</a:t>
            </a:r>
            <a:endParaRPr sz="2133" dirty="0">
              <a:latin typeface="Microsoft Sans Serif"/>
              <a:cs typeface="Microsoft Sans Serif"/>
            </a:endParaRPr>
          </a:p>
          <a:p>
            <a:pPr marL="16933">
              <a:spcBef>
                <a:spcPts val="127"/>
              </a:spcBef>
            </a:pP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Сатурн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жес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окость.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жесткость,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сказал,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трезал</a:t>
            </a:r>
            <a:endParaRPr sz="2133" dirty="0">
              <a:latin typeface="Microsoft Sans Serif"/>
              <a:cs typeface="Microsoft Sans Serif"/>
            </a:endParaRPr>
          </a:p>
          <a:p>
            <a:pPr marL="16933">
              <a:spcBef>
                <a:spcPts val="127"/>
              </a:spcBef>
            </a:pPr>
            <a:r>
              <a:rPr sz="2133" b="1" spc="-180" dirty="0">
                <a:solidFill>
                  <a:srgbClr val="424242"/>
                </a:solidFill>
                <a:latin typeface="Arial"/>
                <a:cs typeface="Arial"/>
              </a:rPr>
              <a:t>Уран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тсутствие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логики,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нервозность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общении.</a:t>
            </a:r>
            <a:endParaRPr sz="2133" dirty="0">
              <a:latin typeface="Microsoft Sans Serif"/>
              <a:cs typeface="Microsoft Sans Serif"/>
            </a:endParaRPr>
          </a:p>
          <a:p>
            <a:pPr marL="16933">
              <a:spcBef>
                <a:spcPts val="127"/>
              </a:spcBef>
            </a:pPr>
            <a:r>
              <a:rPr sz="2133" b="1" spc="-207" dirty="0">
                <a:solidFill>
                  <a:srgbClr val="424242"/>
                </a:solidFill>
                <a:latin typeface="Arial"/>
                <a:cs typeface="Arial"/>
              </a:rPr>
              <a:t>Нептун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б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льная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фантазия.</a:t>
            </a:r>
            <a:endParaRPr sz="2133" dirty="0">
              <a:latin typeface="Microsoft Sans Serif"/>
              <a:cs typeface="Microsoft Sans Serif"/>
            </a:endParaRPr>
          </a:p>
          <a:p>
            <a:pPr marL="16933">
              <a:spcBef>
                <a:spcPts val="133"/>
              </a:spcBef>
            </a:pPr>
            <a:r>
              <a:rPr sz="2133" b="1" spc="-213" dirty="0">
                <a:solidFill>
                  <a:srgbClr val="424242"/>
                </a:solidFill>
                <a:latin typeface="Arial"/>
                <a:cs typeface="Arial"/>
              </a:rPr>
              <a:t>Плутон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манипуляции,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абьюз,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контроль.</a:t>
            </a:r>
            <a:endParaRPr sz="2133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796757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8456" y="3190356"/>
            <a:ext cx="36634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 ВЕНЕРЫ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716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7600" y="1023438"/>
            <a:ext cx="14020800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537620">
              <a:lnSpc>
                <a:spcPct val="100000"/>
              </a:lnSpc>
              <a:spcBef>
                <a:spcPts val="133"/>
              </a:spcBef>
            </a:pPr>
            <a:r>
              <a:rPr spc="-447" dirty="0"/>
              <a:t>СОЕДИНЕНИЕ/ТРИГОН/СЕКСТИЛЬ</a:t>
            </a:r>
            <a:r>
              <a:rPr spc="-87" dirty="0"/>
              <a:t> </a:t>
            </a:r>
            <a:r>
              <a:rPr spc="-600" dirty="0"/>
              <a:t>С</a:t>
            </a:r>
            <a:r>
              <a:rPr spc="-87" dirty="0"/>
              <a:t> </a:t>
            </a:r>
            <a:r>
              <a:rPr spc="-593" dirty="0"/>
              <a:t>ВЕНЕРОЙ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4568" y="2217435"/>
            <a:ext cx="8701193" cy="204329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ts val="2652"/>
              </a:lnSpc>
              <a:spcBef>
                <a:spcPts val="133"/>
              </a:spcBef>
            </a:pPr>
            <a:r>
              <a:rPr sz="2267" b="1" spc="-233" dirty="0">
                <a:solidFill>
                  <a:srgbClr val="424242"/>
                </a:solidFill>
                <a:latin typeface="Arial"/>
                <a:cs typeface="Arial"/>
              </a:rPr>
              <a:t>Марс</a:t>
            </a:r>
            <a:r>
              <a:rPr sz="2267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делаю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то,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нравится,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красиво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двигаюсь,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красивые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поступки.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lnSpc>
                <a:spcPts val="2585"/>
              </a:lnSpc>
            </a:pPr>
            <a:r>
              <a:rPr sz="2267" b="1" spc="-267" dirty="0">
                <a:solidFill>
                  <a:srgbClr val="424242"/>
                </a:solidFill>
                <a:latin typeface="Arial"/>
                <a:cs typeface="Arial"/>
              </a:rPr>
              <a:t>Юпитер</a:t>
            </a:r>
            <a:r>
              <a:rPr sz="2267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щедрость,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любовь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к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обучению,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обаяние,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распространение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своих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флюидов.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lnSpc>
                <a:spcPts val="2585"/>
              </a:lnSpc>
            </a:pPr>
            <a:r>
              <a:rPr sz="2267" b="1" spc="-233" dirty="0">
                <a:solidFill>
                  <a:srgbClr val="424242"/>
                </a:solidFill>
                <a:latin typeface="Arial"/>
                <a:cs typeface="Arial"/>
              </a:rPr>
              <a:t>Сатурн</a:t>
            </a:r>
            <a:r>
              <a:rPr sz="2267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строгость,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сдержанность</a:t>
            </a:r>
            <a:r>
              <a:rPr sz="2267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чувств,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серьезность,</a:t>
            </a:r>
            <a:r>
              <a:rPr sz="2267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консерватизм.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lnSpc>
                <a:spcPts val="2585"/>
              </a:lnSpc>
            </a:pPr>
            <a:r>
              <a:rPr sz="2267" b="1" spc="-193" dirty="0">
                <a:solidFill>
                  <a:srgbClr val="424242"/>
                </a:solidFill>
                <a:latin typeface="Arial"/>
                <a:cs typeface="Arial"/>
              </a:rPr>
              <a:t>Уран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лю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б</a:t>
            </a:r>
            <a:r>
              <a:rPr sz="2267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лю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перемены,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лю</a:t>
            </a:r>
            <a:r>
              <a:rPr sz="2267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б</a:t>
            </a:r>
            <a:r>
              <a:rPr sz="2267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лю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эксперименты.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lnSpc>
                <a:spcPts val="2585"/>
              </a:lnSpc>
            </a:pPr>
            <a:r>
              <a:rPr sz="2267" b="1" spc="-213" dirty="0">
                <a:solidFill>
                  <a:srgbClr val="424242"/>
                </a:solidFill>
                <a:latin typeface="Arial"/>
                <a:cs typeface="Arial"/>
              </a:rPr>
              <a:t>Нептун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фантазии,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267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любчивость,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фанатизм.</a:t>
            </a:r>
            <a:endParaRPr sz="2267">
              <a:latin typeface="Microsoft Sans Serif"/>
              <a:cs typeface="Microsoft Sans Serif"/>
            </a:endParaRPr>
          </a:p>
          <a:p>
            <a:pPr marL="16933">
              <a:lnSpc>
                <a:spcPts val="2652"/>
              </a:lnSpc>
            </a:pPr>
            <a:r>
              <a:rPr sz="2267" b="1" spc="-227" dirty="0">
                <a:solidFill>
                  <a:srgbClr val="424242"/>
                </a:solidFill>
                <a:latin typeface="Arial"/>
                <a:cs typeface="Arial"/>
              </a:rPr>
              <a:t>Плутон</a:t>
            </a:r>
            <a:r>
              <a:rPr sz="2267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267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страсть,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сексуальность,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трансформация,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глубина</a:t>
            </a:r>
            <a:r>
              <a:rPr sz="2267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67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чувств.</a:t>
            </a:r>
            <a:endParaRPr sz="2267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73625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7" y="830813"/>
            <a:ext cx="6985000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347" dirty="0"/>
              <a:t>КВАД</a:t>
            </a:r>
            <a:r>
              <a:rPr spc="-400" dirty="0"/>
              <a:t>Р</a:t>
            </a:r>
            <a:r>
              <a:rPr spc="-687" dirty="0"/>
              <a:t>А</a:t>
            </a:r>
            <a:r>
              <a:rPr spc="-393" dirty="0"/>
              <a:t>Т/ОППОЗИЦИЯ</a:t>
            </a:r>
            <a:r>
              <a:rPr spc="-87" dirty="0"/>
              <a:t> </a:t>
            </a:r>
            <a:r>
              <a:rPr spc="-600" dirty="0"/>
              <a:t>С</a:t>
            </a:r>
            <a:r>
              <a:rPr spc="-87" dirty="0"/>
              <a:t> </a:t>
            </a:r>
            <a:r>
              <a:rPr spc="-593" dirty="0"/>
              <a:t>ВЕНЕРОЙ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6167" y="2183160"/>
            <a:ext cx="8251613" cy="30451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Марс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люблю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действовать,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когда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надо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что-то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делать,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расстраиваюсь,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некрасивые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поступки,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страсть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и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разочарование,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любовь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ранит,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тороплюсь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отношениях.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0"/>
              </a:spcBef>
            </a:pPr>
            <a:r>
              <a:rPr sz="2133" b="1" spc="-287" dirty="0">
                <a:solidFill>
                  <a:srgbClr val="424242"/>
                </a:solidFill>
                <a:latin typeface="Arial"/>
                <a:cs typeface="Arial"/>
              </a:rPr>
              <a:t>Юпи</a:t>
            </a: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т</a:t>
            </a:r>
            <a:r>
              <a:rPr sz="2133" b="1" spc="-207" dirty="0">
                <a:solidFill>
                  <a:srgbClr val="424242"/>
                </a:solidFill>
                <a:latin typeface="Arial"/>
                <a:cs typeface="Arial"/>
              </a:rPr>
              <a:t>ер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неуемные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апп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титы.</a:t>
            </a:r>
            <a:endParaRPr sz="2133">
              <a:latin typeface="Microsoft Sans Serif"/>
              <a:cs typeface="Microsoft Sans Serif"/>
            </a:endParaRPr>
          </a:p>
          <a:p>
            <a:pPr marL="16933" marR="114297">
              <a:lnSpc>
                <a:spcPct val="114999"/>
              </a:lnSpc>
            </a:pP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Сатурн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жестокость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любви,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сдержанность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чувств,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злость,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если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удовлетворены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п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требности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у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д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ов</a:t>
            </a:r>
            <a:r>
              <a:rPr sz="2133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льствиях.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180" dirty="0">
                <a:solidFill>
                  <a:srgbClr val="424242"/>
                </a:solidFill>
                <a:latin typeface="Arial"/>
                <a:cs typeface="Arial"/>
              </a:rPr>
              <a:t>Уран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непостоянство,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люблю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эксперименты,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но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если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их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нет,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нравится.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0"/>
              </a:spcBef>
            </a:pPr>
            <a:r>
              <a:rPr sz="2133" b="1" spc="-207" dirty="0">
                <a:solidFill>
                  <a:srgbClr val="424242"/>
                </a:solidFill>
                <a:latin typeface="Arial"/>
                <a:cs typeface="Arial"/>
              </a:rPr>
              <a:t>Нептун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непонимание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чувств.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213" dirty="0">
                <a:solidFill>
                  <a:srgbClr val="424242"/>
                </a:solidFill>
                <a:latin typeface="Arial"/>
                <a:cs typeface="Arial"/>
              </a:rPr>
              <a:t>Плутон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манипуляции,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любовь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страдание,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любовь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через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кризисы.</a:t>
            </a:r>
            <a:endParaRPr sz="2133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177078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8456" y="3190356"/>
            <a:ext cx="36634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 МАРСА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818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7" y="830813"/>
            <a:ext cx="8966200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447" dirty="0"/>
              <a:t>СОЕДИНЕНИЕ/ТРИГОН/СЕКСТИЛЬ</a:t>
            </a:r>
            <a:r>
              <a:rPr spc="-87" dirty="0"/>
              <a:t> </a:t>
            </a:r>
            <a:r>
              <a:rPr spc="-600" dirty="0"/>
              <a:t>С</a:t>
            </a:r>
            <a:r>
              <a:rPr spc="-87" dirty="0"/>
              <a:t> </a:t>
            </a:r>
            <a:r>
              <a:rPr spc="-545" dirty="0"/>
              <a:t>МАРСОМ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35768" y="2691160"/>
            <a:ext cx="8508153" cy="2287592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16933">
              <a:spcBef>
                <a:spcPts val="513"/>
              </a:spcBef>
            </a:pPr>
            <a:r>
              <a:rPr sz="2133" b="1" spc="-253" dirty="0">
                <a:solidFill>
                  <a:srgbClr val="424242"/>
                </a:solidFill>
                <a:latin typeface="Arial"/>
                <a:cs typeface="Arial"/>
              </a:rPr>
              <a:t>Юпитер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аспект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маршрутчика.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многозадачность,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могу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делать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много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дел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одновременно.</a:t>
            </a:r>
            <a:endParaRPr sz="2133" dirty="0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Сатурн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ерпение,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после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дова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ельность,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умение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ждать.</a:t>
            </a:r>
            <a:endParaRPr sz="2133" dirty="0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180" dirty="0">
                <a:solidFill>
                  <a:srgbClr val="424242"/>
                </a:solidFill>
                <a:latin typeface="Arial"/>
                <a:cs typeface="Arial"/>
              </a:rPr>
              <a:t>Уран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оригинальность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спонтанность,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ч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227" dirty="0">
                <a:solidFill>
                  <a:srgbClr val="424242"/>
                </a:solidFill>
                <a:latin typeface="Microsoft Sans Serif"/>
                <a:cs typeface="Microsoft Sans Serif"/>
              </a:rPr>
              <a:t>о-</a:t>
            </a:r>
            <a:r>
              <a:rPr sz="2133" spc="-247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новое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лка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дела.</a:t>
            </a:r>
            <a:endParaRPr sz="2133" dirty="0">
              <a:latin typeface="Microsoft Sans Serif"/>
              <a:cs typeface="Microsoft Sans Serif"/>
            </a:endParaRPr>
          </a:p>
          <a:p>
            <a:pPr marL="16933">
              <a:spcBef>
                <a:spcPts val="380"/>
              </a:spcBef>
            </a:pPr>
            <a:r>
              <a:rPr sz="2133" b="1" spc="-207" dirty="0">
                <a:solidFill>
                  <a:srgbClr val="424242"/>
                </a:solidFill>
                <a:latin typeface="Arial"/>
                <a:cs typeface="Arial"/>
              </a:rPr>
              <a:t>Нептун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рассла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б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ление,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лень.</a:t>
            </a:r>
            <a:endParaRPr sz="2133" dirty="0">
              <a:latin typeface="Microsoft Sans Serif"/>
              <a:cs typeface="Microsoft Sans Serif"/>
            </a:endParaRPr>
          </a:p>
          <a:p>
            <a:pPr marL="16933" marR="158323">
              <a:lnSpc>
                <a:spcPct val="114999"/>
              </a:lnSpc>
            </a:pPr>
            <a:r>
              <a:rPr sz="2133" b="1" spc="-213" dirty="0">
                <a:solidFill>
                  <a:srgbClr val="424242"/>
                </a:solidFill>
                <a:latin typeface="Arial"/>
                <a:cs typeface="Arial"/>
              </a:rPr>
              <a:t>Плутон</a:t>
            </a:r>
            <a:r>
              <a:rPr sz="2133" b="1" spc="-4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способность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выдерживать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большие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нагрузки,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трансформация.</a:t>
            </a:r>
            <a:r>
              <a:rPr sz="2133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Соединение</a:t>
            </a:r>
            <a:r>
              <a:rPr sz="2133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 </a:t>
            </a:r>
            <a:r>
              <a:rPr sz="2133" spc="-545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травматизм.</a:t>
            </a:r>
            <a:endParaRPr sz="2133" dirty="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01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767" y="830813"/>
            <a:ext cx="6908800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347" dirty="0"/>
              <a:t>КВАД</a:t>
            </a:r>
            <a:r>
              <a:rPr spc="-400" dirty="0"/>
              <a:t>Р</a:t>
            </a:r>
            <a:r>
              <a:rPr spc="-687" dirty="0"/>
              <a:t>А</a:t>
            </a:r>
            <a:r>
              <a:rPr spc="-393" dirty="0"/>
              <a:t>Т/ОППОЗИЦИЯ</a:t>
            </a:r>
            <a:r>
              <a:rPr spc="-87" dirty="0"/>
              <a:t> </a:t>
            </a:r>
            <a:r>
              <a:rPr spc="-600" dirty="0"/>
              <a:t>С</a:t>
            </a:r>
            <a:r>
              <a:rPr spc="-87" dirty="0"/>
              <a:t> </a:t>
            </a:r>
            <a:r>
              <a:rPr spc="-545" dirty="0"/>
              <a:t>МАРСОМ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35767" y="2691161"/>
            <a:ext cx="6541347" cy="1912169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16933">
              <a:spcBef>
                <a:spcPts val="513"/>
              </a:spcBef>
            </a:pPr>
            <a:r>
              <a:rPr sz="2133" b="1" spc="-287" dirty="0">
                <a:solidFill>
                  <a:srgbClr val="424242"/>
                </a:solidFill>
                <a:latin typeface="Arial"/>
                <a:cs typeface="Arial"/>
              </a:rPr>
              <a:t>Юпи</a:t>
            </a: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т</a:t>
            </a:r>
            <a:r>
              <a:rPr sz="2133" b="1" spc="-207" dirty="0">
                <a:solidFill>
                  <a:srgbClr val="424242"/>
                </a:solidFill>
                <a:latin typeface="Arial"/>
                <a:cs typeface="Arial"/>
              </a:rPr>
              <a:t>ер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чрезмерный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объем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раб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ты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вед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к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перегр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у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зкам.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220" dirty="0">
                <a:solidFill>
                  <a:srgbClr val="424242"/>
                </a:solidFill>
                <a:latin typeface="Arial"/>
                <a:cs typeface="Arial"/>
              </a:rPr>
              <a:t>Сатурн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усталость,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д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ох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жу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д</a:t>
            </a:r>
            <a:r>
              <a:rPr sz="2133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предела.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дальше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страх.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180" dirty="0">
                <a:solidFill>
                  <a:srgbClr val="424242"/>
                </a:solidFill>
                <a:latin typeface="Arial"/>
                <a:cs typeface="Arial"/>
              </a:rPr>
              <a:t>Уран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перемены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ведут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к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стрессу,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начина</a:t>
            </a:r>
            <a:r>
              <a:rPr sz="2133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133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тся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ха</a:t>
            </a:r>
            <a:r>
              <a:rPr sz="2133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тичное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движение.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0"/>
              </a:spcBef>
            </a:pPr>
            <a:r>
              <a:rPr sz="2133" b="1" spc="-207" dirty="0">
                <a:solidFill>
                  <a:srgbClr val="424242"/>
                </a:solidFill>
                <a:latin typeface="Arial"/>
                <a:cs typeface="Arial"/>
              </a:rPr>
              <a:t>Нептун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п</a:t>
            </a:r>
            <a:r>
              <a:rPr sz="2133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ерянность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по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жизни.</a:t>
            </a:r>
            <a:endParaRPr sz="2133">
              <a:latin typeface="Microsoft Sans Serif"/>
              <a:cs typeface="Microsoft Sans Serif"/>
            </a:endParaRPr>
          </a:p>
          <a:p>
            <a:pPr marL="16933">
              <a:spcBef>
                <a:spcPts val="387"/>
              </a:spcBef>
            </a:pPr>
            <a:r>
              <a:rPr sz="2133" b="1" spc="-213" dirty="0">
                <a:solidFill>
                  <a:srgbClr val="424242"/>
                </a:solidFill>
                <a:latin typeface="Arial"/>
                <a:cs typeface="Arial"/>
              </a:rPr>
              <a:t>Плу</a:t>
            </a:r>
            <a:r>
              <a:rPr sz="2133" b="1" spc="-187" dirty="0">
                <a:solidFill>
                  <a:srgbClr val="424242"/>
                </a:solidFill>
                <a:latin typeface="Arial"/>
                <a:cs typeface="Arial"/>
              </a:rPr>
              <a:t>т</a:t>
            </a:r>
            <a:r>
              <a:rPr sz="2133" b="1" spc="-227" dirty="0">
                <a:solidFill>
                  <a:srgbClr val="424242"/>
                </a:solidFill>
                <a:latin typeface="Arial"/>
                <a:cs typeface="Arial"/>
              </a:rPr>
              <a:t>он</a:t>
            </a:r>
            <a:r>
              <a:rPr sz="2133" b="1" spc="-53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133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травмоопасный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аспект,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насилие,</a:t>
            </a:r>
            <a:r>
              <a:rPr sz="2133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133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агрессия.</a:t>
            </a:r>
            <a:endParaRPr sz="2133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1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44706" y="1704965"/>
            <a:ext cx="7085753" cy="227130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613818" marR="604505" algn="ctr">
              <a:spcBef>
                <a:spcPts val="133"/>
              </a:spcBef>
            </a:pPr>
            <a:r>
              <a:rPr sz="2933" b="1" spc="-200" dirty="0">
                <a:solidFill>
                  <a:srgbClr val="424242"/>
                </a:solidFill>
                <a:latin typeface="Arial"/>
                <a:cs typeface="Arial"/>
              </a:rPr>
              <a:t>У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60" dirty="0">
                <a:solidFill>
                  <a:srgbClr val="424242"/>
                </a:solidFill>
                <a:latin typeface="Arial"/>
                <a:cs typeface="Arial"/>
              </a:rPr>
              <a:t>ВАС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93" dirty="0">
                <a:solidFill>
                  <a:srgbClr val="424242"/>
                </a:solidFill>
                <a:latin typeface="Arial"/>
                <a:cs typeface="Arial"/>
              </a:rPr>
              <a:t>НЕТ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07" dirty="0">
                <a:solidFill>
                  <a:srgbClr val="424242"/>
                </a:solidFill>
                <a:latin typeface="Arial"/>
                <a:cs typeface="Arial"/>
              </a:rPr>
              <a:t>ПРОБЛЕМ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73" dirty="0">
                <a:solidFill>
                  <a:srgbClr val="424242"/>
                </a:solidFill>
                <a:latin typeface="Arial"/>
                <a:cs typeface="Arial"/>
              </a:rPr>
              <a:t>С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380" dirty="0">
                <a:solidFill>
                  <a:srgbClr val="424242"/>
                </a:solidFill>
                <a:latin typeface="Arial"/>
                <a:cs typeface="Arial"/>
              </a:rPr>
              <a:t>ПОНИМАНИЕМ  </a:t>
            </a:r>
            <a:r>
              <a:rPr sz="2933" b="1" spc="-440" dirty="0">
                <a:solidFill>
                  <a:srgbClr val="424242"/>
                </a:solidFill>
                <a:latin typeface="Arial"/>
                <a:cs typeface="Arial"/>
              </a:rPr>
              <a:t>АСПЕКТОВ</a:t>
            </a:r>
            <a:endParaRPr sz="2933" dirty="0">
              <a:latin typeface="Arial"/>
              <a:cs typeface="Arial"/>
            </a:endParaRPr>
          </a:p>
          <a:p>
            <a:pPr marL="16933" marR="6773" algn="ctr">
              <a:spcBef>
                <a:spcPts val="3520"/>
              </a:spcBef>
            </a:pPr>
            <a:r>
              <a:rPr sz="2933" b="1" spc="-200" dirty="0">
                <a:solidFill>
                  <a:srgbClr val="424242"/>
                </a:solidFill>
                <a:latin typeface="Arial"/>
                <a:cs typeface="Arial"/>
              </a:rPr>
              <a:t>У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60" dirty="0">
                <a:solidFill>
                  <a:srgbClr val="424242"/>
                </a:solidFill>
                <a:latin typeface="Arial"/>
                <a:cs typeface="Arial"/>
              </a:rPr>
              <a:t>ВАС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520" dirty="0">
                <a:solidFill>
                  <a:srgbClr val="424242"/>
                </a:solidFill>
                <a:latin typeface="Arial"/>
                <a:cs typeface="Arial"/>
              </a:rPr>
              <a:t>ЕСТЬ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07" dirty="0">
                <a:solidFill>
                  <a:srgbClr val="424242"/>
                </a:solidFill>
                <a:latin typeface="Arial"/>
                <a:cs typeface="Arial"/>
              </a:rPr>
              <a:t>ПРОБЛЕМЫ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73" dirty="0">
                <a:solidFill>
                  <a:srgbClr val="424242"/>
                </a:solidFill>
                <a:latin typeface="Arial"/>
                <a:cs typeface="Arial"/>
              </a:rPr>
              <a:t>С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13" dirty="0">
                <a:solidFill>
                  <a:srgbClr val="424242"/>
                </a:solidFill>
                <a:latin typeface="Arial"/>
                <a:cs typeface="Arial"/>
              </a:rPr>
              <a:t>ТЕМ,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247" dirty="0">
                <a:solidFill>
                  <a:srgbClr val="424242"/>
                </a:solidFill>
                <a:latin typeface="Arial"/>
                <a:cs typeface="Arial"/>
              </a:rPr>
              <a:t>КАК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00" dirty="0">
                <a:solidFill>
                  <a:srgbClr val="424242"/>
                </a:solidFill>
                <a:latin typeface="Arial"/>
                <a:cs typeface="Arial"/>
              </a:rPr>
              <a:t>СВЯЗ</a:t>
            </a:r>
            <a:r>
              <a:rPr sz="2933" b="1" spc="-447" dirty="0">
                <a:solidFill>
                  <a:srgbClr val="424242"/>
                </a:solidFill>
                <a:latin typeface="Arial"/>
                <a:cs typeface="Arial"/>
              </a:rPr>
              <a:t>А</a:t>
            </a:r>
            <a:r>
              <a:rPr sz="2933" b="1" spc="-347" dirty="0">
                <a:solidFill>
                  <a:srgbClr val="424242"/>
                </a:solidFill>
                <a:latin typeface="Arial"/>
                <a:cs typeface="Arial"/>
              </a:rPr>
              <a:t>ТЬ  </a:t>
            </a:r>
            <a:r>
              <a:rPr sz="2933" b="1" spc="-487" dirty="0">
                <a:solidFill>
                  <a:srgbClr val="424242"/>
                </a:solidFill>
                <a:latin typeface="Arial"/>
                <a:cs typeface="Arial"/>
              </a:rPr>
              <a:t>ЭТО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507" dirty="0">
                <a:solidFill>
                  <a:srgbClr val="424242"/>
                </a:solidFill>
                <a:latin typeface="Arial"/>
                <a:cs typeface="Arial"/>
              </a:rPr>
              <a:t>ВСЕ</a:t>
            </a:r>
            <a:r>
              <a:rPr sz="29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2933" b="1" spc="-400" dirty="0">
                <a:solidFill>
                  <a:srgbClr val="424242"/>
                </a:solidFill>
                <a:latin typeface="Arial"/>
                <a:cs typeface="Arial"/>
              </a:rPr>
              <a:t>ВОЕДИНО</a:t>
            </a:r>
            <a:r>
              <a:rPr sz="2933" b="1" spc="-400" dirty="0" smtClean="0">
                <a:solidFill>
                  <a:srgbClr val="424242"/>
                </a:solidFill>
                <a:latin typeface="Arial"/>
                <a:cs typeface="Arial"/>
              </a:rPr>
              <a:t>!</a:t>
            </a:r>
            <a:endParaRPr sz="2933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677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8500" y="3190356"/>
            <a:ext cx="454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 СОЦИАЛЬНЫХ И ВЫСШИХ ПЛАНЕТ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574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7600" y="1023438"/>
            <a:ext cx="14020800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537620">
              <a:lnSpc>
                <a:spcPct val="100000"/>
              </a:lnSpc>
              <a:spcBef>
                <a:spcPts val="133"/>
              </a:spcBef>
            </a:pPr>
            <a:r>
              <a:rPr spc="-545" dirty="0"/>
              <a:t>АСПЕКТЫ</a:t>
            </a:r>
            <a:r>
              <a:rPr spc="-87" dirty="0"/>
              <a:t> </a:t>
            </a:r>
            <a:r>
              <a:rPr spc="-493" dirty="0"/>
              <a:t>СОЦИАЛЬНЫХ</a:t>
            </a:r>
            <a:r>
              <a:rPr spc="-87" dirty="0"/>
              <a:t> </a:t>
            </a:r>
            <a:r>
              <a:rPr spc="-487" dirty="0"/>
              <a:t>И</a:t>
            </a:r>
            <a:r>
              <a:rPr spc="-87" dirty="0"/>
              <a:t> </a:t>
            </a:r>
            <a:r>
              <a:rPr spc="-567" dirty="0"/>
              <a:t>ВЫСШИХ</a:t>
            </a:r>
            <a:r>
              <a:rPr spc="-87" dirty="0"/>
              <a:t> </a:t>
            </a:r>
            <a:r>
              <a:rPr spc="-520" dirty="0"/>
              <a:t>ПЛАНЕТ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9767" y="2175709"/>
            <a:ext cx="10091420" cy="429737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2400" spc="-51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НЕТ</a:t>
            </a:r>
            <a:r>
              <a:rPr sz="2400" spc="-50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60" dirty="0">
                <a:solidFill>
                  <a:srgbClr val="424242"/>
                </a:solidFill>
                <a:latin typeface="Microsoft Sans Serif"/>
                <a:cs typeface="Microsoft Sans Serif"/>
              </a:rPr>
              <a:t>ПСИХОЛОГИИ!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400" spc="-37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такие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аспекты,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даже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негативные,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человек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будет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никак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реагировать. </a:t>
            </a:r>
            <a:r>
              <a:rPr sz="2400" spc="-6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540" dirty="0">
                <a:solidFill>
                  <a:srgbClr val="424242"/>
                </a:solidFill>
                <a:latin typeface="Microsoft Sans Serif"/>
                <a:cs typeface="Microsoft Sans Serif"/>
              </a:rPr>
              <a:t>С</a:t>
            </a:r>
            <a:r>
              <a:rPr sz="2400" spc="-5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80" dirty="0">
                <a:solidFill>
                  <a:srgbClr val="424242"/>
                </a:solidFill>
                <a:latin typeface="Microsoft Sans Serif"/>
                <a:cs typeface="Microsoft Sans Serif"/>
              </a:rPr>
              <a:t>ним</a:t>
            </a:r>
            <a:r>
              <a:rPr sz="2400" spc="-37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могут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случаться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сложные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ситуации,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но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00" dirty="0">
                <a:solidFill>
                  <a:srgbClr val="424242"/>
                </a:solidFill>
                <a:latin typeface="Microsoft Sans Serif"/>
                <a:cs typeface="Microsoft Sans Serif"/>
              </a:rPr>
              <a:t>ему</a:t>
            </a:r>
            <a:r>
              <a:rPr sz="2400" spc="-3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будет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все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равно,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он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просто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будет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80" dirty="0">
                <a:solidFill>
                  <a:srgbClr val="424242"/>
                </a:solidFill>
                <a:latin typeface="Microsoft Sans Serif"/>
                <a:cs typeface="Microsoft Sans Serif"/>
              </a:rPr>
              <a:t>решать </a:t>
            </a:r>
            <a:r>
              <a:rPr sz="2400" spc="-37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проблемы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(или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будет,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все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зависит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от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его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карты).</a:t>
            </a:r>
            <a:endParaRPr sz="2400">
              <a:latin typeface="Microsoft Sans Serif"/>
              <a:cs typeface="Microsoft Sans Serif"/>
            </a:endParaRPr>
          </a:p>
          <a:p>
            <a:pPr>
              <a:spcBef>
                <a:spcPts val="47"/>
              </a:spcBef>
            </a:pPr>
            <a:endParaRPr sz="3267">
              <a:latin typeface="Microsoft Sans Serif"/>
              <a:cs typeface="Microsoft Sans Serif"/>
            </a:endParaRPr>
          </a:p>
          <a:p>
            <a:pPr marL="16933"/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Псих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о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логия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появ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ля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400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тся,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ко</a:t>
            </a:r>
            <a:r>
              <a:rPr sz="2400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гда:</a:t>
            </a:r>
            <a:endParaRPr sz="2400">
              <a:latin typeface="Microsoft Sans Serif"/>
              <a:cs typeface="Microsoft Sans Serif"/>
            </a:endParaRPr>
          </a:p>
          <a:p>
            <a:pPr>
              <a:spcBef>
                <a:spcPts val="47"/>
              </a:spcBef>
            </a:pPr>
            <a:endParaRPr sz="3267">
              <a:latin typeface="Microsoft Sans Serif"/>
              <a:cs typeface="Microsoft Sans Serif"/>
            </a:endParaRPr>
          </a:p>
          <a:p>
            <a:pPr marL="245527" indent="-229441">
              <a:buAutoNum type="arabicPeriod"/>
              <a:tabLst>
                <a:tab pos="246374" algn="l"/>
              </a:tabLst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план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та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упра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ля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93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Первым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д</a:t>
            </a:r>
            <a:r>
              <a:rPr sz="2400" spc="-453" dirty="0">
                <a:solidFill>
                  <a:srgbClr val="424242"/>
                </a:solidFill>
                <a:latin typeface="Microsoft Sans Serif"/>
                <a:cs typeface="Microsoft Sans Serif"/>
              </a:rPr>
              <a:t>омом</a:t>
            </a:r>
            <a:endParaRPr sz="2400">
              <a:latin typeface="Microsoft Sans Serif"/>
              <a:cs typeface="Microsoft Sans Serif"/>
            </a:endParaRPr>
          </a:p>
          <a:p>
            <a:pPr marL="281932" indent="-265847">
              <a:spcBef>
                <a:spcPts val="433"/>
              </a:spcBef>
              <a:buAutoNum type="arabicPeriod"/>
              <a:tabLst>
                <a:tab pos="282780" algn="l"/>
              </a:tabLst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план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та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с</a:t>
            </a:r>
            <a:r>
              <a:rPr sz="2400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оит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00" dirty="0">
                <a:solidFill>
                  <a:srgbClr val="424242"/>
                </a:solidFill>
                <a:latin typeface="Microsoft Sans Serif"/>
                <a:cs typeface="Microsoft Sans Serif"/>
              </a:rPr>
              <a:t>Первом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д</a:t>
            </a:r>
            <a:r>
              <a:rPr sz="2400" spc="-433" dirty="0">
                <a:solidFill>
                  <a:srgbClr val="424242"/>
                </a:solidFill>
                <a:latin typeface="Microsoft Sans Serif"/>
                <a:cs typeface="Microsoft Sans Serif"/>
              </a:rPr>
              <a:t>оме</a:t>
            </a:r>
            <a:endParaRPr sz="2400">
              <a:latin typeface="Microsoft Sans Serif"/>
              <a:cs typeface="Microsoft Sans Serif"/>
            </a:endParaRPr>
          </a:p>
          <a:p>
            <a:pPr marL="281086" indent="-265000">
              <a:spcBef>
                <a:spcPts val="427"/>
              </a:spcBef>
              <a:buAutoNum type="arabicPeriod"/>
              <a:tabLst>
                <a:tab pos="281932" algn="l"/>
              </a:tabLst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план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та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аспектиру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53" dirty="0">
                <a:solidFill>
                  <a:srgbClr val="424242"/>
                </a:solidFill>
                <a:latin typeface="Microsoft Sans Serif"/>
                <a:cs typeface="Microsoft Sans Serif"/>
              </a:rPr>
              <a:t>У1</a:t>
            </a:r>
            <a:endParaRPr sz="2400">
              <a:latin typeface="Microsoft Sans Serif"/>
              <a:cs typeface="Microsoft Sans Serif"/>
            </a:endParaRPr>
          </a:p>
          <a:p>
            <a:pPr marL="282780" indent="-266693">
              <a:spcBef>
                <a:spcPts val="433"/>
              </a:spcBef>
              <a:buAutoNum type="arabicPeriod"/>
              <a:tabLst>
                <a:tab pos="283626" algn="l"/>
              </a:tabLst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план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та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аспектиру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е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33" dirty="0">
                <a:solidFill>
                  <a:srgbClr val="424242"/>
                </a:solidFill>
                <a:latin typeface="Microsoft Sans Serif"/>
                <a:cs typeface="Microsoft Sans Serif"/>
              </a:rPr>
              <a:t>П1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8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468" y="880591"/>
            <a:ext cx="9275233" cy="1485749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440991" marR="6773">
              <a:lnSpc>
                <a:spcPct val="100800"/>
              </a:lnSpc>
              <a:spcBef>
                <a:spcPts val="127"/>
              </a:spcBef>
            </a:pPr>
            <a:r>
              <a:rPr sz="3333" spc="-473" dirty="0"/>
              <a:t>АСПЕКТЫ</a:t>
            </a:r>
            <a:r>
              <a:rPr sz="3333" spc="-67" dirty="0"/>
              <a:t> </a:t>
            </a:r>
            <a:r>
              <a:rPr sz="3333" spc="-393" dirty="0"/>
              <a:t>ВЫСШИХ/СОЦИАЛЬНЫХ</a:t>
            </a:r>
            <a:r>
              <a:rPr sz="3333" spc="-67" dirty="0"/>
              <a:t> </a:t>
            </a:r>
            <a:r>
              <a:rPr sz="3333" spc="-380" dirty="0"/>
              <a:t>ПЛАНЕТ  </a:t>
            </a:r>
            <a:r>
              <a:rPr sz="3333" spc="-527" dirty="0"/>
              <a:t>БЕЗ</a:t>
            </a:r>
            <a:r>
              <a:rPr sz="3333" spc="-67" dirty="0"/>
              <a:t> </a:t>
            </a:r>
            <a:r>
              <a:rPr sz="3333" spc="-513" dirty="0"/>
              <a:t>ОТНОШЕНИЯ</a:t>
            </a:r>
            <a:r>
              <a:rPr sz="3333" spc="-67" dirty="0"/>
              <a:t> </a:t>
            </a:r>
            <a:r>
              <a:rPr sz="3333" spc="-113" dirty="0"/>
              <a:t>К</a:t>
            </a:r>
            <a:r>
              <a:rPr sz="3333" spc="-67" dirty="0"/>
              <a:t> </a:t>
            </a:r>
            <a:r>
              <a:rPr sz="3333" spc="-440" dirty="0"/>
              <a:t>ПЕРВОМУ</a:t>
            </a:r>
            <a:r>
              <a:rPr sz="3333" spc="-67" dirty="0"/>
              <a:t> </a:t>
            </a:r>
            <a:r>
              <a:rPr sz="3333" spc="-327" dirty="0"/>
              <a:t>ДОМУ</a:t>
            </a:r>
            <a:endParaRPr sz="3333"/>
          </a:p>
          <a:p>
            <a:pPr marL="16933">
              <a:lnSpc>
                <a:spcPct val="100000"/>
              </a:lnSpc>
              <a:spcBef>
                <a:spcPts val="520"/>
              </a:spcBef>
            </a:pPr>
            <a:r>
              <a:rPr sz="2400" spc="-253" dirty="0"/>
              <a:t>Оценив</a:t>
            </a:r>
            <a:r>
              <a:rPr sz="2400" spc="-260" dirty="0"/>
              <a:t>аем</a:t>
            </a:r>
            <a:r>
              <a:rPr sz="2400" spc="-53" dirty="0"/>
              <a:t> </a:t>
            </a:r>
            <a:r>
              <a:rPr sz="2400" spc="-187" dirty="0"/>
              <a:t>хара</a:t>
            </a:r>
            <a:r>
              <a:rPr sz="2400" spc="-173" dirty="0"/>
              <a:t>к</a:t>
            </a:r>
            <a:r>
              <a:rPr sz="2400" spc="-233" dirty="0"/>
              <a:t>т</a:t>
            </a:r>
            <a:r>
              <a:rPr sz="2400" spc="-200" dirty="0"/>
              <a:t>еристи</a:t>
            </a:r>
            <a:r>
              <a:rPr sz="2400" spc="-187" dirty="0"/>
              <a:t>к</a:t>
            </a:r>
            <a:r>
              <a:rPr sz="2400" spc="-267" dirty="0"/>
              <a:t>и</a:t>
            </a:r>
            <a:r>
              <a:rPr sz="2400" spc="-207" dirty="0">
                <a:latin typeface="Microsoft Sans Serif"/>
                <a:cs typeface="Microsoft Sans Serif"/>
              </a:rPr>
              <a:t>: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467" y="2663222"/>
            <a:ext cx="10290387" cy="351805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indent="-229441">
              <a:lnSpc>
                <a:spcPts val="2807"/>
              </a:lnSpc>
              <a:spcBef>
                <a:spcPts val="133"/>
              </a:spcBef>
              <a:buAutoNum type="arabicPeriod"/>
              <a:tabLst>
                <a:tab pos="246374" algn="l"/>
              </a:tabLst>
            </a:pPr>
            <a:r>
              <a:rPr sz="2400" u="heavy" spc="-34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Анали</a:t>
            </a:r>
            <a:r>
              <a:rPr sz="2400" u="heavy" spc="-3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з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5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п</a:t>
            </a:r>
            <a:r>
              <a:rPr sz="2400" u="heavy" spc="-37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</a:t>
            </a:r>
            <a:r>
              <a:rPr sz="2400" u="heavy" spc="-3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ло</a:t>
            </a:r>
            <a:r>
              <a:rPr sz="2400" u="heavy" spc="-35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жени</a:t>
            </a:r>
            <a:r>
              <a:rPr sz="2400" u="heavy" spc="-339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я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план</a:t>
            </a:r>
            <a:r>
              <a:rPr sz="2400" u="heavy" spc="-34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</a:t>
            </a:r>
            <a:r>
              <a:rPr sz="2400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</a:t>
            </a:r>
            <a:r>
              <a:rPr sz="2400" u="heavy" spc="-37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ы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39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в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д</a:t>
            </a:r>
            <a:r>
              <a:rPr sz="2400" u="heavy" spc="-38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оме.</a:t>
            </a:r>
            <a:endParaRPr sz="2400">
              <a:latin typeface="Microsoft Sans Serif"/>
              <a:cs typeface="Microsoft Sans Serif"/>
            </a:endParaRPr>
          </a:p>
          <a:p>
            <a:pPr marL="16933">
              <a:lnSpc>
                <a:spcPts val="2807"/>
              </a:lnSpc>
            </a:pP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Например,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во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173" dirty="0">
                <a:solidFill>
                  <a:srgbClr val="424242"/>
                </a:solidFill>
                <a:latin typeface="Microsoft Sans Serif"/>
                <a:cs typeface="Microsoft Sans Serif"/>
              </a:rPr>
              <a:t>2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д</a:t>
            </a:r>
            <a:r>
              <a:rPr sz="2400" spc="-433" dirty="0">
                <a:solidFill>
                  <a:srgbClr val="424242"/>
                </a:solidFill>
                <a:latin typeface="Microsoft Sans Serif"/>
                <a:cs typeface="Microsoft Sans Serif"/>
              </a:rPr>
              <a:t>оме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деньги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у</a:t>
            </a:r>
            <a:r>
              <a:rPr sz="24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екают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сквозь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пальцы.</a:t>
            </a:r>
            <a:endParaRPr sz="2400">
              <a:latin typeface="Microsoft Sans Serif"/>
              <a:cs typeface="Microsoft Sans Serif"/>
            </a:endParaRPr>
          </a:p>
          <a:p>
            <a:pPr marL="281932" indent="-265847">
              <a:lnSpc>
                <a:spcPts val="2807"/>
              </a:lnSpc>
              <a:spcBef>
                <a:spcPts val="2593"/>
              </a:spcBef>
              <a:buAutoNum type="arabicPeriod" startAt="2"/>
              <a:tabLst>
                <a:tab pos="282780" algn="l"/>
              </a:tabLst>
            </a:pPr>
            <a:r>
              <a:rPr sz="2400" u="heavy" spc="-34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Анали</a:t>
            </a:r>
            <a:r>
              <a:rPr sz="2400" u="heavy" spc="-3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з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ка</a:t>
            </a:r>
            <a:r>
              <a:rPr sz="2400" u="heavy" spc="-27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к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управи</a:t>
            </a:r>
            <a:r>
              <a:rPr sz="2400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</a:t>
            </a:r>
            <a:r>
              <a:rPr sz="2400" u="heavy" spc="-3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ел</a:t>
            </a:r>
            <a:r>
              <a:rPr sz="2400" u="heavy" spc="-339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я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д</a:t>
            </a:r>
            <a:r>
              <a:rPr sz="2400" u="heavy" spc="-45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ом</a:t>
            </a:r>
            <a:r>
              <a:rPr sz="2400" u="heavy" spc="-38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а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39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в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д</a:t>
            </a:r>
            <a:r>
              <a:rPr sz="2400" u="heavy" spc="-45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ом</a:t>
            </a:r>
            <a:r>
              <a:rPr sz="2400" u="heavy" spc="-4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</a:t>
            </a:r>
            <a:r>
              <a:rPr sz="2400" spc="-233" dirty="0">
                <a:solidFill>
                  <a:srgbClr val="424242"/>
                </a:solidFill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 marL="16933" marR="6773">
              <a:lnSpc>
                <a:spcPts val="2733"/>
              </a:lnSpc>
              <a:spcBef>
                <a:spcPts val="140"/>
              </a:spcBef>
            </a:pP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Например,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У5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во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07" dirty="0">
                <a:solidFill>
                  <a:srgbClr val="424242"/>
                </a:solidFill>
                <a:latin typeface="Microsoft Sans Serif"/>
                <a:cs typeface="Microsoft Sans Serif"/>
              </a:rPr>
              <a:t>2.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Часть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80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моих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заработков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от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хобби,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детской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73" dirty="0">
                <a:solidFill>
                  <a:srgbClr val="424242"/>
                </a:solidFill>
                <a:latin typeface="Microsoft Sans Serif"/>
                <a:cs typeface="Microsoft Sans Serif"/>
              </a:rPr>
              <a:t>сферы,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развлекательных </a:t>
            </a:r>
            <a:r>
              <a:rPr sz="2400" spc="-6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мероприятий</a:t>
            </a:r>
            <a:r>
              <a:rPr sz="2400" spc="-16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и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т.д.</a:t>
            </a:r>
            <a:endParaRPr sz="2400">
              <a:latin typeface="Microsoft Sans Serif"/>
              <a:cs typeface="Microsoft Sans Serif"/>
            </a:endParaRPr>
          </a:p>
          <a:p>
            <a:pPr marL="281086" indent="-265000">
              <a:lnSpc>
                <a:spcPts val="2807"/>
              </a:lnSpc>
              <a:spcBef>
                <a:spcPts val="2527"/>
              </a:spcBef>
              <a:buAutoNum type="arabicPeriod" startAt="3"/>
              <a:tabLst>
                <a:tab pos="281932" algn="l"/>
              </a:tabLst>
            </a:pPr>
            <a:r>
              <a:rPr sz="2400" u="heavy" spc="-52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См</a:t>
            </a:r>
            <a:r>
              <a:rPr sz="2400" u="heavy" spc="-4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</a:t>
            </a:r>
            <a:r>
              <a:rPr sz="2400" u="heavy" spc="-37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трим</a:t>
            </a:r>
            <a:r>
              <a:rPr sz="2400" u="heavy" spc="-2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,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1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каки</a:t>
            </a:r>
            <a:r>
              <a:rPr sz="2400" u="heavy" spc="-39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2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ест</a:t>
            </a:r>
            <a:r>
              <a:rPr sz="2400" u="heavy" spc="-3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ь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1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аспект</a:t>
            </a:r>
            <a:r>
              <a:rPr sz="2400" u="heavy" spc="-44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ы</a:t>
            </a:r>
            <a:r>
              <a:rPr sz="2400" spc="-233" dirty="0">
                <a:solidFill>
                  <a:srgbClr val="424242"/>
                </a:solidFill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 marL="16933" marR="72812">
              <a:lnSpc>
                <a:spcPts val="2733"/>
              </a:lnSpc>
              <a:spcBef>
                <a:spcPts val="140"/>
              </a:spcBef>
            </a:pP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Например,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квадрат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что-то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будет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13" dirty="0">
                <a:solidFill>
                  <a:srgbClr val="424242"/>
                </a:solidFill>
                <a:latin typeface="Microsoft Sans Serif"/>
                <a:cs typeface="Microsoft Sans Serif"/>
              </a:rPr>
              <a:t>мешать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40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моим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заработкам/придется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применить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много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усилий, </a:t>
            </a:r>
            <a:r>
              <a:rPr sz="2400" spc="-6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чтобы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заработать,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тригон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что-то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93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поможет  </a:t>
            </a:r>
            <a:r>
              <a:rPr sz="2400" spc="-420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моему</a:t>
            </a: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заработку.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77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468" y="881375"/>
            <a:ext cx="9275233" cy="1498573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440991" marR="6773">
              <a:lnSpc>
                <a:spcPct val="100800"/>
              </a:lnSpc>
              <a:spcBef>
                <a:spcPts val="127"/>
              </a:spcBef>
            </a:pPr>
            <a:r>
              <a:rPr sz="3333" spc="-473" dirty="0"/>
              <a:t>АСПЕКТЫ</a:t>
            </a:r>
            <a:r>
              <a:rPr sz="3333" spc="-67" dirty="0"/>
              <a:t> </a:t>
            </a:r>
            <a:r>
              <a:rPr sz="3333" spc="-393" dirty="0"/>
              <a:t>ВЫСШИХ/СОЦИАЛЬНЫХ</a:t>
            </a:r>
            <a:r>
              <a:rPr sz="3333" spc="-67" dirty="0"/>
              <a:t> </a:t>
            </a:r>
            <a:r>
              <a:rPr sz="3333" spc="-380" dirty="0"/>
              <a:t>ПЛАНЕТ  </a:t>
            </a:r>
            <a:r>
              <a:rPr sz="3333" spc="-527" dirty="0"/>
              <a:t>БЕЗ</a:t>
            </a:r>
            <a:r>
              <a:rPr sz="3333" spc="-67" dirty="0"/>
              <a:t> </a:t>
            </a:r>
            <a:r>
              <a:rPr sz="3333" spc="-513" dirty="0"/>
              <a:t>ОТНОШЕНИЯ</a:t>
            </a:r>
            <a:r>
              <a:rPr sz="3333" spc="-67" dirty="0"/>
              <a:t> </a:t>
            </a:r>
            <a:r>
              <a:rPr sz="3333" spc="-113" dirty="0"/>
              <a:t>К</a:t>
            </a:r>
            <a:r>
              <a:rPr sz="3333" spc="-67" dirty="0"/>
              <a:t> </a:t>
            </a:r>
            <a:r>
              <a:rPr sz="3333" spc="-440" dirty="0"/>
              <a:t>ПЕРВОМУ</a:t>
            </a:r>
            <a:r>
              <a:rPr sz="3333" spc="-67" dirty="0"/>
              <a:t> </a:t>
            </a:r>
            <a:r>
              <a:rPr sz="3333" spc="-327" dirty="0"/>
              <a:t>ДОМУ</a:t>
            </a:r>
            <a:endParaRPr sz="3333"/>
          </a:p>
          <a:p>
            <a:pPr marL="16933">
              <a:lnSpc>
                <a:spcPct val="100000"/>
              </a:lnSpc>
              <a:spcBef>
                <a:spcPts val="640"/>
              </a:spcBef>
            </a:pPr>
            <a:r>
              <a:rPr sz="2400" spc="-253" dirty="0"/>
              <a:t>Оценив</a:t>
            </a:r>
            <a:r>
              <a:rPr sz="2400" spc="-260" dirty="0"/>
              <a:t>аем</a:t>
            </a:r>
            <a:r>
              <a:rPr sz="2400" spc="-53" dirty="0"/>
              <a:t> </a:t>
            </a:r>
            <a:r>
              <a:rPr sz="2400" spc="-187" dirty="0"/>
              <a:t>хара</a:t>
            </a:r>
            <a:r>
              <a:rPr sz="2400" spc="-173" dirty="0"/>
              <a:t>к</a:t>
            </a:r>
            <a:r>
              <a:rPr sz="2400" spc="-233" dirty="0"/>
              <a:t>т</a:t>
            </a:r>
            <a:r>
              <a:rPr sz="2400" spc="-200" dirty="0"/>
              <a:t>еристи</a:t>
            </a:r>
            <a:r>
              <a:rPr sz="2400" spc="-187" dirty="0"/>
              <a:t>к</a:t>
            </a:r>
            <a:r>
              <a:rPr sz="2400" spc="-267" dirty="0"/>
              <a:t>и</a:t>
            </a:r>
            <a:r>
              <a:rPr sz="2400" spc="-207" dirty="0">
                <a:latin typeface="Microsoft Sans Serif"/>
                <a:cs typeface="Microsoft Sans Serif"/>
              </a:rPr>
              <a:t>: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467" y="2769293"/>
            <a:ext cx="10092267" cy="301884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6933">
              <a:spcBef>
                <a:spcPts val="560"/>
              </a:spcBef>
            </a:pPr>
            <a:r>
              <a:rPr sz="2400" spc="-200" dirty="0">
                <a:solidFill>
                  <a:srgbClr val="424242"/>
                </a:solidFill>
                <a:latin typeface="Microsoft Sans Serif"/>
                <a:cs typeface="Microsoft Sans Serif"/>
              </a:rPr>
              <a:t>4.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u="heavy" spc="-52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См</a:t>
            </a:r>
            <a:r>
              <a:rPr sz="2400" u="heavy" spc="-4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</a:t>
            </a:r>
            <a:r>
              <a:rPr sz="2400" u="heavy" spc="-37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трим</a:t>
            </a:r>
            <a:r>
              <a:rPr sz="2400" u="heavy" spc="-2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,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27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к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1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каки</a:t>
            </a:r>
            <a:r>
              <a:rPr sz="2400" u="heavy" spc="-5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м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план</a:t>
            </a:r>
            <a:r>
              <a:rPr sz="2400" u="heavy" spc="-34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</a:t>
            </a:r>
            <a:r>
              <a:rPr sz="2400" u="heavy" spc="-339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та</a:t>
            </a:r>
            <a:r>
              <a:rPr sz="2400" u="heavy" spc="-5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м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2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ест</a:t>
            </a:r>
            <a:r>
              <a:rPr sz="2400" u="heavy" spc="-3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ь</a:t>
            </a:r>
            <a:r>
              <a:rPr sz="2400" u="heavy" spc="-152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1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аспект</a:t>
            </a:r>
            <a:r>
              <a:rPr sz="2400" u="heavy" spc="-44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ы</a:t>
            </a:r>
            <a:r>
              <a:rPr sz="2400" spc="-233" dirty="0">
                <a:solidFill>
                  <a:srgbClr val="424242"/>
                </a:solidFill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 marL="16933" marR="1417285">
              <a:lnSpc>
                <a:spcPct val="114999"/>
              </a:lnSpc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4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П2-90-Сатурн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 </a:t>
            </a:r>
            <a:r>
              <a:rPr sz="2400" spc="-440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моим</a:t>
            </a:r>
            <a:r>
              <a:rPr sz="2400" spc="-4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заработкам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07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помешает</a:t>
            </a:r>
            <a:r>
              <a:rPr sz="2400" spc="-40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отсутствие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системы.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 Нептун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47" dirty="0">
                <a:solidFill>
                  <a:srgbClr val="424242"/>
                </a:solidFill>
                <a:latin typeface="Microsoft Sans Serif"/>
                <a:cs typeface="Microsoft Sans Serif"/>
              </a:rPr>
              <a:t>П2-60-Плутон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выход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из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зоны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00" dirty="0">
                <a:solidFill>
                  <a:srgbClr val="424242"/>
                </a:solidFill>
                <a:latin typeface="Microsoft Sans Serif"/>
                <a:cs typeface="Microsoft Sans Serif"/>
              </a:rPr>
              <a:t>комфорта</a:t>
            </a:r>
            <a:r>
              <a:rPr sz="2400" spc="-3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93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поможет  </a:t>
            </a:r>
            <a:r>
              <a:rPr sz="2400" spc="-440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моим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заработкам.</a:t>
            </a:r>
            <a:endParaRPr sz="2400">
              <a:latin typeface="Microsoft Sans Serif"/>
              <a:cs typeface="Microsoft Sans Serif"/>
            </a:endParaRPr>
          </a:p>
          <a:p>
            <a:pPr>
              <a:spcBef>
                <a:spcPts val="67"/>
              </a:spcBef>
            </a:pPr>
            <a:endParaRPr sz="2867">
              <a:latin typeface="Microsoft Sans Serif"/>
              <a:cs typeface="Microsoft Sans Serif"/>
            </a:endParaRPr>
          </a:p>
          <a:p>
            <a:pPr marL="16933" marR="6773">
              <a:lnSpc>
                <a:spcPct val="114999"/>
              </a:lnSpc>
              <a:spcBef>
                <a:spcPts val="7"/>
              </a:spcBef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 </a:t>
            </a:r>
            <a:r>
              <a:rPr sz="2400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У5-90-Сатурн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несерьезное</a:t>
            </a:r>
            <a:r>
              <a:rPr sz="2400" spc="-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отношение</a:t>
            </a:r>
            <a:r>
              <a:rPr sz="2400" spc="-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07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помешает</a:t>
            </a:r>
            <a:r>
              <a:rPr sz="2400" spc="-1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забеременеть/выносить. 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53" dirty="0">
                <a:solidFill>
                  <a:srgbClr val="424242"/>
                </a:solidFill>
                <a:latin typeface="Microsoft Sans Serif"/>
                <a:cs typeface="Microsoft Sans Serif"/>
              </a:rPr>
              <a:t>У5-60-Плутон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73" dirty="0">
                <a:solidFill>
                  <a:srgbClr val="424242"/>
                </a:solidFill>
                <a:latin typeface="Microsoft Sans Serif"/>
                <a:cs typeface="Microsoft Sans Serif"/>
              </a:rPr>
              <a:t>трансформация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и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выход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за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пределы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своих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возможностей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помогут </a:t>
            </a:r>
            <a:r>
              <a:rPr sz="2400" spc="-6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забеременеть/выносить.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655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468" y="881375"/>
            <a:ext cx="9275233" cy="1498573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440991" marR="6773">
              <a:lnSpc>
                <a:spcPct val="100800"/>
              </a:lnSpc>
              <a:spcBef>
                <a:spcPts val="127"/>
              </a:spcBef>
            </a:pPr>
            <a:r>
              <a:rPr sz="3333" spc="-473" dirty="0"/>
              <a:t>АСПЕКТЫ</a:t>
            </a:r>
            <a:r>
              <a:rPr sz="3333" spc="-67" dirty="0"/>
              <a:t> </a:t>
            </a:r>
            <a:r>
              <a:rPr sz="3333" spc="-393" dirty="0"/>
              <a:t>ВЫСШИХ/СОЦИАЛЬНЫХ</a:t>
            </a:r>
            <a:r>
              <a:rPr sz="3333" spc="-67" dirty="0"/>
              <a:t> </a:t>
            </a:r>
            <a:r>
              <a:rPr sz="3333" spc="-380" dirty="0"/>
              <a:t>ПЛАНЕТ  </a:t>
            </a:r>
            <a:r>
              <a:rPr sz="3333" spc="-527" dirty="0"/>
              <a:t>БЕЗ</a:t>
            </a:r>
            <a:r>
              <a:rPr sz="3333" spc="-67" dirty="0"/>
              <a:t> </a:t>
            </a:r>
            <a:r>
              <a:rPr sz="3333" spc="-513" dirty="0"/>
              <a:t>ОТНОШЕНИЯ</a:t>
            </a:r>
            <a:r>
              <a:rPr sz="3333" spc="-67" dirty="0"/>
              <a:t> </a:t>
            </a:r>
            <a:r>
              <a:rPr sz="3333" spc="-113" dirty="0"/>
              <a:t>К</a:t>
            </a:r>
            <a:r>
              <a:rPr sz="3333" spc="-67" dirty="0"/>
              <a:t> </a:t>
            </a:r>
            <a:r>
              <a:rPr sz="3333" spc="-440" dirty="0"/>
              <a:t>ПЕРВОМУ</a:t>
            </a:r>
            <a:r>
              <a:rPr sz="3333" spc="-67" dirty="0"/>
              <a:t> </a:t>
            </a:r>
            <a:r>
              <a:rPr sz="3333" spc="-327" dirty="0"/>
              <a:t>ДОМУ</a:t>
            </a:r>
            <a:endParaRPr sz="3333"/>
          </a:p>
          <a:p>
            <a:pPr marL="16933">
              <a:lnSpc>
                <a:spcPct val="100000"/>
              </a:lnSpc>
              <a:spcBef>
                <a:spcPts val="640"/>
              </a:spcBef>
            </a:pPr>
            <a:r>
              <a:rPr sz="2400" spc="-253" dirty="0"/>
              <a:t>Оценив</a:t>
            </a:r>
            <a:r>
              <a:rPr sz="2400" spc="-260" dirty="0"/>
              <a:t>аем</a:t>
            </a:r>
            <a:r>
              <a:rPr sz="2400" spc="-53" dirty="0"/>
              <a:t> </a:t>
            </a:r>
            <a:r>
              <a:rPr sz="2400" spc="-187" dirty="0"/>
              <a:t>хара</a:t>
            </a:r>
            <a:r>
              <a:rPr sz="2400" spc="-173" dirty="0"/>
              <a:t>к</a:t>
            </a:r>
            <a:r>
              <a:rPr sz="2400" spc="-233" dirty="0"/>
              <a:t>т</a:t>
            </a:r>
            <a:r>
              <a:rPr sz="2400" spc="-200" dirty="0"/>
              <a:t>еристи</a:t>
            </a:r>
            <a:r>
              <a:rPr sz="2400" spc="-187" dirty="0"/>
              <a:t>к</a:t>
            </a:r>
            <a:r>
              <a:rPr sz="2400" spc="-267" dirty="0"/>
              <a:t>и</a:t>
            </a:r>
            <a:r>
              <a:rPr sz="2400" spc="-207" dirty="0">
                <a:latin typeface="Microsoft Sans Serif"/>
                <a:cs typeface="Microsoft Sans Serif"/>
              </a:rPr>
              <a:t>: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468" y="2751005"/>
            <a:ext cx="10148993" cy="270450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400" spc="-213" dirty="0">
                <a:solidFill>
                  <a:srgbClr val="424242"/>
                </a:solidFill>
                <a:latin typeface="Microsoft Sans Serif"/>
                <a:cs typeface="Microsoft Sans Serif"/>
              </a:rPr>
              <a:t>5.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u="heavy" spc="-38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Оцениваем,</a:t>
            </a:r>
            <a:r>
              <a:rPr sz="2400" u="heavy" spc="-14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5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какими</a:t>
            </a:r>
            <a:r>
              <a:rPr sz="2400" u="heavy" spc="-14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40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домами</a:t>
            </a:r>
            <a:r>
              <a:rPr sz="2400" u="heavy" spc="-36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управляет</a:t>
            </a:r>
            <a:r>
              <a:rPr sz="2400" u="heavy" spc="-14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2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высшая/социальная</a:t>
            </a:r>
            <a:r>
              <a:rPr sz="2400" u="heavy" spc="-14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400" u="heavy" spc="-32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планета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 marL="16933" marR="811933">
              <a:lnSpc>
                <a:spcPct val="105000"/>
              </a:lnSpc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4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П2-90-Сатурн</a:t>
            </a:r>
            <a:r>
              <a:rPr sz="24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(У3)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40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моим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заработкам</a:t>
            </a:r>
            <a:r>
              <a:rPr sz="24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20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помешают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разговоры/брат/поездки. </a:t>
            </a:r>
            <a:r>
              <a:rPr sz="2400" spc="-6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47" dirty="0">
                <a:solidFill>
                  <a:srgbClr val="424242"/>
                </a:solidFill>
                <a:latin typeface="Microsoft Sans Serif"/>
                <a:cs typeface="Microsoft Sans Serif"/>
              </a:rPr>
              <a:t>П2-60-Плутон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47" dirty="0">
                <a:solidFill>
                  <a:srgbClr val="424242"/>
                </a:solidFill>
                <a:latin typeface="Microsoft Sans Serif"/>
                <a:cs typeface="Microsoft Sans Serif"/>
              </a:rPr>
              <a:t>(У12)-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сокрытие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доходов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93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поможет  </a:t>
            </a:r>
            <a:r>
              <a:rPr sz="2400" spc="-440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моим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заработкам.</a:t>
            </a:r>
            <a:endParaRPr sz="2400">
              <a:latin typeface="Microsoft Sans Serif"/>
              <a:cs typeface="Microsoft Sans Serif"/>
            </a:endParaRPr>
          </a:p>
          <a:p>
            <a:pPr marL="16933" marR="131230">
              <a:lnSpc>
                <a:spcPct val="105000"/>
              </a:lnSpc>
              <a:spcBef>
                <a:spcPts val="3020"/>
              </a:spcBef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У5-90-Сатурн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(У3)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неправильная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документация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(например,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60" dirty="0">
                <a:solidFill>
                  <a:srgbClr val="424242"/>
                </a:solidFill>
                <a:latin typeface="Microsoft Sans Serif"/>
                <a:cs typeface="Microsoft Sans Serif"/>
              </a:rPr>
              <a:t>ошибки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справках) </a:t>
            </a:r>
            <a:r>
              <a:rPr sz="2400" spc="-6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отсрочат</a:t>
            </a:r>
            <a:r>
              <a:rPr sz="2400" spc="-16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33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мое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деторождение.</a:t>
            </a:r>
            <a:endParaRPr sz="2400">
              <a:latin typeface="Microsoft Sans Serif"/>
              <a:cs typeface="Microsoft Sans Serif"/>
            </a:endParaRPr>
          </a:p>
          <a:p>
            <a:pPr marL="16933">
              <a:spcBef>
                <a:spcPts val="147"/>
              </a:spcBef>
            </a:pPr>
            <a:r>
              <a:rPr sz="24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53" dirty="0">
                <a:solidFill>
                  <a:srgbClr val="424242"/>
                </a:solidFill>
                <a:latin typeface="Microsoft Sans Serif"/>
                <a:cs typeface="Microsoft Sans Serif"/>
              </a:rPr>
              <a:t>У5-60-Плутон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(У12)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вера,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медицина,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врачи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47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помогут</a:t>
            </a:r>
            <a:r>
              <a:rPr sz="2400" spc="-14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400" dirty="0">
                <a:solidFill>
                  <a:srgbClr val="424242"/>
                </a:solidFill>
                <a:latin typeface="Microsoft Sans Serif"/>
                <a:cs typeface="Microsoft Sans Serif"/>
              </a:rPr>
              <a:t>мне</a:t>
            </a:r>
            <a:r>
              <a:rPr sz="2400" spc="-152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забеременеть/выносить.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13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468" y="877229"/>
            <a:ext cx="9275233" cy="1480619"/>
          </a:xfrm>
          <a:prstGeom prst="rect">
            <a:avLst/>
          </a:prstGeom>
        </p:spPr>
        <p:txBody>
          <a:bodyPr vert="horz" wrap="square" lIns="0" tIns="16087" rIns="0" bIns="0" rtlCol="0" anchor="ctr">
            <a:spAutoFit/>
          </a:bodyPr>
          <a:lstStyle/>
          <a:p>
            <a:pPr marL="1440991" marR="6773">
              <a:lnSpc>
                <a:spcPct val="100800"/>
              </a:lnSpc>
              <a:spcBef>
                <a:spcPts val="127"/>
              </a:spcBef>
            </a:pPr>
            <a:r>
              <a:rPr sz="3333" spc="-473" dirty="0"/>
              <a:t>АСПЕКТЫ</a:t>
            </a:r>
            <a:r>
              <a:rPr sz="3333" spc="-67" dirty="0"/>
              <a:t> </a:t>
            </a:r>
            <a:r>
              <a:rPr sz="3333" spc="-393" dirty="0"/>
              <a:t>ВЫСШИХ/СОЦИАЛЬНЫХ</a:t>
            </a:r>
            <a:r>
              <a:rPr sz="3333" spc="-67" dirty="0"/>
              <a:t> </a:t>
            </a:r>
            <a:r>
              <a:rPr sz="3333" spc="-380" dirty="0"/>
              <a:t>ПЛАНЕТ  </a:t>
            </a:r>
            <a:r>
              <a:rPr sz="3333" spc="-527" dirty="0"/>
              <a:t>БЕЗ</a:t>
            </a:r>
            <a:r>
              <a:rPr sz="3333" spc="-67" dirty="0"/>
              <a:t> </a:t>
            </a:r>
            <a:r>
              <a:rPr sz="3333" spc="-513" dirty="0"/>
              <a:t>ОТНОШЕНИЯ</a:t>
            </a:r>
            <a:r>
              <a:rPr sz="3333" spc="-67" dirty="0"/>
              <a:t> </a:t>
            </a:r>
            <a:r>
              <a:rPr sz="3333" spc="-113" dirty="0"/>
              <a:t>К</a:t>
            </a:r>
            <a:r>
              <a:rPr sz="3333" spc="-67" dirty="0"/>
              <a:t> </a:t>
            </a:r>
            <a:r>
              <a:rPr sz="3333" spc="-440" dirty="0"/>
              <a:t>ПЕРВОМУ</a:t>
            </a:r>
            <a:r>
              <a:rPr sz="3333" spc="-67" dirty="0"/>
              <a:t> </a:t>
            </a:r>
            <a:r>
              <a:rPr sz="3333" spc="-327" dirty="0"/>
              <a:t>ДОМУ</a:t>
            </a:r>
            <a:endParaRPr sz="3333"/>
          </a:p>
          <a:p>
            <a:pPr marL="16933">
              <a:lnSpc>
                <a:spcPct val="100000"/>
              </a:lnSpc>
              <a:spcBef>
                <a:spcPts val="667"/>
              </a:spcBef>
            </a:pPr>
            <a:r>
              <a:rPr sz="2200" spc="-220" dirty="0"/>
              <a:t>Оценив</a:t>
            </a:r>
            <a:r>
              <a:rPr sz="2200" spc="-233" dirty="0"/>
              <a:t>аем</a:t>
            </a:r>
            <a:r>
              <a:rPr sz="2200" spc="-47" dirty="0"/>
              <a:t> </a:t>
            </a:r>
            <a:r>
              <a:rPr sz="2200" spc="-160" dirty="0"/>
              <a:t>хара</a:t>
            </a:r>
            <a:r>
              <a:rPr sz="2200" spc="-147" dirty="0"/>
              <a:t>к</a:t>
            </a:r>
            <a:r>
              <a:rPr sz="2200" spc="-207" dirty="0"/>
              <a:t>т</a:t>
            </a:r>
            <a:r>
              <a:rPr sz="2200" spc="-173" dirty="0"/>
              <a:t>еристи</a:t>
            </a:r>
            <a:r>
              <a:rPr sz="2200" spc="-160" dirty="0"/>
              <a:t>к</a:t>
            </a:r>
            <a:r>
              <a:rPr sz="2200" spc="-247" dirty="0"/>
              <a:t>и</a:t>
            </a:r>
            <a:r>
              <a:rPr sz="2200" spc="-187" dirty="0">
                <a:latin typeface="Microsoft Sans Serif"/>
                <a:cs typeface="Microsoft Sans Serif"/>
              </a:rPr>
              <a:t>: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1467" y="2677395"/>
            <a:ext cx="10740812" cy="2887671"/>
          </a:xfrm>
          <a:prstGeom prst="rect">
            <a:avLst/>
          </a:prstGeom>
        </p:spPr>
        <p:txBody>
          <a:bodyPr vert="horz" wrap="square" lIns="0" tIns="36407" rIns="0" bIns="0" rtlCol="0">
            <a:spAutoFit/>
          </a:bodyPr>
          <a:lstStyle/>
          <a:p>
            <a:pPr marL="16933">
              <a:spcBef>
                <a:spcPts val="287"/>
              </a:spcBef>
            </a:pPr>
            <a:r>
              <a:rPr sz="2200" spc="-193" dirty="0">
                <a:solidFill>
                  <a:srgbClr val="424242"/>
                </a:solidFill>
                <a:latin typeface="Microsoft Sans Serif"/>
                <a:cs typeface="Microsoft Sans Serif"/>
              </a:rPr>
              <a:t>5.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u="heavy" spc="-36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Оцениваем</a:t>
            </a:r>
            <a:r>
              <a:rPr sz="2200" u="heavy" spc="-21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,</a:t>
            </a:r>
            <a:r>
              <a:rPr sz="2200" u="heavy" spc="-1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305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в</a:t>
            </a:r>
            <a:r>
              <a:rPr sz="2200" u="heavy" spc="-1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29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како</a:t>
            </a:r>
            <a:r>
              <a:rPr sz="2200" u="heavy" spc="-47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м</a:t>
            </a:r>
            <a:r>
              <a:rPr sz="2200" u="heavy" spc="-1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26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д</a:t>
            </a:r>
            <a:r>
              <a:rPr sz="2200" u="heavy" spc="-40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ом</a:t>
            </a:r>
            <a:r>
              <a:rPr sz="2200" u="heavy" spc="-34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</a:t>
            </a:r>
            <a:r>
              <a:rPr sz="2200" u="heavy" spc="-1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26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с</a:t>
            </a:r>
            <a:r>
              <a:rPr sz="2200" u="heavy" spc="-25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</a:t>
            </a:r>
            <a:r>
              <a:rPr sz="2200" u="heavy" spc="-31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ои</a:t>
            </a:r>
            <a:r>
              <a:rPr sz="2200" u="heavy" spc="-26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</a:t>
            </a:r>
            <a:r>
              <a:rPr sz="2200" u="heavy" spc="-1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28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высшая/социальна</a:t>
            </a:r>
            <a:r>
              <a:rPr sz="2200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я</a:t>
            </a:r>
            <a:r>
              <a:rPr sz="2200" u="heavy" spc="-133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2200" u="heavy" spc="-30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план</a:t>
            </a:r>
            <a:r>
              <a:rPr sz="2200" u="heavy" spc="-305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е</a:t>
            </a:r>
            <a:r>
              <a:rPr sz="2200" u="heavy" spc="-280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т</a:t>
            </a:r>
            <a:r>
              <a:rPr sz="2200" u="heavy" spc="-367" dirty="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Microsoft Sans Serif"/>
                <a:cs typeface="Microsoft Sans Serif"/>
              </a:rPr>
              <a:t>а</a:t>
            </a:r>
            <a:r>
              <a:rPr sz="2200" spc="-213" dirty="0">
                <a:solidFill>
                  <a:srgbClr val="424242"/>
                </a:solidFill>
                <a:latin typeface="Microsoft Sans Serif"/>
                <a:cs typeface="Microsoft Sans Serif"/>
              </a:rPr>
              <a:t>.</a:t>
            </a:r>
            <a:endParaRPr sz="2200">
              <a:latin typeface="Microsoft Sans Serif"/>
              <a:cs typeface="Microsoft Sans Serif"/>
            </a:endParaRPr>
          </a:p>
          <a:p>
            <a:pPr marL="16933" marR="6773">
              <a:lnSpc>
                <a:spcPct val="106000"/>
              </a:lnSpc>
            </a:pP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33" dirty="0">
                <a:solidFill>
                  <a:srgbClr val="424242"/>
                </a:solidFill>
                <a:latin typeface="Microsoft Sans Serif"/>
                <a:cs typeface="Microsoft Sans Serif"/>
              </a:rPr>
              <a:t>П2-90-Сатурн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193" dirty="0">
                <a:solidFill>
                  <a:srgbClr val="424242"/>
                </a:solidFill>
                <a:latin typeface="Microsoft Sans Serif"/>
                <a:cs typeface="Microsoft Sans Serif"/>
              </a:rPr>
              <a:t>(П6)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73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работе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будет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сложно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заработать,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мой</a:t>
            </a:r>
            <a:r>
              <a:rPr sz="22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труд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будет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достаточно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оценен. </a:t>
            </a:r>
            <a:r>
              <a:rPr sz="2200" spc="-56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13" dirty="0">
                <a:solidFill>
                  <a:srgbClr val="424242"/>
                </a:solidFill>
                <a:latin typeface="Microsoft Sans Serif"/>
                <a:cs typeface="Microsoft Sans Serif"/>
              </a:rPr>
              <a:t>П2-60-Плутон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60" dirty="0">
                <a:solidFill>
                  <a:srgbClr val="424242"/>
                </a:solidFill>
                <a:latin typeface="Microsoft Sans Serif"/>
                <a:cs typeface="Microsoft Sans Serif"/>
              </a:rPr>
              <a:t>(П11)-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67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мои</a:t>
            </a:r>
            <a:r>
              <a:rPr sz="22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друзья/соцсети/мозговые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53" dirty="0">
                <a:solidFill>
                  <a:srgbClr val="424242"/>
                </a:solidFill>
                <a:latin typeface="Microsoft Sans Serif"/>
                <a:cs typeface="Microsoft Sans Serif"/>
              </a:rPr>
              <a:t>штурмы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помогут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93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моим</a:t>
            </a:r>
            <a:r>
              <a:rPr sz="22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 заработкам.</a:t>
            </a:r>
            <a:endParaRPr sz="2200">
              <a:latin typeface="Microsoft Sans Serif"/>
              <a:cs typeface="Microsoft Sans Serif"/>
            </a:endParaRPr>
          </a:p>
          <a:p>
            <a:pPr marL="16933" marR="406390">
              <a:lnSpc>
                <a:spcPct val="106000"/>
              </a:lnSpc>
              <a:spcBef>
                <a:spcPts val="2793"/>
              </a:spcBef>
            </a:pP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33" dirty="0">
                <a:solidFill>
                  <a:srgbClr val="424242"/>
                </a:solidFill>
                <a:latin typeface="Microsoft Sans Serif"/>
                <a:cs typeface="Microsoft Sans Serif"/>
              </a:rPr>
              <a:t>У5-90-Сатурн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193" dirty="0">
                <a:solidFill>
                  <a:srgbClr val="424242"/>
                </a:solidFill>
                <a:latin typeface="Microsoft Sans Serif"/>
                <a:cs typeface="Microsoft Sans Serif"/>
              </a:rPr>
              <a:t>(П6)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73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самолечение,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неправильные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лекарства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могут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отсрочить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беременность, </a:t>
            </a:r>
            <a:r>
              <a:rPr sz="2200" spc="-56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либо</a:t>
            </a:r>
            <a:r>
              <a:rPr sz="22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будут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проблемы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с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вынашиванием.</a:t>
            </a:r>
            <a:endParaRPr sz="2200">
              <a:latin typeface="Microsoft Sans Serif"/>
              <a:cs typeface="Microsoft Sans Serif"/>
            </a:endParaRPr>
          </a:p>
          <a:p>
            <a:pPr marL="16933" marR="765368">
              <a:lnSpc>
                <a:spcPct val="106000"/>
              </a:lnSpc>
            </a:pP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Нептун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как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20" dirty="0">
                <a:solidFill>
                  <a:srgbClr val="424242"/>
                </a:solidFill>
                <a:latin typeface="Microsoft Sans Serif"/>
                <a:cs typeface="Microsoft Sans Serif"/>
              </a:rPr>
              <a:t>У5-60-Плутон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(П11)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73" dirty="0">
                <a:solidFill>
                  <a:srgbClr val="424242"/>
                </a:solidFill>
                <a:latin typeface="Microsoft Sans Serif"/>
                <a:cs typeface="Microsoft Sans Serif"/>
              </a:rPr>
              <a:t>-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с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детьми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39" dirty="0">
                <a:solidFill>
                  <a:srgbClr val="424242"/>
                </a:solidFill>
                <a:latin typeface="Microsoft Sans Serif"/>
                <a:cs typeface="Microsoft Sans Serif"/>
              </a:rPr>
              <a:t>возможны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дружеские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отношения,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возьму</a:t>
            </a:r>
            <a:r>
              <a:rPr sz="2200" spc="-1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13" dirty="0">
                <a:solidFill>
                  <a:srgbClr val="424242"/>
                </a:solidFill>
                <a:latin typeface="Microsoft Sans Serif"/>
                <a:cs typeface="Microsoft Sans Serif"/>
              </a:rPr>
              <a:t>чужого</a:t>
            </a:r>
            <a:r>
              <a:rPr sz="2200" spc="-12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ребенка </a:t>
            </a:r>
            <a:r>
              <a:rPr sz="2200" spc="-56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и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забеременею,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приму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0" dirty="0">
                <a:solidFill>
                  <a:srgbClr val="424242"/>
                </a:solidFill>
                <a:latin typeface="Microsoft Sans Serif"/>
                <a:cs typeface="Microsoft Sans Serif"/>
              </a:rPr>
              <a:t>де</a:t>
            </a:r>
            <a:r>
              <a:rPr sz="2200" spc="-280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2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ей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партнера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и</a:t>
            </a:r>
            <a:r>
              <a:rPr sz="2200" spc="-13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200" spc="-333" dirty="0">
                <a:solidFill>
                  <a:srgbClr val="424242"/>
                </a:solidFill>
                <a:latin typeface="Microsoft Sans Serif"/>
                <a:cs typeface="Microsoft Sans Serif"/>
              </a:rPr>
              <a:t>забеременею.</a:t>
            </a:r>
            <a:endParaRPr sz="22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01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4610" y="1065378"/>
            <a:ext cx="668020" cy="666327"/>
          </a:xfrm>
          <a:custGeom>
            <a:avLst/>
            <a:gdLst/>
            <a:ahLst/>
            <a:cxnLst/>
            <a:rect l="l" t="t" r="r" b="b"/>
            <a:pathLst>
              <a:path w="501015" h="499744">
                <a:moveTo>
                  <a:pt x="500697" y="499656"/>
                </a:moveTo>
                <a:lnTo>
                  <a:pt x="500265" y="297014"/>
                </a:lnTo>
                <a:lnTo>
                  <a:pt x="499668" y="0"/>
                </a:lnTo>
                <a:lnTo>
                  <a:pt x="202641" y="0"/>
                </a:lnTo>
                <a:lnTo>
                  <a:pt x="0" y="0"/>
                </a:lnTo>
                <a:lnTo>
                  <a:pt x="2451" y="49453"/>
                </a:lnTo>
                <a:lnTo>
                  <a:pt x="9715" y="98069"/>
                </a:lnTo>
                <a:lnTo>
                  <a:pt x="21653" y="145516"/>
                </a:lnTo>
                <a:lnTo>
                  <a:pt x="38138" y="191452"/>
                </a:lnTo>
                <a:lnTo>
                  <a:pt x="59016" y="235572"/>
                </a:lnTo>
                <a:lnTo>
                  <a:pt x="84162" y="277533"/>
                </a:lnTo>
                <a:lnTo>
                  <a:pt x="113449" y="317017"/>
                </a:lnTo>
                <a:lnTo>
                  <a:pt x="146710" y="353682"/>
                </a:lnTo>
                <a:lnTo>
                  <a:pt x="183451" y="386880"/>
                </a:lnTo>
                <a:lnTo>
                  <a:pt x="222986" y="416077"/>
                </a:lnTo>
                <a:lnTo>
                  <a:pt x="265010" y="441134"/>
                </a:lnTo>
                <a:lnTo>
                  <a:pt x="309168" y="461924"/>
                </a:lnTo>
                <a:lnTo>
                  <a:pt x="355142" y="478307"/>
                </a:lnTo>
                <a:lnTo>
                  <a:pt x="402615" y="490143"/>
                </a:lnTo>
                <a:lnTo>
                  <a:pt x="451243" y="497306"/>
                </a:lnTo>
                <a:lnTo>
                  <a:pt x="500697" y="499656"/>
                </a:lnTo>
                <a:close/>
              </a:path>
            </a:pathLst>
          </a:custGeom>
          <a:solidFill>
            <a:srgbClr val="424242">
              <a:alpha val="12548"/>
            </a:srgbClr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1835767" y="878398"/>
            <a:ext cx="7851140" cy="1052297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>
              <a:lnSpc>
                <a:spcPct val="100800"/>
              </a:lnSpc>
              <a:spcBef>
                <a:spcPts val="127"/>
              </a:spcBef>
            </a:pPr>
            <a:r>
              <a:rPr sz="3333" b="1" spc="-473" dirty="0">
                <a:solidFill>
                  <a:srgbClr val="424242"/>
                </a:solidFill>
                <a:latin typeface="Arial"/>
                <a:cs typeface="Arial"/>
              </a:rPr>
              <a:t>АСПЕКТЫ</a:t>
            </a:r>
            <a:r>
              <a:rPr sz="33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3333" b="1" spc="-393" dirty="0">
                <a:solidFill>
                  <a:srgbClr val="424242"/>
                </a:solidFill>
                <a:latin typeface="Arial"/>
                <a:cs typeface="Arial"/>
              </a:rPr>
              <a:t>ВЫСШИХ/СОЦИАЛЬНЫХ</a:t>
            </a:r>
            <a:r>
              <a:rPr sz="33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3333" b="1" spc="-380" dirty="0">
                <a:solidFill>
                  <a:srgbClr val="424242"/>
                </a:solidFill>
                <a:latin typeface="Arial"/>
                <a:cs typeface="Arial"/>
              </a:rPr>
              <a:t>ПЛАНЕТ  </a:t>
            </a:r>
            <a:r>
              <a:rPr sz="3333" b="1" spc="-520" dirty="0">
                <a:solidFill>
                  <a:srgbClr val="424242"/>
                </a:solidFill>
                <a:latin typeface="Arial"/>
                <a:cs typeface="Arial"/>
              </a:rPr>
              <a:t>С</a:t>
            </a:r>
            <a:r>
              <a:rPr sz="33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3333" b="1" spc="-540" dirty="0">
                <a:solidFill>
                  <a:srgbClr val="424242"/>
                </a:solidFill>
                <a:latin typeface="Arial"/>
                <a:cs typeface="Arial"/>
              </a:rPr>
              <a:t>ОТНОШЕНИЕМ</a:t>
            </a:r>
            <a:r>
              <a:rPr sz="33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3333" b="1" spc="-113" dirty="0">
                <a:solidFill>
                  <a:srgbClr val="424242"/>
                </a:solidFill>
                <a:latin typeface="Arial"/>
                <a:cs typeface="Arial"/>
              </a:rPr>
              <a:t>К</a:t>
            </a:r>
            <a:r>
              <a:rPr sz="33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3333" b="1" spc="-440" dirty="0">
                <a:solidFill>
                  <a:srgbClr val="424242"/>
                </a:solidFill>
                <a:latin typeface="Arial"/>
                <a:cs typeface="Arial"/>
              </a:rPr>
              <a:t>ПЕРВОМУ</a:t>
            </a:r>
            <a:r>
              <a:rPr sz="3333" b="1" spc="-67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3333" b="1" spc="-327" dirty="0">
                <a:solidFill>
                  <a:srgbClr val="424242"/>
                </a:solidFill>
                <a:latin typeface="Arial"/>
                <a:cs typeface="Arial"/>
              </a:rPr>
              <a:t>ДОМУ</a:t>
            </a:r>
            <a:endParaRPr sz="3333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9468" y="3154512"/>
            <a:ext cx="8411633" cy="8665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2400" spc="-320" dirty="0">
                <a:solidFill>
                  <a:srgbClr val="424242"/>
                </a:solidFill>
                <a:latin typeface="Microsoft Sans Serif"/>
                <a:cs typeface="Microsoft Sans Serif"/>
              </a:rPr>
              <a:t>Точно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такой</a:t>
            </a:r>
            <a:r>
              <a:rPr sz="2400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же,</a:t>
            </a:r>
            <a:r>
              <a:rPr sz="2400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только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07" dirty="0">
                <a:solidFill>
                  <a:srgbClr val="424242"/>
                </a:solidFill>
                <a:latin typeface="Microsoft Sans Serif"/>
                <a:cs typeface="Microsoft Sans Serif"/>
              </a:rPr>
              <a:t>к</a:t>
            </a:r>
            <a:r>
              <a:rPr sz="2400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27" dirty="0">
                <a:solidFill>
                  <a:srgbClr val="424242"/>
                </a:solidFill>
                <a:latin typeface="Microsoft Sans Serif"/>
                <a:cs typeface="Microsoft Sans Serif"/>
              </a:rPr>
              <a:t>проблемам</a:t>
            </a:r>
            <a:r>
              <a:rPr sz="2400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47" dirty="0">
                <a:solidFill>
                  <a:srgbClr val="424242"/>
                </a:solidFill>
                <a:latin typeface="Microsoft Sans Serif"/>
                <a:cs typeface="Microsoft Sans Serif"/>
              </a:rPr>
              <a:t>и</a:t>
            </a:r>
            <a:r>
              <a:rPr sz="2400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радостям</a:t>
            </a:r>
            <a:r>
              <a:rPr sz="2400" spc="-87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будет</a:t>
            </a:r>
            <a:r>
              <a:rPr sz="2400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личное</a:t>
            </a:r>
            <a:r>
              <a:rPr sz="2400" spc="-8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305" dirty="0">
                <a:solidFill>
                  <a:srgbClr val="424242"/>
                </a:solidFill>
                <a:latin typeface="Microsoft Sans Serif"/>
                <a:cs typeface="Microsoft Sans Serif"/>
              </a:rPr>
              <a:t>отношение </a:t>
            </a:r>
            <a:r>
              <a:rPr sz="2400" spc="-620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140" dirty="0">
                <a:solidFill>
                  <a:srgbClr val="424242"/>
                </a:solidFill>
                <a:latin typeface="Microsoft Sans Serif"/>
                <a:cs typeface="Microsoft Sans Serif"/>
              </a:rPr>
              <a:t>(</a:t>
            </a:r>
            <a:r>
              <a:rPr sz="2400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400" spc="-253" dirty="0">
                <a:solidFill>
                  <a:srgbClr val="424242"/>
                </a:solidFill>
                <a:latin typeface="Microsoft Sans Serif"/>
                <a:cs typeface="Microsoft Sans Serif"/>
              </a:rPr>
              <a:t>лияние</a:t>
            </a:r>
            <a:r>
              <a:rPr sz="2400" spc="-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400" spc="-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40" dirty="0">
                <a:solidFill>
                  <a:srgbClr val="424242"/>
                </a:solidFill>
                <a:latin typeface="Microsoft Sans Serif"/>
                <a:cs typeface="Microsoft Sans Serif"/>
              </a:rPr>
              <a:t>психику)</a:t>
            </a:r>
            <a:r>
              <a:rPr sz="2400" spc="-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33" dirty="0">
                <a:solidFill>
                  <a:srgbClr val="424242"/>
                </a:solidFill>
                <a:latin typeface="Microsoft Sans Serif"/>
                <a:cs typeface="Microsoft Sans Serif"/>
              </a:rPr>
              <a:t>или</a:t>
            </a:r>
            <a:r>
              <a:rPr sz="2400" spc="-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93" dirty="0">
                <a:solidFill>
                  <a:srgbClr val="424242"/>
                </a:solidFill>
                <a:latin typeface="Microsoft Sans Serif"/>
                <a:cs typeface="Microsoft Sans Serif"/>
              </a:rPr>
              <a:t>в</a:t>
            </a:r>
            <a:r>
              <a:rPr sz="2400" spc="-253" dirty="0">
                <a:solidFill>
                  <a:srgbClr val="424242"/>
                </a:solidFill>
                <a:latin typeface="Microsoft Sans Serif"/>
                <a:cs typeface="Microsoft Sans Serif"/>
              </a:rPr>
              <a:t>лияние</a:t>
            </a:r>
            <a:r>
              <a:rPr sz="2400" spc="-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72" dirty="0">
                <a:solidFill>
                  <a:srgbClr val="424242"/>
                </a:solidFill>
                <a:latin typeface="Microsoft Sans Serif"/>
                <a:cs typeface="Microsoft Sans Serif"/>
              </a:rPr>
              <a:t>на</a:t>
            </a:r>
            <a:r>
              <a:rPr sz="2400" spc="-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т</a:t>
            </a:r>
            <a:r>
              <a:rPr sz="2400" spc="-267" dirty="0">
                <a:solidFill>
                  <a:srgbClr val="424242"/>
                </a:solidFill>
                <a:latin typeface="Microsoft Sans Serif"/>
                <a:cs typeface="Microsoft Sans Serif"/>
              </a:rPr>
              <a:t>ело,</a:t>
            </a:r>
            <a:r>
              <a:rPr sz="2400" spc="-93" dirty="0">
                <a:solidFill>
                  <a:srgbClr val="424242"/>
                </a:solidFill>
                <a:latin typeface="Microsoft Sans Serif"/>
                <a:cs typeface="Microsoft Sans Serif"/>
              </a:rPr>
              <a:t> </a:t>
            </a:r>
            <a:r>
              <a:rPr sz="2400" spc="-287" dirty="0">
                <a:solidFill>
                  <a:srgbClr val="424242"/>
                </a:solidFill>
                <a:latin typeface="Microsoft Sans Serif"/>
                <a:cs typeface="Microsoft Sans Serif"/>
              </a:rPr>
              <a:t>физику.</a:t>
            </a:r>
            <a:endParaRPr sz="24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98365" cy="12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0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69156</TotalTime>
  <Words>2328</Words>
  <Application>Microsoft Office PowerPoint</Application>
  <PresentationFormat>Широкоэкранный</PresentationFormat>
  <Paragraphs>224</Paragraphs>
  <Slides>38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Microsoft Sans Serif</vt:lpstr>
      <vt:lpstr>Тема Office</vt:lpstr>
      <vt:lpstr>Презентация PowerPoint</vt:lpstr>
      <vt:lpstr>Презентация PowerPoint</vt:lpstr>
      <vt:lpstr>ПОНЯТИЕ АСПЕКТА</vt:lpstr>
      <vt:lpstr>Презентация PowerPoint</vt:lpstr>
      <vt:lpstr>Презентация PowerPoint</vt:lpstr>
      <vt:lpstr>СТЕЛЛИУМ</vt:lpstr>
      <vt:lpstr>ПЛАНЕТА В ШАХТЕ</vt:lpstr>
      <vt:lpstr>Презентация PowerPoint</vt:lpstr>
      <vt:lpstr>АСПЕКТЫ ЛИЧНЫХ ПЛАНЕТ</vt:lpstr>
      <vt:lpstr>АСПЕКТЫ ЛИЧНЫХ ПЛАНЕТ С ФИКТИВНЫМИ  ТОЧКАМИ</vt:lpstr>
      <vt:lpstr>КАК ПРОСТО ПОНИМАТЬ ПСИХОЛОГИЧЕСКИЙ  СМЫСЛ АСПЕКТА</vt:lpstr>
      <vt:lpstr>Презентация PowerPoint</vt:lpstr>
      <vt:lpstr>Презентация PowerPoint</vt:lpstr>
      <vt:lpstr>СОЕДИНЕНИЕ С СОЛНЦЕМ. ТЕОРИЯ</vt:lpstr>
      <vt:lpstr>СОЖЖЕНИЕ</vt:lpstr>
      <vt:lpstr>СОЕДИНЕНИЕ/ТРИГОН/СЕКСТИЛЬ С СОЛНЦЕМ</vt:lpstr>
      <vt:lpstr>КВАДРАТ/ОППОЗИЦИЯ С СОЛНЦЕМ</vt:lpstr>
      <vt:lpstr>НАПРЯЖЕННЫЕ АСПЕКТЫ В КАРТЕ РОЖДЕНИЯ</vt:lpstr>
      <vt:lpstr>Презентация PowerPoint</vt:lpstr>
      <vt:lpstr>СОЕДИНЕНИЕ, ТРИГОН/СЕКСТИЛЬ С ЛУНОЙ</vt:lpstr>
      <vt:lpstr>КВАДРАТ/ОППОЗИЦИЯ С ЛУНОЙ</vt:lpstr>
      <vt:lpstr>Презентация PowerPoint</vt:lpstr>
      <vt:lpstr>СОЕДИНЕНИЕ/ТРИГОН/СЕКСТИЛЬ С МЕРКУРИЕМ</vt:lpstr>
      <vt:lpstr>КВАДРАТ/ОППОЗИЦИЯ С МЕРКУРИЕМ</vt:lpstr>
      <vt:lpstr>Презентация PowerPoint</vt:lpstr>
      <vt:lpstr>СОЕДИНЕНИЕ/ТРИГОН/СЕКСТИЛЬ С ВЕНЕРОЙ</vt:lpstr>
      <vt:lpstr>КВАДРАТ/ОППОЗИЦИЯ С ВЕНЕРОЙ</vt:lpstr>
      <vt:lpstr>Презентация PowerPoint</vt:lpstr>
      <vt:lpstr>СОЕДИНЕНИЕ/ТРИГОН/СЕКСТИЛЬ С МАРСОМ</vt:lpstr>
      <vt:lpstr>КВАДРАТ/ОППОЗИЦИЯ С МАРСОМ</vt:lpstr>
      <vt:lpstr>Презентация PowerPoint</vt:lpstr>
      <vt:lpstr>Презентация PowerPoint</vt:lpstr>
      <vt:lpstr>АСПЕКТЫ СОЦИАЛЬНЫХ И ВЫСШИХ ПЛАНЕТ</vt:lpstr>
      <vt:lpstr>АСПЕКТЫ ВЫСШИХ/СОЦИАЛЬНЫХ ПЛАНЕТ  БЕЗ ОТНОШЕНИЯ К ПЕРВОМУ ДОМУ Оцениваем характеристики:</vt:lpstr>
      <vt:lpstr>АСПЕКТЫ ВЫСШИХ/СОЦИАЛЬНЫХ ПЛАНЕТ  БЕЗ ОТНОШЕНИЯ К ПЕРВОМУ ДОМУ Оцениваем характеристики:</vt:lpstr>
      <vt:lpstr>АСПЕКТЫ ВЫСШИХ/СОЦИАЛЬНЫХ ПЛАНЕТ  БЕЗ ОТНОШЕНИЯ К ПЕРВОМУ ДОМУ Оцениваем характеристики:</vt:lpstr>
      <vt:lpstr>АСПЕКТЫ ВЫСШИХ/СОЦИАЛЬНЫХ ПЛАНЕТ  БЕЗ ОТНОШЕНИЯ К ПЕРВОМУ ДОМУ Оцениваем характеристики: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dell</cp:lastModifiedBy>
  <cp:revision>55</cp:revision>
  <dcterms:created xsi:type="dcterms:W3CDTF">2021-09-16T18:03:56Z</dcterms:created>
  <dcterms:modified xsi:type="dcterms:W3CDTF">2023-08-01T19:22:54Z</dcterms:modified>
</cp:coreProperties>
</file>