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86" r:id="rId3"/>
    <p:sldId id="269" r:id="rId4"/>
    <p:sldId id="306" r:id="rId5"/>
    <p:sldId id="289" r:id="rId6"/>
    <p:sldId id="290" r:id="rId7"/>
    <p:sldId id="291" r:id="rId8"/>
    <p:sldId id="292" r:id="rId9"/>
    <p:sldId id="285" r:id="rId10"/>
    <p:sldId id="287" r:id="rId11"/>
    <p:sldId id="293" r:id="rId12"/>
    <p:sldId id="288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3" r:id="rId22"/>
    <p:sldId id="304" r:id="rId23"/>
    <p:sldId id="305" r:id="rId24"/>
    <p:sldId id="307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315" r:id="rId33"/>
    <p:sldId id="316" r:id="rId34"/>
    <p:sldId id="317" r:id="rId35"/>
    <p:sldId id="318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8C7BF49-22A2-41FE-8838-D0CBB36E2856}">
          <p14:sldIdLst>
            <p14:sldId id="263"/>
            <p14:sldId id="286"/>
            <p14:sldId id="269"/>
            <p14:sldId id="306"/>
            <p14:sldId id="289"/>
            <p14:sldId id="290"/>
            <p14:sldId id="291"/>
            <p14:sldId id="292"/>
            <p14:sldId id="285"/>
            <p14:sldId id="287"/>
            <p14:sldId id="293"/>
            <p14:sldId id="288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3"/>
            <p14:sldId id="304"/>
            <p14:sldId id="305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ADAA-8267-446F-A524-3D8C192BAA91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1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ADAA-8267-446F-A524-3D8C192BAA91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90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ADAA-8267-446F-A524-3D8C192BAA91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ADAA-8267-446F-A524-3D8C192BAA91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1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ADAA-8267-446F-A524-3D8C192BAA91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6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ADAA-8267-446F-A524-3D8C192BAA91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2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ADAA-8267-446F-A524-3D8C192BAA91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54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ADAA-8267-446F-A524-3D8C192BAA91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66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ADAA-8267-446F-A524-3D8C192BAA91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37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ADAA-8267-446F-A524-3D8C192BAA91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4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AADAA-8267-446F-A524-3D8C192BAA91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7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AADAA-8267-446F-A524-3D8C192BAA91}" type="datetimeFigureOut">
              <a:rPr lang="ru-RU" smtClean="0"/>
              <a:t>18.08.2023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1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58750" y="775344"/>
            <a:ext cx="665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ru-RU" sz="9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</a:t>
            </a:r>
            <a:endParaRPr lang="ru-RU" sz="96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843" y="2709477"/>
            <a:ext cx="7755788" cy="783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7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62041" y="932843"/>
            <a:ext cx="10763520" cy="486457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z="2000" b="1" dirty="0" smtClean="0"/>
              <a:t>Итак, про что 2 дом:</a:t>
            </a:r>
            <a:endParaRPr sz="2000" b="1" dirty="0"/>
          </a:p>
          <a:p>
            <a:pPr marL="626518" indent="-437716" algn="just">
              <a:spcBef>
                <a:spcPts val="7"/>
              </a:spcBef>
              <a:buChar char="●"/>
              <a:tabLst>
                <a:tab pos="625671" algn="l"/>
                <a:tab pos="626518" algn="l"/>
              </a:tabLst>
            </a:pPr>
            <a:r>
              <a:rPr sz="2000" b="1" dirty="0"/>
              <a:t>В нем «живут» деньги, и все что сними связано.</a:t>
            </a:r>
          </a:p>
          <a:p>
            <a:pPr marL="626518" indent="-437716" algn="just">
              <a:spcBef>
                <a:spcPts val="320"/>
              </a:spcBef>
              <a:buChar char="●"/>
              <a:tabLst>
                <a:tab pos="625671" algn="l"/>
                <a:tab pos="626518" algn="l"/>
              </a:tabLst>
            </a:pPr>
            <a:r>
              <a:rPr sz="2000" b="1" dirty="0"/>
              <a:t>Это ваши вещи.</a:t>
            </a:r>
          </a:p>
          <a:p>
            <a:pPr marL="626518" indent="-437716" algn="just">
              <a:spcBef>
                <a:spcPts val="320"/>
              </a:spcBef>
              <a:buChar char="●"/>
              <a:tabLst>
                <a:tab pos="625671" algn="l"/>
                <a:tab pos="626518" algn="l"/>
              </a:tabLst>
            </a:pPr>
            <a:r>
              <a:rPr sz="2000" b="1" dirty="0"/>
              <a:t>Это ваши доходы и </a:t>
            </a:r>
            <a:r>
              <a:rPr sz="2000" b="1" dirty="0" err="1" smtClean="0"/>
              <a:t>расходы</a:t>
            </a:r>
            <a:r>
              <a:rPr lang="ru-RU" sz="2000" b="1" dirty="0" smtClean="0"/>
              <a:t>, финансовый поток</a:t>
            </a:r>
            <a:endParaRPr sz="2000" b="1" dirty="0"/>
          </a:p>
          <a:p>
            <a:pPr marL="626518" marR="6773" indent="-437716" algn="just">
              <a:lnSpc>
                <a:spcPct val="115399"/>
              </a:lnSpc>
              <a:buChar char="●"/>
              <a:tabLst>
                <a:tab pos="625671" algn="l"/>
                <a:tab pos="626518" algn="l"/>
              </a:tabLst>
            </a:pPr>
            <a:r>
              <a:rPr sz="2000" b="1" dirty="0"/>
              <a:t>Это ресурсы вашего физического тела: иммунитет, обмен веществ в организме, это  </a:t>
            </a:r>
            <a:r>
              <a:rPr sz="2000" b="1" dirty="0" err="1"/>
              <a:t>биохимия</a:t>
            </a:r>
            <a:r>
              <a:rPr sz="2000" b="1" dirty="0"/>
              <a:t> </a:t>
            </a:r>
            <a:r>
              <a:rPr sz="2000" b="1" dirty="0" err="1" smtClean="0"/>
              <a:t>организма</a:t>
            </a:r>
            <a:r>
              <a:rPr lang="ru-RU" sz="2000" b="1" dirty="0"/>
              <a:t> </a:t>
            </a:r>
            <a:r>
              <a:rPr lang="ru-RU" sz="2000" b="1" dirty="0" smtClean="0"/>
              <a:t>– то есть ваше питание.</a:t>
            </a:r>
          </a:p>
          <a:p>
            <a:pPr marL="626518" marR="6773" indent="-437716" algn="just">
              <a:lnSpc>
                <a:spcPct val="115399"/>
              </a:lnSpc>
              <a:buChar char="●"/>
              <a:tabLst>
                <a:tab pos="625671" algn="l"/>
                <a:tab pos="626518" algn="l"/>
              </a:tabLst>
            </a:pPr>
            <a:endParaRPr lang="ru-RU" sz="2000" dirty="0"/>
          </a:p>
          <a:p>
            <a:pPr marL="626518" marR="6773" indent="-437716" algn="just">
              <a:lnSpc>
                <a:spcPct val="115399"/>
              </a:lnSpc>
              <a:buChar char="●"/>
              <a:tabLst>
                <a:tab pos="625671" algn="l"/>
                <a:tab pos="626518" algn="l"/>
              </a:tabLst>
            </a:pPr>
            <a:endParaRPr lang="ru-RU" sz="2000" dirty="0" smtClean="0"/>
          </a:p>
          <a:p>
            <a:pPr marL="188802" marR="6773" algn="just">
              <a:lnSpc>
                <a:spcPct val="115399"/>
              </a:lnSpc>
              <a:tabLst>
                <a:tab pos="625671" algn="l"/>
                <a:tab pos="626518" algn="l"/>
              </a:tabLst>
            </a:pPr>
            <a:r>
              <a:rPr lang="ru-RU" sz="2000" dirty="0"/>
              <a:t>Сферы, которые принесут доход, будут больше описываться связью  </a:t>
            </a:r>
            <a:r>
              <a:rPr lang="ru-RU" sz="2000" dirty="0" smtClean="0"/>
              <a:t>домов </a:t>
            </a:r>
            <a:r>
              <a:rPr lang="ru-RU" sz="2000" dirty="0"/>
              <a:t>через управление и через аспекты.   </a:t>
            </a:r>
            <a:r>
              <a:rPr lang="ru-RU" sz="2000" dirty="0" smtClean="0"/>
              <a:t>В </a:t>
            </a:r>
            <a:r>
              <a:rPr lang="ru-RU" sz="2000" dirty="0"/>
              <a:t>этом вопросе нам важно исследовать то, куда попал управитель </a:t>
            </a:r>
            <a:r>
              <a:rPr lang="ru-RU" sz="2000" dirty="0" smtClean="0"/>
              <a:t>Второго </a:t>
            </a:r>
            <a:r>
              <a:rPr lang="ru-RU" sz="2000" dirty="0"/>
              <a:t>дома, и управитель какого из домов находится во втором  </a:t>
            </a:r>
            <a:r>
              <a:rPr lang="ru-RU" sz="2000" dirty="0" smtClean="0"/>
              <a:t>доме</a:t>
            </a:r>
            <a:r>
              <a:rPr lang="ru-RU" sz="2000" dirty="0"/>
              <a:t>. Какие аспекты связывают элементы Второго дома с другими   </a:t>
            </a:r>
            <a:r>
              <a:rPr lang="ru-RU" sz="2000" dirty="0" smtClean="0"/>
              <a:t>домами</a:t>
            </a:r>
            <a:r>
              <a:rPr lang="ru-RU" sz="2000" dirty="0"/>
              <a:t>. </a:t>
            </a:r>
            <a:r>
              <a:rPr lang="ru-RU" sz="2000" dirty="0" smtClean="0"/>
              <a:t>Те </a:t>
            </a:r>
            <a:r>
              <a:rPr lang="ru-RU" sz="2000" dirty="0"/>
              <a:t>дома, которые связаны со вторым домом гармоничными                </a:t>
            </a:r>
            <a:r>
              <a:rPr lang="ru-RU" sz="2000" dirty="0" smtClean="0"/>
              <a:t>аспектами</a:t>
            </a:r>
            <a:r>
              <a:rPr lang="ru-RU" sz="2000" dirty="0"/>
              <a:t>, помогают в заработке, те, которые связаны </a:t>
            </a:r>
            <a:r>
              <a:rPr lang="ru-RU" sz="2000" dirty="0" smtClean="0"/>
              <a:t>напряженными </a:t>
            </a:r>
            <a:r>
              <a:rPr lang="ru-RU" sz="2000" dirty="0"/>
              <a:t>аспектами, мешают или заставляют тратиться на </a:t>
            </a:r>
            <a:r>
              <a:rPr lang="ru-RU" sz="2000" dirty="0" smtClean="0"/>
              <a:t>себя</a:t>
            </a:r>
            <a:r>
              <a:rPr lang="ru-RU" sz="2000" dirty="0"/>
              <a:t>. 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860638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96372" y="3190356"/>
            <a:ext cx="47513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ПИТАНИЕ И ВТОРОЙ ДОМ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534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03787" y="2188990"/>
            <a:ext cx="10061377" cy="247392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88802" marR="6773" algn="just">
              <a:lnSpc>
                <a:spcPct val="115399"/>
              </a:lnSpc>
              <a:tabLst>
                <a:tab pos="625671" algn="l"/>
                <a:tab pos="626518" algn="l"/>
              </a:tabLst>
            </a:pPr>
            <a:endParaRPr lang="ru-RU" sz="2000" dirty="0"/>
          </a:p>
          <a:p>
            <a:pPr marL="188802" marR="6773" algn="just">
              <a:lnSpc>
                <a:spcPct val="115399"/>
              </a:lnSpc>
              <a:tabLst>
                <a:tab pos="625671" algn="l"/>
                <a:tab pos="626518" algn="l"/>
              </a:tabLst>
            </a:pPr>
            <a:r>
              <a:rPr lang="ru-RU" sz="2000" b="1" dirty="0"/>
              <a:t>Анализируем 2 дом:  </a:t>
            </a:r>
          </a:p>
          <a:p>
            <a:pPr marL="188802" marR="6773" algn="just">
              <a:lnSpc>
                <a:spcPct val="115399"/>
              </a:lnSpc>
              <a:tabLst>
                <a:tab pos="625671" algn="l"/>
                <a:tab pos="626518" algn="l"/>
              </a:tabLst>
            </a:pPr>
            <a:r>
              <a:rPr lang="ru-RU" sz="2000" dirty="0"/>
              <a:t>1) определяем знак на вершине (знак, который пересекает </a:t>
            </a:r>
            <a:r>
              <a:rPr lang="ru-RU" sz="2000" dirty="0" err="1"/>
              <a:t>полосочка</a:t>
            </a:r>
            <a:r>
              <a:rPr lang="ru-RU" sz="2000" dirty="0"/>
              <a:t> с цифрой </a:t>
            </a:r>
            <a:r>
              <a:rPr lang="ru-RU" sz="2000" dirty="0" err="1"/>
              <a:t>II</a:t>
            </a:r>
            <a:r>
              <a:rPr lang="ru-RU" sz="2000" dirty="0"/>
              <a:t> ), определяем планету управителя дома;  </a:t>
            </a:r>
          </a:p>
          <a:p>
            <a:pPr marL="188802" marR="6773" algn="just">
              <a:lnSpc>
                <a:spcPct val="115399"/>
              </a:lnSpc>
              <a:tabLst>
                <a:tab pos="625671" algn="l"/>
                <a:tab pos="626518" algn="l"/>
              </a:tabLst>
            </a:pPr>
            <a:r>
              <a:rPr lang="ru-RU" sz="2000" dirty="0"/>
              <a:t>2) смотрим в какой дом попал управитель 2 дома .  Знак зодиака на вершине </a:t>
            </a:r>
            <a:r>
              <a:rPr lang="ru-RU" sz="2000" dirty="0" err="1"/>
              <a:t>II</a:t>
            </a:r>
            <a:r>
              <a:rPr lang="ru-RU" sz="2000" dirty="0"/>
              <a:t> Дома покажет как нужно обращаться с финансами. И какие сферы будут приносить доход (любой, не только </a:t>
            </a:r>
            <a:r>
              <a:rPr lang="ru-RU" sz="2000" dirty="0" smtClean="0"/>
              <a:t> </a:t>
            </a:r>
            <a:r>
              <a:rPr lang="ru-RU" sz="2000" dirty="0"/>
              <a:t>связанный непосредственно с профессией). </a:t>
            </a:r>
          </a:p>
        </p:txBody>
      </p:sp>
    </p:spTree>
    <p:extLst>
      <p:ext uri="{BB962C8B-B14F-4D97-AF65-F5344CB8AC3E}">
        <p14:creationId xmlns:p14="http://schemas.microsoft.com/office/powerpoint/2010/main" val="10779638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248" y="232264"/>
            <a:ext cx="868087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ВТОРОЙ ДОМ В ОГНЕННЫХ ЗНАКАХ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1248" y="650365"/>
            <a:ext cx="10589912" cy="5966676"/>
          </a:xfrm>
          <a:prstGeom prst="rect">
            <a:avLst/>
          </a:prstGeom>
        </p:spPr>
        <p:txBody>
          <a:bodyPr vert="horz" wrap="square" lIns="0" tIns="49953" rIns="0" bIns="0" rtlCol="0">
            <a:spAutoFit/>
          </a:bodyPr>
          <a:lstStyle/>
          <a:p>
            <a:pPr marL="16933" algn="just">
              <a:spcBef>
                <a:spcPts val="393"/>
              </a:spcBef>
            </a:pPr>
            <a:r>
              <a:rPr sz="1400" b="1" dirty="0"/>
              <a:t>В ОВНЕ/МАРС ВО 2 ДОМЕ</a:t>
            </a:r>
          </a:p>
          <a:p>
            <a:pPr marL="16933" algn="just">
              <a:spcBef>
                <a:spcPts val="260"/>
              </a:spcBef>
            </a:pPr>
            <a:r>
              <a:rPr sz="1400" dirty="0"/>
              <a:t>Белковая пища. Важно не переборщить, легкие блюда. Можно специи.</a:t>
            </a:r>
          </a:p>
          <a:p>
            <a:pPr marL="16933" marR="747588" algn="just">
              <a:lnSpc>
                <a:spcPct val="118100"/>
              </a:lnSpc>
            </a:pPr>
            <a:r>
              <a:rPr sz="1400" dirty="0"/>
              <a:t>Плохо есть мясо с углеводами: пироги с мясом или яйцами, пельмени и т.д.. Встаем из-за стола с легкостью в желудке.  Перекусывать на ходу нельзя.</a:t>
            </a:r>
          </a:p>
          <a:p>
            <a:pPr marL="16933" marR="250607" algn="just">
              <a:lnSpc>
                <a:spcPct val="118100"/>
              </a:lnSpc>
            </a:pPr>
            <a:r>
              <a:rPr sz="1400" dirty="0"/>
              <a:t>Хорошо есть: нежирную рыбу или мясо в духовке и на гриле, нежирные молочные продукты, вареные яйца, куриное мясо без  кожи. Лучше избегать: любое жареное мясо, особенно красное, жареную рыбу, консервы, колбасу, крепкий алкоголь, любые  сладости, особенно тортики, конфеты, печенья.</a:t>
            </a:r>
          </a:p>
          <a:p>
            <a:pPr algn="just">
              <a:spcBef>
                <a:spcPts val="67"/>
              </a:spcBef>
            </a:pPr>
            <a:endParaRPr sz="1400" dirty="0"/>
          </a:p>
          <a:p>
            <a:pPr marL="16933" algn="just">
              <a:spcBef>
                <a:spcPts val="7"/>
              </a:spcBef>
            </a:pPr>
            <a:r>
              <a:rPr sz="1400" b="1" dirty="0"/>
              <a:t>ВО ЛЬВЕ/СОЛНЦЕ ВО 2 ДОМЕ</a:t>
            </a:r>
          </a:p>
          <a:p>
            <a:pPr marL="16933" algn="just">
              <a:spcBef>
                <a:spcPts val="260"/>
              </a:spcBef>
            </a:pPr>
            <a:r>
              <a:rPr sz="1400" dirty="0"/>
              <a:t>Горячие блюда животного происхождения.</a:t>
            </a:r>
          </a:p>
          <a:p>
            <a:pPr marL="16933" marR="3741326" algn="just">
              <a:lnSpc>
                <a:spcPct val="118100"/>
              </a:lnSpc>
            </a:pPr>
            <a:r>
              <a:rPr sz="1400" dirty="0"/>
              <a:t>Исключить белый сахар, белую муку, бананы, виноград, кукурузные хлопья.  </a:t>
            </a:r>
            <a:r>
              <a:rPr sz="1400" dirty="0" err="1" smtClean="0"/>
              <a:t>Полезна</a:t>
            </a:r>
            <a:r>
              <a:rPr sz="1400" dirty="0" smtClean="0"/>
              <a:t> </a:t>
            </a:r>
            <a:r>
              <a:rPr sz="1400" dirty="0" err="1" smtClean="0"/>
              <a:t>рыба</a:t>
            </a:r>
            <a:r>
              <a:rPr sz="1400" dirty="0"/>
              <a:t>, богатая омега-3 </a:t>
            </a:r>
            <a:r>
              <a:rPr sz="1400" dirty="0" err="1"/>
              <a:t>жирными</a:t>
            </a:r>
            <a:r>
              <a:rPr sz="1400" dirty="0"/>
              <a:t> </a:t>
            </a:r>
            <a:r>
              <a:rPr sz="1400" dirty="0" err="1" smtClean="0"/>
              <a:t>кислотами</a:t>
            </a:r>
            <a:r>
              <a:rPr sz="1400" dirty="0" smtClean="0"/>
              <a:t>.</a:t>
            </a:r>
          </a:p>
          <a:p>
            <a:pPr marL="16933" marR="6773" algn="just">
              <a:lnSpc>
                <a:spcPct val="118100"/>
              </a:lnSpc>
            </a:pPr>
            <a:r>
              <a:rPr sz="1400" dirty="0" err="1" smtClean="0"/>
              <a:t>Снизить</a:t>
            </a:r>
            <a:r>
              <a:rPr sz="1400" dirty="0" smtClean="0"/>
              <a:t> </a:t>
            </a:r>
            <a:r>
              <a:rPr sz="1400" dirty="0" err="1" smtClean="0"/>
              <a:t>потребление</a:t>
            </a:r>
            <a:r>
              <a:rPr sz="1400" dirty="0" smtClean="0"/>
              <a:t> </a:t>
            </a:r>
            <a:r>
              <a:rPr sz="1400" dirty="0" err="1" smtClean="0"/>
              <a:t>углеводов</a:t>
            </a:r>
            <a:r>
              <a:rPr sz="1400" dirty="0" smtClean="0"/>
              <a:t> </a:t>
            </a:r>
            <a:r>
              <a:rPr sz="1400" dirty="0" err="1" smtClean="0"/>
              <a:t>до</a:t>
            </a:r>
            <a:r>
              <a:rPr sz="1400" dirty="0" smtClean="0"/>
              <a:t> </a:t>
            </a:r>
            <a:r>
              <a:rPr sz="1400" dirty="0" err="1" smtClean="0"/>
              <a:t>минимума</a:t>
            </a:r>
            <a:r>
              <a:rPr sz="1400" dirty="0" smtClean="0"/>
              <a:t> и </a:t>
            </a:r>
            <a:r>
              <a:rPr sz="1400" dirty="0" err="1" smtClean="0"/>
              <a:t>полностью</a:t>
            </a:r>
            <a:r>
              <a:rPr sz="1400" dirty="0" smtClean="0"/>
              <a:t> </a:t>
            </a:r>
            <a:r>
              <a:rPr sz="1400" dirty="0" err="1" smtClean="0"/>
              <a:t>исключить</a:t>
            </a:r>
            <a:r>
              <a:rPr sz="1400" dirty="0" smtClean="0"/>
              <a:t> </a:t>
            </a:r>
            <a:r>
              <a:rPr sz="1400" dirty="0" err="1" smtClean="0"/>
              <a:t>углеводы</a:t>
            </a:r>
            <a:r>
              <a:rPr sz="1400" dirty="0" smtClean="0"/>
              <a:t> в </a:t>
            </a:r>
            <a:r>
              <a:rPr sz="1400" dirty="0" err="1" smtClean="0"/>
              <a:t>вечернее</a:t>
            </a:r>
            <a:r>
              <a:rPr sz="1400" dirty="0" smtClean="0"/>
              <a:t> </a:t>
            </a:r>
            <a:r>
              <a:rPr sz="1400" dirty="0" err="1" smtClean="0"/>
              <a:t>время</a:t>
            </a:r>
            <a:r>
              <a:rPr sz="1400" dirty="0" smtClean="0"/>
              <a:t>. </a:t>
            </a:r>
            <a:r>
              <a:rPr sz="1400" dirty="0" err="1" smtClean="0"/>
              <a:t>Ваш</a:t>
            </a:r>
            <a:r>
              <a:rPr sz="1400" dirty="0" smtClean="0"/>
              <a:t> </a:t>
            </a:r>
            <a:r>
              <a:rPr sz="1400" dirty="0" err="1" smtClean="0"/>
              <a:t>ужин</a:t>
            </a:r>
            <a:r>
              <a:rPr sz="1400" dirty="0" smtClean="0"/>
              <a:t> </a:t>
            </a:r>
            <a:r>
              <a:rPr sz="1400" dirty="0" err="1" smtClean="0"/>
              <a:t>должен</a:t>
            </a:r>
            <a:r>
              <a:rPr sz="1400" dirty="0" smtClean="0"/>
              <a:t> </a:t>
            </a:r>
            <a:r>
              <a:rPr sz="1400" dirty="0" err="1" smtClean="0"/>
              <a:t>состоять</a:t>
            </a:r>
            <a:r>
              <a:rPr sz="1400" dirty="0" smtClean="0"/>
              <a:t> </a:t>
            </a:r>
            <a:r>
              <a:rPr sz="1400" dirty="0" err="1" smtClean="0"/>
              <a:t>из</a:t>
            </a:r>
            <a:r>
              <a:rPr sz="1400" dirty="0" smtClean="0"/>
              <a:t>  </a:t>
            </a:r>
            <a:r>
              <a:rPr sz="1400" dirty="0" err="1" smtClean="0"/>
              <a:t>Можно</a:t>
            </a:r>
            <a:r>
              <a:rPr sz="1400" dirty="0" smtClean="0"/>
              <a:t>: </a:t>
            </a:r>
            <a:r>
              <a:rPr sz="1400" dirty="0" err="1" smtClean="0"/>
              <a:t>овощные</a:t>
            </a:r>
            <a:r>
              <a:rPr sz="1400" dirty="0" smtClean="0"/>
              <a:t> </a:t>
            </a:r>
            <a:r>
              <a:rPr sz="1400" dirty="0" err="1" smtClean="0"/>
              <a:t>супы</a:t>
            </a:r>
            <a:r>
              <a:rPr sz="1400" dirty="0" smtClean="0"/>
              <a:t> с </a:t>
            </a:r>
            <a:r>
              <a:rPr sz="1400" dirty="0" err="1" smtClean="0"/>
              <a:t>фасолью</a:t>
            </a:r>
            <a:r>
              <a:rPr sz="1400" dirty="0" smtClean="0"/>
              <a:t> </a:t>
            </a:r>
            <a:r>
              <a:rPr sz="1400" dirty="0" err="1" smtClean="0"/>
              <a:t>или</a:t>
            </a:r>
            <a:r>
              <a:rPr sz="1400" dirty="0" smtClean="0"/>
              <a:t> </a:t>
            </a:r>
            <a:r>
              <a:rPr sz="1400" dirty="0" err="1" smtClean="0"/>
              <a:t>горохом</a:t>
            </a:r>
            <a:r>
              <a:rPr sz="1400" dirty="0" smtClean="0"/>
              <a:t>, </a:t>
            </a:r>
            <a:r>
              <a:rPr sz="1400" dirty="0" err="1" smtClean="0"/>
              <a:t>овощи</a:t>
            </a:r>
            <a:r>
              <a:rPr sz="1400" dirty="0" smtClean="0"/>
              <a:t> </a:t>
            </a:r>
            <a:r>
              <a:rPr sz="1400" dirty="0" err="1" smtClean="0"/>
              <a:t>красного</a:t>
            </a:r>
            <a:r>
              <a:rPr sz="1400" dirty="0" smtClean="0"/>
              <a:t> </a:t>
            </a:r>
            <a:r>
              <a:rPr sz="1400" dirty="0" err="1" smtClean="0"/>
              <a:t>цвета</a:t>
            </a:r>
            <a:r>
              <a:rPr sz="1400" dirty="0" smtClean="0"/>
              <a:t>, </a:t>
            </a:r>
            <a:r>
              <a:rPr sz="1400" dirty="0" err="1" smtClean="0"/>
              <a:t>молотую</a:t>
            </a:r>
            <a:r>
              <a:rPr sz="1400" dirty="0" smtClean="0"/>
              <a:t> </a:t>
            </a:r>
            <a:r>
              <a:rPr sz="1400" dirty="0" err="1" smtClean="0"/>
              <a:t>горчицу</a:t>
            </a:r>
            <a:r>
              <a:rPr sz="1400" dirty="0" smtClean="0"/>
              <a:t>, </a:t>
            </a:r>
            <a:r>
              <a:rPr sz="1400" dirty="0" err="1" smtClean="0"/>
              <a:t>сыр</a:t>
            </a:r>
            <a:r>
              <a:rPr sz="1400" dirty="0" smtClean="0"/>
              <a:t>, </a:t>
            </a:r>
            <a:r>
              <a:rPr sz="1400" dirty="0" err="1" smtClean="0"/>
              <a:t>горький</a:t>
            </a:r>
            <a:r>
              <a:rPr sz="1400" dirty="0" smtClean="0"/>
              <a:t> </a:t>
            </a:r>
            <a:r>
              <a:rPr sz="1400" dirty="0" err="1" smtClean="0"/>
              <a:t>шоколад</a:t>
            </a:r>
            <a:r>
              <a:rPr sz="1400" dirty="0" smtClean="0"/>
              <a:t>, </a:t>
            </a:r>
            <a:r>
              <a:rPr sz="1400" dirty="0" err="1" smtClean="0"/>
              <a:t>желе</a:t>
            </a:r>
            <a:r>
              <a:rPr sz="1400" dirty="0" smtClean="0"/>
              <a:t> </a:t>
            </a:r>
            <a:r>
              <a:rPr sz="1400" dirty="0" err="1" smtClean="0"/>
              <a:t>домашнего</a:t>
            </a:r>
            <a:r>
              <a:rPr sz="1400" dirty="0" smtClean="0"/>
              <a:t>  </a:t>
            </a:r>
            <a:r>
              <a:rPr sz="1400" dirty="0" err="1" smtClean="0"/>
              <a:t>приготовления</a:t>
            </a:r>
            <a:r>
              <a:rPr sz="1400" dirty="0" smtClean="0"/>
              <a:t> </a:t>
            </a:r>
            <a:r>
              <a:rPr sz="1400" dirty="0" err="1" smtClean="0"/>
              <a:t>из</a:t>
            </a:r>
            <a:r>
              <a:rPr sz="1400" dirty="0" smtClean="0"/>
              <a:t> </a:t>
            </a:r>
            <a:r>
              <a:rPr sz="1400" dirty="0" err="1" smtClean="0"/>
              <a:t>натуральных</a:t>
            </a:r>
            <a:r>
              <a:rPr sz="1400" dirty="0" smtClean="0"/>
              <a:t> </a:t>
            </a:r>
            <a:r>
              <a:rPr sz="1400" dirty="0" err="1" smtClean="0"/>
              <a:t>фруктов</a:t>
            </a:r>
            <a:r>
              <a:rPr sz="1400" dirty="0" smtClean="0"/>
              <a:t>, </a:t>
            </a:r>
            <a:r>
              <a:rPr sz="1400" dirty="0" err="1" smtClean="0"/>
              <a:t>икру</a:t>
            </a:r>
            <a:r>
              <a:rPr sz="1400" dirty="0" smtClean="0"/>
              <a:t> </a:t>
            </a:r>
            <a:r>
              <a:rPr sz="1400" dirty="0" err="1" smtClean="0"/>
              <a:t>лосося</a:t>
            </a:r>
            <a:r>
              <a:rPr sz="1400" dirty="0" smtClean="0"/>
              <a:t>. </a:t>
            </a:r>
            <a:r>
              <a:rPr sz="1400" dirty="0" err="1" smtClean="0"/>
              <a:t>Лучше</a:t>
            </a:r>
            <a:r>
              <a:rPr sz="1400" dirty="0" smtClean="0"/>
              <a:t> </a:t>
            </a:r>
            <a:r>
              <a:rPr sz="1400" dirty="0" err="1" smtClean="0"/>
              <a:t>избегать</a:t>
            </a:r>
            <a:r>
              <a:rPr sz="1400" dirty="0" smtClean="0"/>
              <a:t>: </a:t>
            </a:r>
            <a:r>
              <a:rPr sz="1400" dirty="0" err="1" smtClean="0"/>
              <a:t>красное</a:t>
            </a:r>
            <a:r>
              <a:rPr sz="1400" dirty="0" smtClean="0"/>
              <a:t> </a:t>
            </a:r>
            <a:r>
              <a:rPr sz="1400" dirty="0" err="1" smtClean="0"/>
              <a:t>мясо</a:t>
            </a:r>
            <a:r>
              <a:rPr sz="1400" dirty="0" smtClean="0"/>
              <a:t> и </a:t>
            </a:r>
            <a:r>
              <a:rPr sz="1400" dirty="0" err="1" smtClean="0"/>
              <a:t>рыбу</a:t>
            </a:r>
            <a:r>
              <a:rPr sz="1400" dirty="0" smtClean="0"/>
              <a:t>, </a:t>
            </a:r>
            <a:r>
              <a:rPr sz="1400" dirty="0" err="1" smtClean="0"/>
              <a:t>жареные</a:t>
            </a:r>
            <a:r>
              <a:rPr sz="1400" dirty="0" smtClean="0"/>
              <a:t> </a:t>
            </a:r>
            <a:r>
              <a:rPr sz="1400" dirty="0" err="1" smtClean="0"/>
              <a:t>на</a:t>
            </a:r>
            <a:r>
              <a:rPr sz="1400" dirty="0" smtClean="0"/>
              <a:t> </a:t>
            </a:r>
            <a:r>
              <a:rPr sz="1400" dirty="0" err="1" smtClean="0"/>
              <a:t>масле</a:t>
            </a:r>
            <a:r>
              <a:rPr sz="1400" dirty="0" smtClean="0"/>
              <a:t>, </a:t>
            </a:r>
            <a:r>
              <a:rPr sz="1400" dirty="0" err="1" smtClean="0"/>
              <a:t>сахар</a:t>
            </a:r>
            <a:r>
              <a:rPr sz="1400" dirty="0" smtClean="0"/>
              <a:t>, </a:t>
            </a:r>
            <a:r>
              <a:rPr sz="1400" dirty="0" err="1" smtClean="0"/>
              <a:t>блюда</a:t>
            </a:r>
            <a:r>
              <a:rPr sz="1400" dirty="0" smtClean="0"/>
              <a:t> </a:t>
            </a:r>
            <a:r>
              <a:rPr sz="1400" dirty="0" err="1" smtClean="0"/>
              <a:t>из</a:t>
            </a:r>
            <a:r>
              <a:rPr sz="1400" dirty="0" smtClean="0"/>
              <a:t>  </a:t>
            </a:r>
            <a:r>
              <a:rPr sz="1400" dirty="0" err="1" smtClean="0"/>
              <a:t>белой</a:t>
            </a:r>
            <a:r>
              <a:rPr sz="1400" dirty="0" smtClean="0"/>
              <a:t> </a:t>
            </a:r>
            <a:r>
              <a:rPr sz="1400" dirty="0" err="1" smtClean="0"/>
              <a:t>муки</a:t>
            </a:r>
            <a:r>
              <a:rPr sz="1400" dirty="0" smtClean="0"/>
              <a:t>.</a:t>
            </a:r>
          </a:p>
          <a:p>
            <a:pPr algn="just">
              <a:spcBef>
                <a:spcPts val="67"/>
              </a:spcBef>
            </a:pPr>
            <a:endParaRPr sz="1400" b="1" dirty="0"/>
          </a:p>
          <a:p>
            <a:pPr marL="16933" algn="just"/>
            <a:r>
              <a:rPr sz="1400" b="1" dirty="0"/>
              <a:t>В СТРЕЛЬЦЕ/ЮПИТЕР ВО 2 ДОМЕ</a:t>
            </a:r>
          </a:p>
          <a:p>
            <a:pPr marL="16933" algn="just">
              <a:spcBef>
                <a:spcPts val="260"/>
              </a:spcBef>
            </a:pPr>
            <a:r>
              <a:rPr sz="1400" dirty="0"/>
              <a:t>Сбалансированное питание, то есть нельзя исключать какие-то группы продуктов совсем.</a:t>
            </a:r>
          </a:p>
          <a:p>
            <a:pPr marL="16933" marR="600272" algn="just">
              <a:lnSpc>
                <a:spcPct val="118100"/>
              </a:lnSpc>
            </a:pPr>
            <a:r>
              <a:rPr sz="1400" dirty="0"/>
              <a:t>Не рекомендуется алкоголь и другие вредные продукты для печени. Полезно есть белок растительного происхождения:  он будет отлично усваиваться.</a:t>
            </a:r>
          </a:p>
          <a:p>
            <a:pPr marL="16933" marR="2021789" algn="just">
              <a:lnSpc>
                <a:spcPct val="118100"/>
              </a:lnSpc>
            </a:pPr>
            <a:r>
              <a:rPr sz="1400" dirty="0"/>
              <a:t>Можно яйца и рыбу, белое мясо, молочные и кисломолочные продукты с низким содержанием жира.  Хорошо есть экзотические блюда.</a:t>
            </a:r>
          </a:p>
          <a:p>
            <a:pPr marL="16933" marR="1007508" algn="just">
              <a:lnSpc>
                <a:spcPct val="118100"/>
              </a:lnSpc>
            </a:pPr>
            <a:r>
              <a:rPr sz="1400" dirty="0"/>
              <a:t>Рекомендуется есть: молочные продукты с низким содержанием жира, соевые продукты без ГМО, семечки тыквы и  подсолнечника, тунец, творог, бобовые, яйца.</a:t>
            </a:r>
          </a:p>
        </p:txBody>
      </p:sp>
    </p:spTree>
    <p:extLst>
      <p:ext uri="{BB962C8B-B14F-4D97-AF65-F5344CB8AC3E}">
        <p14:creationId xmlns:p14="http://schemas.microsoft.com/office/powerpoint/2010/main" val="1487075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248" y="232264"/>
            <a:ext cx="868087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ВТОРОЙ ДОМ В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ЗЕМНЫХ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ЗНАКАХ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1248" y="650365"/>
            <a:ext cx="10589912" cy="6064908"/>
          </a:xfrm>
          <a:prstGeom prst="rect">
            <a:avLst/>
          </a:prstGeom>
        </p:spPr>
        <p:txBody>
          <a:bodyPr vert="horz" wrap="square" lIns="0" tIns="49953" rIns="0" bIns="0" rtlCol="0">
            <a:spAutoFit/>
          </a:bodyPr>
          <a:lstStyle/>
          <a:p>
            <a:pPr marL="16933" algn="just">
              <a:spcBef>
                <a:spcPts val="393"/>
              </a:spcBef>
            </a:pPr>
            <a:r>
              <a:rPr lang="ru-RU" sz="1350" b="1" dirty="0"/>
              <a:t>В ТЕЛЬЦЕ/ВЕНЕРА ВО 2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Ни в коем случае нельзя голодать, но и переедание опасно. Можно позволить себе немного сладостей, но опять же: лучше всего  домашнего приготовления, низкокалорийные.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Рекомендуется есть: нежирные сорта мяса, зелень, морсы и компоты домашнего производства с добавлением лимона,  апельсины, мандарины, овощи и фрукты красного цвета, кислую капусту, соленья домашнего производства, морепродукты и  морскую капусту, бананы, шиповник, соевый соус.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Лучше избегать: молочный шоколад, торты и пирожные промышленного производства, мучные изделия из белой муки, крепкий  чай и кофе. Хорошо умеренно солить еду, можно </a:t>
            </a:r>
            <a:r>
              <a:rPr lang="ru-RU" sz="1350" dirty="0" err="1"/>
              <a:t>цельнозерновой</a:t>
            </a:r>
            <a:r>
              <a:rPr lang="ru-RU" sz="1350" dirty="0"/>
              <a:t> хлеб, картофель и макароны, но в первой половине дня.</a:t>
            </a:r>
          </a:p>
          <a:p>
            <a:pPr marL="16933" algn="just">
              <a:spcBef>
                <a:spcPts val="393"/>
              </a:spcBef>
            </a:pPr>
            <a:endParaRPr lang="ru-RU" sz="1350" b="1" dirty="0"/>
          </a:p>
          <a:p>
            <a:pPr marL="16933" algn="just">
              <a:spcBef>
                <a:spcPts val="393"/>
              </a:spcBef>
            </a:pPr>
            <a:r>
              <a:rPr lang="ru-RU" sz="1350" b="1" dirty="0"/>
              <a:t>В ДЕВЕ/МЕРКУРИЙ ВО 2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Пейте больше воды, ешьте супы, овощи и фрукты, богатые клетчаткой.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Постарайтесь придерживаться правильного питания, трудностей быть не должно. Не голодайте. Питание должно быть  регулярным, но лучше всего питаться небольшими порциями 5-6 раз в день.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Рекомендуется есть: все продукты с высоким содержанием клетчатки, а также сельдерей, кабачки, морковь, отруби.  Можно мясо, но немного, лучше больше овощей и фруктов. Вам подходит вегетарианство.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Лучше избегать: жирные продукты животного происхождения, консервы, копчености, сладости.</a:t>
            </a:r>
          </a:p>
          <a:p>
            <a:pPr marL="16933" algn="just">
              <a:spcBef>
                <a:spcPts val="393"/>
              </a:spcBef>
            </a:pPr>
            <a:endParaRPr lang="ru-RU" sz="1350" dirty="0"/>
          </a:p>
          <a:p>
            <a:pPr marL="16933" algn="just">
              <a:spcBef>
                <a:spcPts val="393"/>
              </a:spcBef>
            </a:pPr>
            <a:r>
              <a:rPr lang="ru-RU" sz="1350" b="1" dirty="0"/>
              <a:t>В КОЗЕРОГЕ/САТУРН ВО 2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Нужны продукты, богатые кальцием.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Важно включать в рацион легкую пищу: тушеные овощи с мясом, молочные и кисломолочные продукты. Также чтобы кальций  хорошо усваивался, обязательно употребляйте продукты, богатые витамином D: рыбу (лосось, сардины, тунец).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Включите в рацион свежевыжатые соки и </a:t>
            </a:r>
            <a:r>
              <a:rPr lang="ru-RU" sz="1350" dirty="0" err="1"/>
              <a:t>смузи</a:t>
            </a:r>
            <a:r>
              <a:rPr lang="ru-RU" sz="1350" dirty="0"/>
              <a:t>, которые можно использовать в качестве перекусов.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Овощи или фрукты, измельченные блендером целиком, будут намного полезнее, чем только сок из них, так как содержат  полезную клетчатку.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Рекомендуется есть: свеклу, баклажаны, морковь, мед, арахис, тыквенные семечки, гречку, печень, белые грибы,  томаты, рыбу, нежирное мясо. Лучше избегать: продукты с консервантами, кофе, чай, сладкую газировку.</a:t>
            </a:r>
          </a:p>
        </p:txBody>
      </p:sp>
    </p:spTree>
    <p:extLst>
      <p:ext uri="{BB962C8B-B14F-4D97-AF65-F5344CB8AC3E}">
        <p14:creationId xmlns:p14="http://schemas.microsoft.com/office/powerpoint/2010/main" val="1954216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248" y="232264"/>
            <a:ext cx="868087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ВТОРОЙ ДОМ В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ВОЗДУШНЫХ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ЗНАКАХ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1248" y="650365"/>
            <a:ext cx="10589912" cy="6216231"/>
          </a:xfrm>
          <a:prstGeom prst="rect">
            <a:avLst/>
          </a:prstGeom>
        </p:spPr>
        <p:txBody>
          <a:bodyPr vert="horz" wrap="square" lIns="0" tIns="49953" rIns="0" bIns="0" rtlCol="0">
            <a:spAutoFit/>
          </a:bodyPr>
          <a:lstStyle/>
          <a:p>
            <a:pPr marL="16933" algn="just">
              <a:spcBef>
                <a:spcPts val="393"/>
              </a:spcBef>
            </a:pPr>
            <a:r>
              <a:rPr lang="ru-RU" sz="1400" b="1" dirty="0"/>
              <a:t>В БЛИЗНЕЦАХ/МЕРКУРИЙ ВО 2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Вам полезны качественные жиры. Не смешивайте жиры с вредными углеводами. Исключите сладкое: пирожные, торты, конфеты.  Если очень хочется сладкого, съешьте мармелад, сухофрукты или выпейте чай с медом.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Вам надо есть много салатов, в идеале – при каждом приеме пищи. Свежие салаты можно заправить растительным маслом в  небольшом количестве. Рекомендуется есть: продукты с большим содержанием калия и витаминов В, включая баклажаны,  кабачки, капусту, инжир и изюм, сырые орехи, диетическое мясо, кисломолочные продукты, авокадо, растительное масло,  морковь, свеклу, шиповник, брокколи, мед, морскую капусту.</a:t>
            </a:r>
          </a:p>
          <a:p>
            <a:pPr marL="16933" algn="just">
              <a:spcBef>
                <a:spcPts val="393"/>
              </a:spcBef>
            </a:pPr>
            <a:endParaRPr lang="ru-RU" sz="1400" b="1" dirty="0"/>
          </a:p>
          <a:p>
            <a:pPr marL="16933" algn="just">
              <a:spcBef>
                <a:spcPts val="393"/>
              </a:spcBef>
            </a:pPr>
            <a:r>
              <a:rPr lang="ru-RU" sz="1400" b="1" dirty="0"/>
              <a:t>В ВЕСАХ/ВЕНЕРА ВО 2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Питание должно быть таким, чтобы не давать нагрузку на почки. Лучше всего исключить алкоголь и продукты с добавлением  большого количества соли. Лучше всего: тушеные и вареные блюда, а при жарке можно использовать небольшое количество  сливочного масла, но зажаривать продукты сильно нельзя. Будут полезны салаты с орешками, заправленные растительным  маслом. Лучше выбирать простую пищу быстрого приготовления, но не фаст-фуд! В идеале – простые салаты из разных овощей.  Рекомендуется есть: сырые орешки без соли и сахара, оливковое масло, семена подсолнечника, желток, горький шоколад,  нежирные молочные продукты и диетическое мясо, любые овощные салаты, особенно сырые, проросшую пшеницу. Лучше  избегать: алкоголь, соль, копчености, жирные сорта мяса, маринованные блюда, острые пряности, шпинат, щавель, рыбные и  мясные консервы, маргарин, колбасы, майонез.</a:t>
            </a:r>
          </a:p>
          <a:p>
            <a:pPr marL="16933" algn="just">
              <a:spcBef>
                <a:spcPts val="393"/>
              </a:spcBef>
            </a:pPr>
            <a:endParaRPr lang="ru-RU" sz="1400" b="1" dirty="0"/>
          </a:p>
          <a:p>
            <a:pPr marL="16933" algn="just">
              <a:spcBef>
                <a:spcPts val="393"/>
              </a:spcBef>
            </a:pPr>
            <a:r>
              <a:rPr lang="ru-RU" sz="1400" b="1" dirty="0"/>
              <a:t>В ВОДОЛЕЕ/УРАН ВО 2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Исключите сладости совсем, особенно вредные с белым или коричневым сахаром. Не забудьте исключить все жареное и  слишком жирное. Ешьте меньше соли, которая задерживает лишнюю жидкость в организме. Полезно включить в рацион  продукты, богатые железом.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Нельзя есть мясо с тестом, кашами или картофелем. Мясо можно совместить в одном приеме пищи только с овощами или  бобовыми. Углеводы – каши, хлеб, картофель - можно употреблять в отдельном приеме. На завтрак сахар и каши,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на обед – картофель или злаки с овощами, а на ужин - мясо или рыбу с овощами.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Лучше избегать: тортов, пирожных, конфет, печенья, жареное мясо и рыбу, жирные молочные продукты.</a:t>
            </a:r>
          </a:p>
        </p:txBody>
      </p:sp>
    </p:spTree>
    <p:extLst>
      <p:ext uri="{BB962C8B-B14F-4D97-AF65-F5344CB8AC3E}">
        <p14:creationId xmlns:p14="http://schemas.microsoft.com/office/powerpoint/2010/main" val="216599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248" y="232264"/>
            <a:ext cx="868087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ВТОРОЙ ДОМ В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ВОДНЫХ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ЗНАКАХ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1248" y="650365"/>
            <a:ext cx="10589912" cy="6318823"/>
          </a:xfrm>
          <a:prstGeom prst="rect">
            <a:avLst/>
          </a:prstGeom>
        </p:spPr>
        <p:txBody>
          <a:bodyPr vert="horz" wrap="square" lIns="0" tIns="49953" rIns="0" bIns="0" rtlCol="0">
            <a:spAutoFit/>
          </a:bodyPr>
          <a:lstStyle/>
          <a:p>
            <a:pPr marL="16933" algn="just">
              <a:spcBef>
                <a:spcPts val="393"/>
              </a:spcBef>
            </a:pPr>
            <a:r>
              <a:rPr lang="ru-RU" sz="1350" b="1" dirty="0"/>
              <a:t>В РАКЕ/ЛУНА ВО 2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Надо питаться небольшими порциями, а перерывы между приемами пищи должны составлять около 3 часов. Не рекомендуется  голодать и делать большие перерывы между приемами пищи. Откажитесь от продуктов с искусственными красителями и  добавками, алкоголя. Сладкие фрукты лучше не есть на десерт, а оставить их для отдельного приема пищи.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Вся еда должна быть свежей, внимательно следите за сроком годности продуктов. Рекомендуется есть: злаки, каши и  хлебобулочные изделия из цельных зерен, овощные супы, продукты, богатые клетчаткой: брокколи, капусту, бананы, апельсины,  киви, яблоки, морковь. Лучше избегать: алкоголь, жареные блюда, копчености, продукты, которые подвергались длительному  термическому воздействию, сладкую газировку, сильные специи, особенно перец чили.</a:t>
            </a:r>
          </a:p>
          <a:p>
            <a:pPr marL="16933" algn="just">
              <a:spcBef>
                <a:spcPts val="393"/>
              </a:spcBef>
            </a:pPr>
            <a:endParaRPr lang="ru-RU" sz="1350" b="1" dirty="0"/>
          </a:p>
          <a:p>
            <a:pPr marL="16933" algn="just">
              <a:spcBef>
                <a:spcPts val="393"/>
              </a:spcBef>
            </a:pPr>
            <a:r>
              <a:rPr lang="ru-RU" sz="1350" b="1" dirty="0"/>
              <a:t>В СКОРПИОНЕ/ПЛУТОН ВО 2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Избегайте суши и других блюд из сырой рыбы. Особенно с соевым соусом.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Макароны следует выбирать из твердых сортов пшеницы, хлеб лучше употреблять не из белой муки, а ржаной или с  добавлением отрубей. Лучше всего питаться углеводами в первой половине дня, а вечером исключить их употребление. Ешьте  много овощей, а также включите в рацион рыбу, которая помогает быстрее сжигать углеводы.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Важно не переедать и не голодать. Не ешьте бутерброды, хот-доги и булочки. Рекомендуется есть: каши, овсяное печенье,  макароны из твердых сортов пшеницы, рыбу. Лучше избегать: алкоголь, белый сахар, белую муку.</a:t>
            </a:r>
          </a:p>
          <a:p>
            <a:pPr marL="16933" algn="just">
              <a:spcBef>
                <a:spcPts val="393"/>
              </a:spcBef>
            </a:pPr>
            <a:endParaRPr lang="ru-RU" sz="1350" b="1" dirty="0"/>
          </a:p>
          <a:p>
            <a:pPr marL="16933" algn="just">
              <a:spcBef>
                <a:spcPts val="393"/>
              </a:spcBef>
            </a:pPr>
            <a:r>
              <a:rPr lang="ru-RU" sz="1350" b="1" dirty="0"/>
              <a:t>В РЫБАХ/НЕПТУН ВО 2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Вам опасно есть продукты с химией или несвежие продукты из-за высокого риска отравлений и аллергических реакций.  Исключите полуфабрикаты. Можно свежие молочные продукты, нежирное мясо и рыбу.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Лучше всего есть каши, овощи и фрукты. Постарайтесь исключить тяжелые продукты, особенно фаст-фуд и блюда с тестом.  Нельзя быстро перекусывать, есть на ходу и лучше не пропускать приемы пищи. Сладкие напитки, вроде сладкого чая,  лучше пить не раньше чем через час после еды, а сладкую газировку вообще исключить.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Пейте много чистой воды: за 20 минут до еды.</a:t>
            </a:r>
          </a:p>
          <a:p>
            <a:pPr marL="16933" algn="just">
              <a:spcBef>
                <a:spcPts val="393"/>
              </a:spcBef>
            </a:pPr>
            <a:r>
              <a:rPr lang="ru-RU" sz="1350" dirty="0"/>
              <a:t>Рекомендуется есть: морепродукты, морскую капусту, рыбу, каши, яблоки, груши, салаты из любых свежих овощей,  ягоды. Лучше избегать: алкоголь, сахар, жирные блюда, сладкую газировку, морепродукты, консервы и полуфабрикаты.</a:t>
            </a:r>
          </a:p>
        </p:txBody>
      </p:sp>
    </p:spTree>
    <p:extLst>
      <p:ext uri="{BB962C8B-B14F-4D97-AF65-F5344CB8AC3E}">
        <p14:creationId xmlns:p14="http://schemas.microsoft.com/office/powerpoint/2010/main" val="3038412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36395" y="877613"/>
            <a:ext cx="10625933" cy="480302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just">
              <a:spcBef>
                <a:spcPts val="133"/>
              </a:spcBef>
            </a:pPr>
            <a:r>
              <a:rPr b="1" dirty="0"/>
              <a:t>Второй дом отвечает за все ресурсы </a:t>
            </a:r>
            <a:r>
              <a:rPr b="1" dirty="0" err="1"/>
              <a:t>человека</a:t>
            </a:r>
            <a:r>
              <a:rPr b="1" dirty="0" smtClean="0"/>
              <a:t>.</a:t>
            </a:r>
            <a:endParaRPr lang="ru-RU" b="1" dirty="0" smtClean="0"/>
          </a:p>
          <a:p>
            <a:pPr marL="16933" algn="just">
              <a:spcBef>
                <a:spcPts val="133"/>
              </a:spcBef>
            </a:pPr>
            <a:r>
              <a:rPr lang="ru-RU" dirty="0" smtClean="0"/>
              <a:t>В </a:t>
            </a:r>
            <a:r>
              <a:rPr lang="ru-RU" dirty="0"/>
              <a:t>общем смысле это дом </a:t>
            </a:r>
            <a:r>
              <a:rPr lang="ru-RU" dirty="0" smtClean="0"/>
              <a:t>благосостояния </a:t>
            </a:r>
            <a:r>
              <a:rPr lang="ru-RU" dirty="0"/>
              <a:t>человека. Дом доходов и расходов человека. Это то</a:t>
            </a:r>
            <a:r>
              <a:rPr lang="ru-RU" dirty="0" smtClean="0"/>
              <a:t>, как </a:t>
            </a:r>
            <a:r>
              <a:rPr lang="ru-RU" dirty="0"/>
              <a:t>деньги добываются, и то, каким образом тратятся. Кроме </a:t>
            </a:r>
            <a:r>
              <a:rPr lang="ru-RU" dirty="0" smtClean="0"/>
              <a:t>этого, Второй </a:t>
            </a:r>
            <a:r>
              <a:rPr lang="ru-RU" dirty="0"/>
              <a:t>Дом ​также укажет, </a:t>
            </a:r>
            <a:r>
              <a:rPr lang="ru-RU" dirty="0" smtClean="0"/>
              <a:t>как именно </a:t>
            </a:r>
            <a:r>
              <a:rPr lang="ru-RU" dirty="0"/>
              <a:t>относится обладатель карты </a:t>
            </a:r>
            <a:r>
              <a:rPr lang="ru-RU" dirty="0" smtClean="0"/>
              <a:t>к финансам </a:t>
            </a:r>
            <a:r>
              <a:rPr lang="ru-RU" dirty="0"/>
              <a:t>и своим ресурсам. </a:t>
            </a:r>
            <a:r>
              <a:rPr lang="ru-RU" dirty="0" smtClean="0"/>
              <a:t>​</a:t>
            </a:r>
          </a:p>
          <a:p>
            <a:pPr marL="16933" algn="just">
              <a:spcBef>
                <a:spcPts val="133"/>
              </a:spcBef>
            </a:pPr>
            <a:r>
              <a:rPr lang="ru-RU" dirty="0" smtClean="0"/>
              <a:t>Например</a:t>
            </a:r>
            <a:r>
              <a:rPr lang="ru-RU" dirty="0"/>
              <a:t>​: </a:t>
            </a:r>
          </a:p>
          <a:p>
            <a:pPr marL="16933" algn="just">
              <a:spcBef>
                <a:spcPts val="133"/>
              </a:spcBef>
            </a:pPr>
            <a:r>
              <a:rPr lang="ru-RU" dirty="0"/>
              <a:t>● огненные знаки (Овен, Лев, Стрелец) дадут тенденцию </a:t>
            </a:r>
            <a:r>
              <a:rPr lang="ru-RU" dirty="0" smtClean="0"/>
              <a:t>«</a:t>
            </a:r>
            <a:r>
              <a:rPr lang="ru-RU" dirty="0"/>
              <a:t>прожигать» деньги, тратить </a:t>
            </a:r>
            <a:r>
              <a:rPr lang="ru-RU" dirty="0" smtClean="0"/>
              <a:t>легко, денежный </a:t>
            </a:r>
            <a:r>
              <a:rPr lang="ru-RU" dirty="0"/>
              <a:t>азарт и риск; </a:t>
            </a:r>
            <a:r>
              <a:rPr lang="ru-RU" dirty="0" smtClean="0"/>
              <a:t>сами </a:t>
            </a:r>
            <a:r>
              <a:rPr lang="ru-RU" dirty="0"/>
              <a:t>финансы для таких людей – это чистая энергия, </a:t>
            </a:r>
            <a:r>
              <a:rPr lang="ru-RU" dirty="0" smtClean="0"/>
              <a:t>мотивация</a:t>
            </a:r>
            <a:r>
              <a:rPr lang="ru-RU" dirty="0"/>
              <a:t>, драйв; любят зарабатывать в качестве начальника, </a:t>
            </a:r>
            <a:r>
              <a:rPr lang="ru-RU" dirty="0" smtClean="0"/>
              <a:t>либо </a:t>
            </a:r>
            <a:r>
              <a:rPr lang="ru-RU" dirty="0"/>
              <a:t>работая на себя; </a:t>
            </a:r>
          </a:p>
          <a:p>
            <a:pPr marL="16933" algn="just">
              <a:spcBef>
                <a:spcPts val="133"/>
              </a:spcBef>
            </a:pPr>
            <a:r>
              <a:rPr lang="ru-RU" dirty="0"/>
              <a:t>● водные знаки (Рак, Скорпион, Рыбы) дадут тенденцию </a:t>
            </a:r>
            <a:r>
              <a:rPr lang="ru-RU" dirty="0" smtClean="0"/>
              <a:t>к накопительству</a:t>
            </a:r>
            <a:r>
              <a:rPr lang="ru-RU" dirty="0"/>
              <a:t>, осторожности, нежелание рисковать своими  </a:t>
            </a:r>
            <a:r>
              <a:rPr lang="ru-RU" dirty="0" smtClean="0"/>
              <a:t>ресурсами</a:t>
            </a:r>
            <a:r>
              <a:rPr lang="ru-RU" dirty="0"/>
              <a:t>; </a:t>
            </a:r>
          </a:p>
          <a:p>
            <a:pPr marL="16933" algn="just">
              <a:spcBef>
                <a:spcPts val="133"/>
              </a:spcBef>
            </a:pPr>
            <a:r>
              <a:rPr lang="ru-RU" dirty="0"/>
              <a:t>● если Второй Дом попал в Воздушный знак (Близнецы, Весы, </a:t>
            </a:r>
            <a:r>
              <a:rPr lang="ru-RU" dirty="0" smtClean="0"/>
              <a:t>Водолей</a:t>
            </a:r>
            <a:r>
              <a:rPr lang="ru-RU" dirty="0"/>
              <a:t>), то здесь человеку </a:t>
            </a:r>
            <a:r>
              <a:rPr lang="ru-RU" dirty="0" smtClean="0"/>
              <a:t>крайне важна </a:t>
            </a:r>
            <a:r>
              <a:rPr lang="ru-RU" dirty="0"/>
              <a:t>финансовая свобода </a:t>
            </a:r>
            <a:r>
              <a:rPr lang="ru-RU" dirty="0" smtClean="0"/>
              <a:t>и </a:t>
            </a:r>
            <a:r>
              <a:rPr lang="ru-RU" dirty="0"/>
              <a:t>независимость, поэтому обладатели такого положения </a:t>
            </a:r>
            <a:r>
              <a:rPr lang="ru-RU" dirty="0" smtClean="0"/>
              <a:t>не склонны </a:t>
            </a:r>
            <a:r>
              <a:rPr lang="ru-RU" dirty="0"/>
              <a:t>себя ограничивать в деньгах, что порою может   </a:t>
            </a:r>
            <a:r>
              <a:rPr lang="ru-RU" dirty="0" smtClean="0"/>
              <a:t>выглядеть </a:t>
            </a:r>
            <a:r>
              <a:rPr lang="ru-RU" dirty="0"/>
              <a:t>как безответственное </a:t>
            </a:r>
            <a:r>
              <a:rPr lang="ru-RU" dirty="0" smtClean="0"/>
              <a:t>поверхностное </a:t>
            </a:r>
            <a:r>
              <a:rPr lang="ru-RU" dirty="0"/>
              <a:t>отношение к  </a:t>
            </a:r>
            <a:r>
              <a:rPr lang="ru-RU" dirty="0" smtClean="0"/>
              <a:t>своим </a:t>
            </a:r>
            <a:r>
              <a:rPr lang="ru-RU" dirty="0"/>
              <a:t>ресурсам; </a:t>
            </a:r>
            <a:r>
              <a:rPr lang="ru-RU" dirty="0" smtClean="0"/>
              <a:t>к </a:t>
            </a:r>
            <a:r>
              <a:rPr lang="ru-RU" dirty="0"/>
              <a:t>финансам, склонность к </a:t>
            </a:r>
            <a:r>
              <a:rPr lang="ru-RU" dirty="0" smtClean="0"/>
              <a:t>накопительству</a:t>
            </a:r>
            <a:endParaRPr lang="ru-RU" dirty="0"/>
          </a:p>
          <a:p>
            <a:pPr marL="16933" algn="just">
              <a:spcBef>
                <a:spcPts val="133"/>
              </a:spcBef>
            </a:pPr>
            <a:r>
              <a:rPr lang="ru-RU" dirty="0" smtClean="0"/>
              <a:t>● </a:t>
            </a:r>
            <a:r>
              <a:rPr lang="ru-RU" dirty="0"/>
              <a:t>земные знаки (Телец, Дева, Козерог ) дадут серьёзный и  </a:t>
            </a:r>
            <a:r>
              <a:rPr lang="ru-RU" dirty="0" smtClean="0"/>
              <a:t>практичный подход, </a:t>
            </a:r>
            <a:r>
              <a:rPr lang="ru-RU" dirty="0"/>
              <a:t>бережливости и экономности; </a:t>
            </a:r>
          </a:p>
          <a:p>
            <a:pPr algn="just">
              <a:lnSpc>
                <a:spcPct val="10000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46044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97207" y="677329"/>
            <a:ext cx="7836747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ЧТОБЫ БЫЛО БОЛЬШЕ ДЕНЕГ...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0144" y="1753818"/>
            <a:ext cx="10519216" cy="331415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just">
              <a:spcBef>
                <a:spcPts val="133"/>
              </a:spcBef>
            </a:pPr>
            <a:r>
              <a:rPr dirty="0"/>
              <a:t>Налаживаем связь со своим </a:t>
            </a:r>
            <a:r>
              <a:rPr dirty="0" err="1"/>
              <a:t>вторым</a:t>
            </a:r>
            <a:r>
              <a:rPr dirty="0"/>
              <a:t> </a:t>
            </a:r>
            <a:r>
              <a:rPr dirty="0" err="1" smtClean="0"/>
              <a:t>домом</a:t>
            </a:r>
            <a:r>
              <a:rPr lang="ru-RU" dirty="0" smtClean="0"/>
              <a:t> (это рекомендации для всех)</a:t>
            </a:r>
            <a:r>
              <a:rPr dirty="0" smtClean="0"/>
              <a:t>:</a:t>
            </a:r>
            <a:endParaRPr dirty="0"/>
          </a:p>
          <a:p>
            <a:pPr marL="16933" algn="just">
              <a:lnSpc>
                <a:spcPct val="100000"/>
              </a:lnSpc>
              <a:spcBef>
                <a:spcPts val="133"/>
              </a:spcBef>
            </a:pPr>
            <a:endParaRPr dirty="0"/>
          </a:p>
          <a:p>
            <a:pPr marL="16933" indent="-437716" algn="just">
              <a:spcBef>
                <a:spcPts val="133"/>
              </a:spcBef>
              <a:buChar char="●"/>
              <a:tabLst>
                <a:tab pos="625671" algn="l"/>
                <a:tab pos="626518" algn="l"/>
              </a:tabLst>
            </a:pPr>
            <a:r>
              <a:rPr dirty="0"/>
              <a:t>Разрабатываем систему питания</a:t>
            </a:r>
          </a:p>
          <a:p>
            <a:pPr marL="16933" indent="-437716" algn="just">
              <a:spcBef>
                <a:spcPts val="133"/>
              </a:spcBef>
              <a:buChar char="●"/>
              <a:tabLst>
                <a:tab pos="625671" algn="l"/>
                <a:tab pos="626518" algn="l"/>
              </a:tabLst>
            </a:pPr>
            <a:r>
              <a:rPr dirty="0"/>
              <a:t>Определяемся: копить или тратить</a:t>
            </a:r>
          </a:p>
          <a:p>
            <a:pPr marL="16933" indent="-437716" algn="just">
              <a:spcBef>
                <a:spcPts val="133"/>
              </a:spcBef>
              <a:buChar char="●"/>
              <a:tabLst>
                <a:tab pos="625671" algn="l"/>
                <a:tab pos="626518" algn="l"/>
              </a:tabLst>
            </a:pPr>
            <a:r>
              <a:rPr dirty="0"/>
              <a:t>Разбираем вещи и убираем хлам</a:t>
            </a:r>
          </a:p>
          <a:p>
            <a:pPr marL="16933" algn="just">
              <a:spcBef>
                <a:spcPts val="133"/>
              </a:spcBef>
            </a:pPr>
            <a:endParaRPr dirty="0"/>
          </a:p>
          <a:p>
            <a:pPr marL="16933" marR="190495" algn="just">
              <a:lnSpc>
                <a:spcPct val="115399"/>
              </a:lnSpc>
              <a:spcBef>
                <a:spcPts val="133"/>
              </a:spcBef>
            </a:pPr>
            <a:r>
              <a:rPr dirty="0"/>
              <a:t>Даже если планеты не самые лучшие, судьбе все равно что вы думаете по этому поводу.  Есть определенный сценарий.</a:t>
            </a:r>
          </a:p>
          <a:p>
            <a:pPr marL="16933" algn="just">
              <a:spcBef>
                <a:spcPts val="133"/>
              </a:spcBef>
            </a:pPr>
            <a:endParaRPr dirty="0"/>
          </a:p>
          <a:p>
            <a:pPr marL="16933" marR="6773" algn="just">
              <a:lnSpc>
                <a:spcPct val="115399"/>
              </a:lnSpc>
              <a:spcBef>
                <a:spcPts val="133"/>
              </a:spcBef>
            </a:pPr>
            <a:r>
              <a:rPr dirty="0"/>
              <a:t>Ваша задача — отыграть его на уровне, который принесет результат. Положительный или  негативный. Если вы этого не делаете, вселенная сама </a:t>
            </a:r>
            <a:r>
              <a:rPr dirty="0" err="1"/>
              <a:t>найдет</a:t>
            </a:r>
            <a:r>
              <a:rPr dirty="0"/>
              <a:t> </a:t>
            </a:r>
            <a:r>
              <a:rPr dirty="0" err="1" smtClean="0"/>
              <a:t>способ</a:t>
            </a:r>
            <a:r>
              <a:rPr lang="ru-RU" dirty="0" smtClean="0"/>
              <a:t>,</a:t>
            </a:r>
            <a:r>
              <a:rPr dirty="0" smtClean="0"/>
              <a:t> </a:t>
            </a:r>
            <a:r>
              <a:rPr dirty="0"/>
              <a:t>как проявить  планету в вашем втором доме.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515" y="-4304555"/>
            <a:ext cx="7987031" cy="806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63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91572" y="3190356"/>
            <a:ext cx="47513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 ФИНАНСЫ. КОПИТЬ ИЛИ ТРАТИТЬ?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891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5384" y="3359569"/>
            <a:ext cx="7836747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33"/>
              </a:spcBef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СТРАТЕГИЯ ПРОСТАЯ: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5384" y="4246880"/>
            <a:ext cx="8319576" cy="158162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just">
              <a:spcBef>
                <a:spcPts val="133"/>
              </a:spcBef>
            </a:pPr>
            <a:r>
              <a:rPr lang="ru-RU" sz="2000" dirty="0" smtClean="0"/>
              <a:t>1. Смотрим</a:t>
            </a:r>
            <a:r>
              <a:rPr lang="ru-RU" sz="2000" dirty="0"/>
              <a:t>, в каком знаке Зодиака стоит второй дом - определяем, что делать со  всеми деньгами.</a:t>
            </a:r>
          </a:p>
          <a:p>
            <a:pPr marL="16933" algn="just">
              <a:spcBef>
                <a:spcPts val="133"/>
              </a:spcBef>
            </a:pPr>
            <a:endParaRPr lang="ru-RU" sz="2000" dirty="0"/>
          </a:p>
          <a:p>
            <a:pPr marL="16933" algn="just">
              <a:spcBef>
                <a:spcPts val="133"/>
              </a:spcBef>
            </a:pPr>
            <a:r>
              <a:rPr lang="ru-RU" sz="2000" dirty="0" smtClean="0"/>
              <a:t>2. Смотрим</a:t>
            </a:r>
            <a:r>
              <a:rPr lang="ru-RU" sz="2000" dirty="0"/>
              <a:t>, какие планеты стоят во втором доме - определяем, что делать с частью  денег.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569" y="-3823026"/>
            <a:ext cx="7987031" cy="806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52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248" y="155621"/>
            <a:ext cx="868087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ВТОРОЙ ДОМ В ОГНЕННЫХ ЗНАКАХ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73010" y="573722"/>
            <a:ext cx="10589912" cy="5913584"/>
          </a:xfrm>
          <a:prstGeom prst="rect">
            <a:avLst/>
          </a:prstGeom>
        </p:spPr>
        <p:txBody>
          <a:bodyPr vert="horz" wrap="square" lIns="0" tIns="49953" rIns="0" bIns="0" rtlCol="0">
            <a:spAutoFit/>
          </a:bodyPr>
          <a:lstStyle/>
          <a:p>
            <a:pPr marL="16933" algn="just">
              <a:spcBef>
                <a:spcPts val="393"/>
              </a:spcBef>
            </a:pPr>
            <a:r>
              <a:rPr lang="ru-RU" sz="1300" b="1" dirty="0"/>
              <a:t>Деньги нужны для того, чтобы чувствовать себя лидером. Заработки и траты быстрые, часто импульсивные. Тратить.</a:t>
            </a:r>
          </a:p>
          <a:p>
            <a:pPr marL="16933" algn="just">
              <a:spcBef>
                <a:spcPts val="393"/>
              </a:spcBef>
            </a:pPr>
            <a:endParaRPr lang="ru-RU" sz="1300" b="1" dirty="0"/>
          </a:p>
          <a:p>
            <a:pPr marL="16933" algn="just">
              <a:spcBef>
                <a:spcPts val="393"/>
              </a:spcBef>
            </a:pPr>
            <a:r>
              <a:rPr lang="ru-RU" sz="1300" b="1" dirty="0"/>
              <a:t>В ОВНЕ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/>
              <a:t>Ставьте себе грандиозные цели. В плане денег вам нужно быть </a:t>
            </a:r>
            <a:r>
              <a:rPr lang="ru-RU" sz="1300" dirty="0" smtClean="0"/>
              <a:t>воином, агрессивно </a:t>
            </a:r>
            <a:r>
              <a:rPr lang="ru-RU" sz="1300" dirty="0"/>
              <a:t>и с напором отстаивать свой кошелек. Ориентируетесь на  </a:t>
            </a:r>
            <a:r>
              <a:rPr lang="ru-RU" sz="1300" dirty="0" smtClean="0"/>
              <a:t>быстрые </a:t>
            </a:r>
            <a:r>
              <a:rPr lang="ru-RU" sz="1300" dirty="0"/>
              <a:t>доходы, короткие сделки, рискованные операции с ресурсами.   </a:t>
            </a:r>
            <a:r>
              <a:rPr lang="ru-RU" sz="1300" dirty="0" smtClean="0"/>
              <a:t>Это </a:t>
            </a:r>
            <a:r>
              <a:rPr lang="ru-RU" sz="1300" dirty="0"/>
              <a:t>и есть путь ​правильного привлечения денег​. Нужны </a:t>
            </a:r>
            <a:r>
              <a:rPr lang="ru-RU" sz="1300" dirty="0" smtClean="0"/>
              <a:t>смелые </a:t>
            </a:r>
            <a:r>
              <a:rPr lang="ru-RU" sz="1300" dirty="0"/>
              <a:t>предприятия и финансовые </a:t>
            </a:r>
            <a:r>
              <a:rPr lang="ru-RU" sz="1300" dirty="0" smtClean="0"/>
              <a:t>проекты. Предпринимательский </a:t>
            </a:r>
            <a:r>
              <a:rPr lang="ru-RU" sz="1300" dirty="0"/>
              <a:t>вид бизнеса, победа над чем-либо, металлургия, металлолом, мастерские, ремонт, оружие,  острые, горячие предметы, физический труд, спорт, рискованные профессии, работа с острыми предметами</a:t>
            </a:r>
            <a:r>
              <a:rPr lang="ru-RU" sz="1300" dirty="0" smtClean="0"/>
              <a:t>. </a:t>
            </a:r>
            <a:r>
              <a:rPr lang="ru-RU" sz="1300" dirty="0"/>
              <a:t>Поработал - получил профит. В этом направлении возможны хорошие успехи. </a:t>
            </a:r>
            <a:r>
              <a:rPr lang="ru-RU" sz="1300" dirty="0" smtClean="0"/>
              <a:t>Иметь </a:t>
            </a:r>
            <a:r>
              <a:rPr lang="ru-RU" sz="1300" dirty="0"/>
              <a:t>собственный источник дохода. Не обязательно это наличие стационарной работы и зарплаты. Достаточно, если деньги поступают к вам регулярно и право распоряжаться ими имеете только вы.</a:t>
            </a:r>
            <a:endParaRPr lang="ru-RU" sz="1300" dirty="0"/>
          </a:p>
          <a:p>
            <a:pPr marL="16933" algn="just">
              <a:spcBef>
                <a:spcPts val="393"/>
              </a:spcBef>
            </a:pPr>
            <a:endParaRPr lang="ru-RU" sz="1300" dirty="0"/>
          </a:p>
          <a:p>
            <a:pPr marL="16933" algn="just">
              <a:spcBef>
                <a:spcPts val="393"/>
              </a:spcBef>
            </a:pPr>
            <a:r>
              <a:rPr lang="ru-RU" sz="1300" b="1" dirty="0"/>
              <a:t>ВО ЛЬВЕ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/>
              <a:t>О</a:t>
            </a:r>
            <a:r>
              <a:rPr lang="ru-RU" sz="1300" dirty="0" smtClean="0"/>
              <a:t>дин </a:t>
            </a:r>
            <a:r>
              <a:rPr lang="ru-RU" sz="1300" dirty="0"/>
              <a:t>из показателей на доход выше среднего. Желание быть лучше в финансовой сфере способно стимулировать к зарабатыванию. Деньги как средство, но не как цель. Положительным качеством </a:t>
            </a:r>
            <a:r>
              <a:rPr lang="ru-RU" sz="1300" dirty="0" err="1"/>
              <a:t>втородомных</a:t>
            </a:r>
            <a:r>
              <a:rPr lang="ru-RU" sz="1300" dirty="0"/>
              <a:t> Львов является щедрость. Дарить подарки </a:t>
            </a:r>
            <a:r>
              <a:rPr lang="ru-RU" sz="1300" dirty="0" smtClean="0"/>
              <a:t>Вам </a:t>
            </a:r>
            <a:r>
              <a:rPr lang="ru-RU" sz="1300" dirty="0"/>
              <a:t>доставляет настоящее удовольствие</a:t>
            </a:r>
            <a:r>
              <a:rPr lang="ru-RU" sz="1300" dirty="0" smtClean="0"/>
              <a:t>. Гордитесь </a:t>
            </a:r>
            <a:r>
              <a:rPr lang="ru-RU" sz="1300" dirty="0"/>
              <a:t>своими финансами, покупайте вещи, которые радуют, </a:t>
            </a:r>
            <a:r>
              <a:rPr lang="ru-RU" sz="1300" dirty="0" smtClean="0"/>
              <a:t>не экономьте </a:t>
            </a:r>
            <a:r>
              <a:rPr lang="ru-RU" sz="1300" dirty="0"/>
              <a:t>на себе. Демонстрируйте свою уникальность, неповторимость.     </a:t>
            </a:r>
            <a:r>
              <a:rPr lang="ru-RU" sz="1300" dirty="0" smtClean="0"/>
              <a:t>Тратьте </a:t>
            </a:r>
            <a:r>
              <a:rPr lang="ru-RU" sz="1300" dirty="0"/>
              <a:t>деньги с удовольствием и щедро, не «зажимайте» себя, и тогда    </a:t>
            </a:r>
            <a:r>
              <a:rPr lang="ru-RU" sz="1300" dirty="0" smtClean="0"/>
              <a:t>прибыль будет </a:t>
            </a:r>
            <a:r>
              <a:rPr lang="ru-RU" sz="1300" dirty="0"/>
              <a:t>увеличиваться. Нельзя </a:t>
            </a:r>
            <a:r>
              <a:rPr lang="ru-RU" sz="1300" dirty="0" smtClean="0"/>
              <a:t>делать </a:t>
            </a:r>
            <a:r>
              <a:rPr lang="ru-RU" sz="1300" dirty="0"/>
              <a:t>финансовые сделки, которые могли бы бросить тень на вашу </a:t>
            </a:r>
            <a:r>
              <a:rPr lang="ru-RU" sz="1300" dirty="0" smtClean="0"/>
              <a:t>репутацию. Организаторская </a:t>
            </a:r>
            <a:r>
              <a:rPr lang="ru-RU" sz="1300" dirty="0"/>
              <a:t>способность, построенное на личной харизма. </a:t>
            </a:r>
            <a:r>
              <a:rPr lang="ru-RU" sz="1300" dirty="0" smtClean="0"/>
              <a:t>Придумывание </a:t>
            </a:r>
            <a:r>
              <a:rPr lang="ru-RU" sz="1300" dirty="0"/>
              <a:t>нового, креативные товары, единственный экземпляр, эксклюзив, сделанные вручную, уникальное.  Актерское ремесло, Шоу бизнес</a:t>
            </a:r>
            <a:r>
              <a:rPr lang="ru-RU" sz="1300" dirty="0" smtClean="0"/>
              <a:t>, театр, кино, праздники, развлечения, </a:t>
            </a:r>
            <a:r>
              <a:rPr lang="ru-RU" sz="1300" dirty="0"/>
              <a:t>презентация, реклама, реализация себя. Принцип – я уникален сам по себе.</a:t>
            </a:r>
          </a:p>
          <a:p>
            <a:pPr marL="16933" algn="just">
              <a:spcBef>
                <a:spcPts val="393"/>
              </a:spcBef>
            </a:pPr>
            <a:endParaRPr lang="ru-RU" sz="1300" b="1" dirty="0"/>
          </a:p>
          <a:p>
            <a:pPr marL="16933" algn="just">
              <a:spcBef>
                <a:spcPts val="393"/>
              </a:spcBef>
            </a:pPr>
            <a:r>
              <a:rPr lang="ru-RU" sz="1300" b="1" dirty="0"/>
              <a:t>В СТРЕЛЬЦЕ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 smtClean="0"/>
              <a:t>Та </a:t>
            </a:r>
            <a:r>
              <a:rPr lang="ru-RU" sz="1300" dirty="0"/>
              <a:t>сфера жизни, которая попадает в Стрельца, будет давать нам повышенный оптимизм по этому направлению. Нужен оборот денежной энергии, застой может вредить</a:t>
            </a:r>
            <a:r>
              <a:rPr lang="ru-RU" sz="1300" dirty="0" smtClean="0"/>
              <a:t>. Ориентируйтесь </a:t>
            </a:r>
            <a:r>
              <a:rPr lang="ru-RU" sz="1300" dirty="0"/>
              <a:t>на крупный опт, ставьте далеко идущие цели. Чем больше </a:t>
            </a:r>
            <a:r>
              <a:rPr lang="ru-RU" sz="1300" dirty="0" smtClean="0"/>
              <a:t>будете </a:t>
            </a:r>
            <a:r>
              <a:rPr lang="ru-RU" sz="1300" dirty="0"/>
              <a:t>проявлять свою </a:t>
            </a:r>
            <a:r>
              <a:rPr lang="ru-RU" sz="1300" dirty="0" err="1"/>
              <a:t>экспертность</a:t>
            </a:r>
            <a:r>
              <a:rPr lang="ru-RU" sz="1300" dirty="0"/>
              <a:t> и авторитет, тем больше будет доход. </a:t>
            </a:r>
            <a:r>
              <a:rPr lang="ru-RU" sz="1300" dirty="0" smtClean="0"/>
              <a:t>Освоение </a:t>
            </a:r>
            <a:r>
              <a:rPr lang="ru-RU" sz="1300" dirty="0"/>
              <a:t>больших программ обучения ( высшее образование), преподавание, юридические вопросы, </a:t>
            </a:r>
            <a:r>
              <a:rPr lang="ru-RU" sz="1300" dirty="0" smtClean="0"/>
              <a:t>взаимодействия </a:t>
            </a:r>
            <a:r>
              <a:rPr lang="ru-RU" sz="1300" dirty="0"/>
              <a:t>с </a:t>
            </a:r>
            <a:r>
              <a:rPr lang="ru-RU" sz="1300" dirty="0" smtClean="0"/>
              <a:t>иностранцами. Процесс </a:t>
            </a:r>
            <a:r>
              <a:rPr lang="ru-RU" sz="1300" dirty="0"/>
              <a:t>управления другими людьми, менеджер, управление, все идеологические профессии, законодатели,  священники, преподаватели, правоведа, адвокатура, доход от учёности или моральных качеств, учёные,  издательская деятельность, реклама, </a:t>
            </a:r>
            <a:r>
              <a:rPr lang="ru-RU" sz="1300" dirty="0" err="1"/>
              <a:t>PR</a:t>
            </a:r>
            <a:r>
              <a:rPr lang="ru-RU" sz="1300" dirty="0"/>
              <a:t>, рекламно-информационная </a:t>
            </a:r>
            <a:r>
              <a:rPr lang="ru-RU" sz="1300" dirty="0" smtClean="0"/>
              <a:t>деятельность. Можно </a:t>
            </a:r>
            <a:r>
              <a:rPr lang="ru-RU" sz="1300" dirty="0"/>
              <a:t>использовать чужой авторитет: есть законы, а я в них хорошо разбираюсь.  Организация чего-то: собрать в целом и </a:t>
            </a:r>
            <a:r>
              <a:rPr lang="ru-RU" sz="1300" dirty="0" smtClean="0"/>
              <a:t>направить. Преподавание, издательство.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45224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248" y="267415"/>
            <a:ext cx="868087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ВТОРОЙ ДОМ В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ЗЕМНЫХ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ЗНАКАХ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9486" y="776956"/>
            <a:ext cx="10589912" cy="5713530"/>
          </a:xfrm>
          <a:prstGeom prst="rect">
            <a:avLst/>
          </a:prstGeom>
        </p:spPr>
        <p:txBody>
          <a:bodyPr vert="horz" wrap="square" lIns="0" tIns="49953" rIns="0" bIns="0" rtlCol="0">
            <a:spAutoFit/>
          </a:bodyPr>
          <a:lstStyle/>
          <a:p>
            <a:pPr marL="16933" algn="just">
              <a:spcBef>
                <a:spcPts val="393"/>
              </a:spcBef>
            </a:pPr>
            <a:r>
              <a:rPr lang="ru-RU" sz="1300" b="1" dirty="0" smtClean="0"/>
              <a:t>Деньги нужны для создания материального благополучия. Если много денег, человек чувствует себя уверенно.  Копить.</a:t>
            </a:r>
          </a:p>
          <a:p>
            <a:pPr marL="16933" algn="just">
              <a:spcBef>
                <a:spcPts val="393"/>
              </a:spcBef>
            </a:pPr>
            <a:endParaRPr lang="ru-RU" sz="1300" b="1" dirty="0" smtClean="0"/>
          </a:p>
          <a:p>
            <a:pPr marL="16933" algn="just">
              <a:spcBef>
                <a:spcPts val="393"/>
              </a:spcBef>
            </a:pPr>
            <a:r>
              <a:rPr lang="ru-RU" sz="1300" b="1" dirty="0" smtClean="0"/>
              <a:t>В ТЕЛЬЦЕ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 smtClean="0"/>
              <a:t>Нужен поиск стабильности в делах, стабильная работа. Сохраняйте каждую копейку. Накапливайте денежные ресурсы постепенно, не торопясь, ориентируйтесь на долгие доходы (например, долгосрочные инвестиции). Планируйте свои расходы</a:t>
            </a:r>
            <a:r>
              <a:rPr lang="ru-RU" sz="1300" dirty="0"/>
              <a:t>. </a:t>
            </a:r>
            <a:r>
              <a:rPr lang="ru-RU" sz="1300" dirty="0" smtClean="0"/>
              <a:t>Вкладывайте </a:t>
            </a:r>
            <a:r>
              <a:rPr lang="ru-RU" sz="1300" dirty="0"/>
              <a:t>в активы, которые лично вы считаете стабильными. Это позволит уберечь ваши сбережения от инфляции, а в идеале - будет способствовать росту вашего благосостояния. Для вас формула «деньги к деньгам» работает </a:t>
            </a:r>
            <a:r>
              <a:rPr lang="ru-RU" sz="1300" dirty="0" err="1"/>
              <a:t>идеально.Дела</a:t>
            </a:r>
            <a:r>
              <a:rPr lang="ru-RU" sz="1300" dirty="0" smtClean="0"/>
              <a:t>, связанные с красотой, удовольствием, кулинария, ресторан или кафе, дизайн, работа в искусстве, живописи,  актёрское ремесло в молодом возрасте, женские товары, искусство, дегустация вин и продуктов, сельское  хозяйство, массаж, денежные вопросы, экономические.</a:t>
            </a:r>
          </a:p>
          <a:p>
            <a:pPr marL="16933" algn="just">
              <a:spcBef>
                <a:spcPts val="393"/>
              </a:spcBef>
            </a:pPr>
            <a:endParaRPr lang="ru-RU" sz="1300" dirty="0" smtClean="0"/>
          </a:p>
          <a:p>
            <a:pPr marL="16933" algn="just">
              <a:spcBef>
                <a:spcPts val="393"/>
              </a:spcBef>
            </a:pPr>
            <a:r>
              <a:rPr lang="ru-RU" sz="1300" b="1" dirty="0" smtClean="0"/>
              <a:t>В ДЕВЕ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/>
              <a:t>Им не легко достаются деньги. Но, благодаря разумному планированию и контролируемым тратам, они могут позволить себе достойный уровень жизни, даже имея скромные </a:t>
            </a:r>
            <a:r>
              <a:rPr lang="ru-RU" sz="1300" dirty="0" err="1"/>
              <a:t>доходы.Считайте</a:t>
            </a:r>
            <a:r>
              <a:rPr lang="ru-RU" sz="1300" dirty="0"/>
              <a:t> </a:t>
            </a:r>
            <a:r>
              <a:rPr lang="ru-RU" sz="1300" dirty="0" smtClean="0"/>
              <a:t>каждую копейку, необходимо вести учёт и планирование всех расходов и поступлений. Жадничайте (в хорошем смысле), никому ничего   просто так не давайте (например, в долг). При Втором Доме в Деве вы  всегда точно должны знать сколько денег у вас в кошельке, и сколько можно потратить. Одно из указаний, что деньги даются тяжело, может, небольшими поступлениями, зато доходы стабильны. Коммерция, купли – продажи, знания, журналистика, филология, профессиональные коммуникаторы, деньги от  речи, разговоров, консультаций. Транспортная сфера, логистика, перемещение, работа с документами, бумагами,  цифрами. Косметика,  уход за собой,  здоровье.</a:t>
            </a:r>
          </a:p>
          <a:p>
            <a:pPr marL="16933" algn="just">
              <a:spcBef>
                <a:spcPts val="393"/>
              </a:spcBef>
            </a:pPr>
            <a:endParaRPr lang="ru-RU" sz="1300" dirty="0" smtClean="0"/>
          </a:p>
          <a:p>
            <a:pPr marL="16933" algn="just">
              <a:spcBef>
                <a:spcPts val="393"/>
              </a:spcBef>
            </a:pPr>
            <a:r>
              <a:rPr lang="ru-RU" sz="1300" b="1" dirty="0" smtClean="0"/>
              <a:t>В КОЗЕРОГЕ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 smtClean="0"/>
              <a:t>Ведите контроль поступлений и расходов, ставьте финансовые цели. В  вопросах денег проявляйте бережливость и экономность. Планомерно, шаг за шагом, добивайтесь поставленных финансовых задач.  Финансовая удача приходит обычно после тщательной и долгой реализации крупного проекта</a:t>
            </a:r>
            <a:r>
              <a:rPr lang="ru-RU" sz="1300" dirty="0" smtClean="0"/>
              <a:t>. Сфера финансов будет требовать </a:t>
            </a:r>
            <a:r>
              <a:rPr lang="ru-RU" sz="1300" dirty="0" err="1" smtClean="0"/>
              <a:t>серьезного</a:t>
            </a:r>
            <a:r>
              <a:rPr lang="ru-RU" sz="1300" dirty="0" smtClean="0"/>
              <a:t> к себе отношения. О какой-то халяве и </a:t>
            </a:r>
            <a:r>
              <a:rPr lang="ru-RU" sz="1300" dirty="0" err="1" smtClean="0"/>
              <a:t>легком</a:t>
            </a:r>
            <a:r>
              <a:rPr lang="ru-RU" sz="1300" dirty="0" smtClean="0"/>
              <a:t> труде речь здесь вообще не </a:t>
            </a:r>
            <a:r>
              <a:rPr lang="ru-RU" sz="1300" dirty="0" err="1" smtClean="0"/>
              <a:t>идет</a:t>
            </a:r>
            <a:r>
              <a:rPr lang="ru-RU" sz="1300" dirty="0"/>
              <a:t>. Обязательно иметь несколько копилок. Только не на гипотетический «</a:t>
            </a:r>
            <a:r>
              <a:rPr lang="ru-RU" sz="1300" dirty="0" err="1"/>
              <a:t>черный</a:t>
            </a:r>
            <a:r>
              <a:rPr lang="ru-RU" sz="1300" dirty="0"/>
              <a:t> день», а на конкретные реальные покупки (сумку, отпуск, машину и т.д</a:t>
            </a:r>
            <a:r>
              <a:rPr lang="ru-RU" sz="1300" dirty="0" smtClean="0"/>
              <a:t>.).</a:t>
            </a:r>
            <a:r>
              <a:rPr lang="ru-RU" sz="1300" dirty="0" smtClean="0"/>
              <a:t>Инспекция, проверки, контроль, прокуратура, судьи, верховного, чиновники, бюрократы. Заработки от земли,  стройки, музеи, коллекционировании, история, кладбище. Работа в любой структуре. Человек может разбираться в  том, как контролировать людей и проверять их. Они ответственны за исполнение закона.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77589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248" y="420066"/>
            <a:ext cx="868087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ВТОРОЙ ДОМ В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ВОЗДУШНЫХ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ЗНАКАХ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1248" y="838167"/>
            <a:ext cx="10589912" cy="5313420"/>
          </a:xfrm>
          <a:prstGeom prst="rect">
            <a:avLst/>
          </a:prstGeom>
        </p:spPr>
        <p:txBody>
          <a:bodyPr vert="horz" wrap="square" lIns="0" tIns="49953" rIns="0" bIns="0" rtlCol="0">
            <a:spAutoFit/>
          </a:bodyPr>
          <a:lstStyle/>
          <a:p>
            <a:pPr marL="16933" algn="just">
              <a:spcBef>
                <a:spcPts val="393"/>
              </a:spcBef>
            </a:pPr>
            <a:r>
              <a:rPr lang="ru-RU" sz="1300" b="1" spc="-5" dirty="0" smtClean="0">
                <a:cs typeface="Microsoft Sans Serif"/>
              </a:rPr>
              <a:t>Деньги </a:t>
            </a:r>
            <a:r>
              <a:rPr lang="ru-RU" sz="1300" b="1" spc="-10" dirty="0" smtClean="0">
                <a:cs typeface="Microsoft Sans Serif"/>
              </a:rPr>
              <a:t>на</a:t>
            </a:r>
            <a:r>
              <a:rPr lang="ru-RU" sz="1300" b="1" spc="-5" dirty="0" smtClean="0">
                <a:cs typeface="Microsoft Sans Serif"/>
              </a:rPr>
              <a:t> </a:t>
            </a:r>
            <a:r>
              <a:rPr lang="ru-RU" sz="1300" b="1" spc="-25" dirty="0" smtClean="0">
                <a:cs typeface="Microsoft Sans Serif"/>
              </a:rPr>
              <a:t>ветер,</a:t>
            </a:r>
            <a:r>
              <a:rPr lang="ru-RU" sz="1300" b="1" spc="-5" dirty="0" smtClean="0">
                <a:cs typeface="Microsoft Sans Serif"/>
              </a:rPr>
              <a:t> </a:t>
            </a:r>
            <a:r>
              <a:rPr lang="ru-RU" sz="1300" b="1" spc="-20" dirty="0" smtClean="0">
                <a:cs typeface="Microsoft Sans Serif"/>
              </a:rPr>
              <a:t>зарабатываются</a:t>
            </a:r>
            <a:r>
              <a:rPr lang="ru-RU" sz="1300" b="1" spc="-5" dirty="0" smtClean="0">
                <a:cs typeface="Microsoft Sans Serif"/>
              </a:rPr>
              <a:t> </a:t>
            </a:r>
            <a:r>
              <a:rPr lang="ru-RU" sz="1300" b="1" spc="15" dirty="0" smtClean="0">
                <a:cs typeface="Microsoft Sans Serif"/>
              </a:rPr>
              <a:t>и</a:t>
            </a:r>
            <a:r>
              <a:rPr lang="ru-RU" sz="1300" b="1" spc="-5" dirty="0" smtClean="0">
                <a:cs typeface="Microsoft Sans Serif"/>
              </a:rPr>
              <a:t> </a:t>
            </a:r>
            <a:r>
              <a:rPr lang="ru-RU" sz="1300" b="1" spc="-15" dirty="0" smtClean="0">
                <a:cs typeface="Microsoft Sans Serif"/>
              </a:rPr>
              <a:t>тратятся</a:t>
            </a:r>
            <a:r>
              <a:rPr lang="ru-RU" sz="1300" b="1" spc="-5" dirty="0" smtClean="0">
                <a:cs typeface="Microsoft Sans Serif"/>
              </a:rPr>
              <a:t> </a:t>
            </a:r>
            <a:r>
              <a:rPr lang="ru-RU" sz="1300" b="1" spc="-25" dirty="0" smtClean="0">
                <a:cs typeface="Microsoft Sans Serif"/>
              </a:rPr>
              <a:t>быстро,</a:t>
            </a:r>
            <a:r>
              <a:rPr lang="ru-RU" sz="1300" b="1" spc="-5" dirty="0" smtClean="0">
                <a:cs typeface="Microsoft Sans Serif"/>
              </a:rPr>
              <a:t> </a:t>
            </a:r>
            <a:r>
              <a:rPr lang="ru-RU" sz="1300" b="1" spc="-20" dirty="0" smtClean="0">
                <a:cs typeface="Microsoft Sans Serif"/>
              </a:rPr>
              <a:t>часто</a:t>
            </a:r>
            <a:r>
              <a:rPr lang="ru-RU" sz="1300" b="1" spc="-5" dirty="0" smtClean="0">
                <a:cs typeface="Microsoft Sans Serif"/>
              </a:rPr>
              <a:t> </a:t>
            </a:r>
            <a:r>
              <a:rPr lang="ru-RU" sz="1300" b="1" spc="-20" dirty="0" smtClean="0">
                <a:cs typeface="Microsoft Sans Serif"/>
              </a:rPr>
              <a:t>интеллектуальным</a:t>
            </a:r>
            <a:r>
              <a:rPr lang="ru-RU" sz="1300" b="1" dirty="0" smtClean="0">
                <a:cs typeface="Microsoft Sans Serif"/>
              </a:rPr>
              <a:t> </a:t>
            </a:r>
            <a:r>
              <a:rPr lang="ru-RU" sz="1300" b="1" spc="-25" dirty="0" smtClean="0">
                <a:cs typeface="Microsoft Sans Serif"/>
              </a:rPr>
              <a:t>трудом.</a:t>
            </a:r>
            <a:r>
              <a:rPr lang="ru-RU" sz="1300" b="1" spc="-5" dirty="0" smtClean="0">
                <a:cs typeface="Microsoft Sans Serif"/>
              </a:rPr>
              <a:t> </a:t>
            </a:r>
            <a:r>
              <a:rPr lang="ru-RU" sz="1300" b="1" spc="-25" dirty="0" smtClean="0">
                <a:cs typeface="Microsoft Sans Serif"/>
              </a:rPr>
              <a:t>Тратить.</a:t>
            </a:r>
          </a:p>
          <a:p>
            <a:pPr marL="16933" algn="just">
              <a:spcBef>
                <a:spcPts val="393"/>
              </a:spcBef>
            </a:pPr>
            <a:endParaRPr lang="ru-RU" sz="1300" b="1" spc="-25" dirty="0" smtClean="0">
              <a:cs typeface="Microsoft Sans Serif"/>
            </a:endParaRPr>
          </a:p>
          <a:p>
            <a:pPr marL="16933" algn="just">
              <a:spcBef>
                <a:spcPts val="393"/>
              </a:spcBef>
            </a:pPr>
            <a:r>
              <a:rPr lang="ru-RU" sz="1300" b="1" dirty="0" smtClean="0"/>
              <a:t>В БЛИЗНЕЦАХ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 err="1"/>
              <a:t>Втородомные</a:t>
            </a:r>
            <a:r>
              <a:rPr lang="ru-RU" sz="1300" dirty="0"/>
              <a:t> Близнецам сложней обладать крупными богатствами, для этого в карте должно быть достаточно других показателей</a:t>
            </a:r>
            <a:r>
              <a:rPr lang="ru-RU" sz="1300" dirty="0" smtClean="0"/>
              <a:t>. Легко </a:t>
            </a:r>
            <a:r>
              <a:rPr lang="ru-RU" sz="1300" dirty="0"/>
              <a:t>относитесь к </a:t>
            </a:r>
            <a:r>
              <a:rPr lang="ru-RU" sz="1300" dirty="0" smtClean="0"/>
              <a:t>деньгам(иногда даже слишком легко), </a:t>
            </a:r>
            <a:r>
              <a:rPr lang="ru-RU" sz="1300" dirty="0"/>
              <a:t>организуйте доход из нескольких источников. </a:t>
            </a:r>
            <a:r>
              <a:rPr lang="ru-RU" sz="1300" dirty="0" smtClean="0"/>
              <a:t>Не </a:t>
            </a:r>
            <a:r>
              <a:rPr lang="ru-RU" sz="1300" dirty="0"/>
              <a:t>рассчитывайте получить большую прибыль за один раз. </a:t>
            </a:r>
            <a:r>
              <a:rPr lang="ru-RU" sz="1300" dirty="0" smtClean="0"/>
              <a:t>Финансы чаще идут «</a:t>
            </a:r>
            <a:r>
              <a:rPr lang="ru-RU" sz="1300" dirty="0"/>
              <a:t>мелкими порциями», но зато частыми. </a:t>
            </a:r>
            <a:r>
              <a:rPr lang="ru-RU" sz="1300" dirty="0" smtClean="0"/>
              <a:t>Работает с</a:t>
            </a:r>
            <a:r>
              <a:rPr lang="ru-RU" sz="1300" dirty="0" smtClean="0"/>
              <a:t>мекалка</a:t>
            </a:r>
            <a:r>
              <a:rPr lang="ru-RU" sz="1300" dirty="0" smtClean="0"/>
              <a:t>, изворотливость, умение уловить нужный момент для денежной операции. Коммерция, купля – продажа, знания, журналистика, филология, профессиональные коммуникаторы, деньги от  речи, разговоров, консультаций. Транспортная сфера, логистика, перемещение, работа с документами, бумагами,  цифрами</a:t>
            </a:r>
            <a:r>
              <a:rPr lang="ru-RU" sz="1300" dirty="0"/>
              <a:t>. </a:t>
            </a:r>
            <a:r>
              <a:rPr lang="ru-RU" sz="1300" dirty="0" smtClean="0"/>
              <a:t>Помогут </a:t>
            </a:r>
            <a:r>
              <a:rPr lang="ru-RU" sz="1300" dirty="0"/>
              <a:t>открыть денежный поток: езда на машине, путешествия, делать ремонт, чтение книг</a:t>
            </a:r>
            <a:endParaRPr lang="ru-RU" sz="1300" dirty="0" smtClean="0"/>
          </a:p>
          <a:p>
            <a:pPr marL="16933" algn="just">
              <a:spcBef>
                <a:spcPts val="393"/>
              </a:spcBef>
            </a:pPr>
            <a:endParaRPr lang="ru-RU" sz="1300" dirty="0" smtClean="0"/>
          </a:p>
          <a:p>
            <a:pPr marL="16933" algn="just">
              <a:spcBef>
                <a:spcPts val="393"/>
              </a:spcBef>
            </a:pPr>
            <a:r>
              <a:rPr lang="ru-RU" sz="1300" b="1" dirty="0" smtClean="0"/>
              <a:t>В ВЕСАХ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/>
              <a:t>Есть вероятность, что работа в «женских» сферах, либо в окружении дам, может оказаться более высокооплачиваемой</a:t>
            </a:r>
            <a:r>
              <a:rPr lang="ru-RU" sz="1300" dirty="0" smtClean="0"/>
              <a:t>. Поступления </a:t>
            </a:r>
            <a:r>
              <a:rPr lang="ru-RU" sz="1300" dirty="0"/>
              <a:t>будут идти от других людей, поэтому вам необходимо  </a:t>
            </a:r>
            <a:r>
              <a:rPr lang="ru-RU" sz="1300" dirty="0" smtClean="0"/>
              <a:t>учиться </a:t>
            </a:r>
            <a:r>
              <a:rPr lang="ru-RU" sz="1300" dirty="0"/>
              <a:t>выстраивать выгодные отношения, связи с нужными людьми. </a:t>
            </a:r>
            <a:r>
              <a:rPr lang="ru-RU" sz="1300" dirty="0" smtClean="0"/>
              <a:t>Денежные </a:t>
            </a:r>
            <a:r>
              <a:rPr lang="ru-RU" sz="1300" dirty="0"/>
              <a:t>средства рекомендуется держать в разных валютах - это важно </a:t>
            </a:r>
            <a:r>
              <a:rPr lang="ru-RU" sz="1300" dirty="0" smtClean="0"/>
              <a:t>для </a:t>
            </a:r>
            <a:r>
              <a:rPr lang="ru-RU" sz="1300" dirty="0"/>
              <a:t>вашего правильного привлечения денег. </a:t>
            </a:r>
            <a:r>
              <a:rPr lang="ru-RU" sz="1300" dirty="0" smtClean="0"/>
              <a:t>Ситуация в денежных поступлениях зависит от удачливости в выборе партнеров. Дела, связанные с красотой, удовольствием, кулинария, ресторан или кафе, дизайн, работа в искусстве, живописи,  актёрское ремесло в молодом возрасте, женские товары, искусство, дегустация вин и продуктов, юридические  вопросы, консультации.</a:t>
            </a:r>
          </a:p>
          <a:p>
            <a:pPr marL="16933" algn="just">
              <a:spcBef>
                <a:spcPts val="393"/>
              </a:spcBef>
            </a:pPr>
            <a:endParaRPr lang="ru-RU" sz="1300" dirty="0" smtClean="0"/>
          </a:p>
          <a:p>
            <a:pPr marL="16933" algn="just">
              <a:spcBef>
                <a:spcPts val="393"/>
              </a:spcBef>
            </a:pPr>
            <a:r>
              <a:rPr lang="ru-RU" sz="1300" b="1" dirty="0" smtClean="0"/>
              <a:t>В ВОДОЛЕЕ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/>
              <a:t>Ставьте высокие идеи и планы. Используйте опережающие технологии, </a:t>
            </a:r>
            <a:r>
              <a:rPr lang="ru-RU" sz="1300" dirty="0"/>
              <a:t>интернет, ловите тренды, чувствуйте направления и все </a:t>
            </a:r>
            <a:r>
              <a:rPr lang="ru-RU" sz="1300" dirty="0" smtClean="0"/>
              <a:t>получится. </a:t>
            </a:r>
            <a:r>
              <a:rPr lang="ru-RU" sz="1300" dirty="0"/>
              <a:t>Чем больше вы будете технологически продвинуты, тем выше  </a:t>
            </a:r>
            <a:r>
              <a:rPr lang="ru-RU" sz="1300" dirty="0" smtClean="0"/>
              <a:t>будет </a:t>
            </a:r>
            <a:r>
              <a:rPr lang="ru-RU" sz="1300" dirty="0"/>
              <a:t>доход. Вовлекайтесь в коллективную деятельность. Изобретайте, </a:t>
            </a:r>
            <a:r>
              <a:rPr lang="ru-RU" sz="1300" dirty="0" smtClean="0"/>
              <a:t>создавайте </a:t>
            </a:r>
            <a:r>
              <a:rPr lang="ru-RU" sz="1300" dirty="0"/>
              <a:t>что-то новое, экспериментируйте. </a:t>
            </a:r>
            <a:r>
              <a:rPr lang="ru-RU" sz="1300" dirty="0" smtClean="0"/>
              <a:t>На финансовое положение влияют дружеские связи. Нестандартные вещи, телевидение, интернет, Высокотехнологичные сферы, авиация, космонавтика, астрология,  новые технологии, информационные технологии, коллективная деятельность. Все что передовое и опережает время</a:t>
            </a:r>
            <a:r>
              <a:rPr lang="ru-RU" sz="1300" dirty="0"/>
              <a:t>. </a:t>
            </a:r>
            <a:r>
              <a:rPr lang="ru-RU" sz="1300" dirty="0" err="1"/>
              <a:t>Втородомным</a:t>
            </a:r>
            <a:r>
              <a:rPr lang="ru-RU" sz="1300" dirty="0"/>
              <a:t> Водолеям очень сложно накапливать. Шутник-Уран не про стабильность. Моментально возникнет ситуация, требующая экстренных </a:t>
            </a:r>
            <a:r>
              <a:rPr lang="ru-RU" sz="1300" dirty="0" smtClean="0"/>
              <a:t>трат.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323343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248" y="133410"/>
            <a:ext cx="868087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ВТОРОЙ ДОМ В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ВОДНЫХ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ЗНАКАХ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81248" y="576224"/>
            <a:ext cx="10589912" cy="5964880"/>
          </a:xfrm>
          <a:prstGeom prst="rect">
            <a:avLst/>
          </a:prstGeom>
        </p:spPr>
        <p:txBody>
          <a:bodyPr vert="horz" wrap="square" lIns="0" tIns="49953" rIns="0" bIns="0" rtlCol="0">
            <a:spAutoFit/>
          </a:bodyPr>
          <a:lstStyle/>
          <a:p>
            <a:pPr marL="16933" algn="just">
              <a:spcBef>
                <a:spcPts val="393"/>
              </a:spcBef>
            </a:pPr>
            <a:r>
              <a:rPr lang="ru-RU" sz="1300" b="1" dirty="0"/>
              <a:t>Деньги нужны для безопасности, уплывают, как вода утекают сквозь пальцы. Копить.</a:t>
            </a:r>
          </a:p>
          <a:p>
            <a:pPr marL="16933" algn="just">
              <a:spcBef>
                <a:spcPts val="393"/>
              </a:spcBef>
            </a:pPr>
            <a:endParaRPr lang="ru-RU" sz="1300" b="1" dirty="0"/>
          </a:p>
          <a:p>
            <a:pPr marL="16933" algn="just">
              <a:spcBef>
                <a:spcPts val="393"/>
              </a:spcBef>
            </a:pPr>
            <a:r>
              <a:rPr lang="ru-RU" sz="1300" b="1" dirty="0"/>
              <a:t>В РАКЕ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/>
              <a:t>Не рискуйте своими финансами, слушайте интуицию, включайте </a:t>
            </a:r>
            <a:r>
              <a:rPr lang="ru-RU" sz="1300" dirty="0" smtClean="0"/>
              <a:t>чувства, интуицию во </a:t>
            </a:r>
            <a:r>
              <a:rPr lang="ru-RU" sz="1300" dirty="0"/>
              <a:t>всех финансовых вопросах. Зарабатывайте деньги, привлекая семью,  </a:t>
            </a:r>
            <a:r>
              <a:rPr lang="ru-RU" sz="1300" dirty="0" smtClean="0"/>
              <a:t>родственников</a:t>
            </a:r>
            <a:r>
              <a:rPr lang="ru-RU" sz="1300" dirty="0"/>
              <a:t>, близких вам </a:t>
            </a:r>
            <a:r>
              <a:rPr lang="ru-RU" sz="1300" dirty="0" smtClean="0"/>
              <a:t>людей или женский пол. </a:t>
            </a:r>
            <a:r>
              <a:rPr lang="ru-RU" sz="1300" dirty="0" smtClean="0"/>
              <a:t>Скоропортящиеся продукты, молочка, вода, детские вещи, бытовые вещи, питание, </a:t>
            </a:r>
            <a:r>
              <a:rPr lang="ru-RU" sz="1300" dirty="0" err="1" smtClean="0"/>
              <a:t>фастфуд</a:t>
            </a:r>
            <a:r>
              <a:rPr lang="ru-RU" sz="1300" dirty="0" smtClean="0"/>
              <a:t>, материнство, женская  тема, выращивание, помощь чему-то, функции второго лица, помощник, доверенное лицо, </a:t>
            </a:r>
            <a:r>
              <a:rPr lang="ru-RU" sz="1300" dirty="0" err="1" smtClean="0"/>
              <a:t>клининг</a:t>
            </a:r>
            <a:r>
              <a:rPr lang="ru-RU" sz="1300" dirty="0" smtClean="0"/>
              <a:t>, стирка,  прачечная, детская сфера. </a:t>
            </a:r>
            <a:r>
              <a:rPr lang="ru-RU" sz="1300" dirty="0" err="1" smtClean="0"/>
              <a:t>Тренерство</a:t>
            </a:r>
            <a:r>
              <a:rPr lang="ru-RU" sz="1300" dirty="0" smtClean="0"/>
              <a:t>, няньки, уход за чем-либо, семейный бизнес, династическая профессия, безопасность, сервис, недвижимость</a:t>
            </a:r>
            <a:r>
              <a:rPr lang="ru-RU" sz="1300" dirty="0"/>
              <a:t>. </a:t>
            </a:r>
            <a:r>
              <a:rPr lang="ru-RU" sz="1300" dirty="0" smtClean="0"/>
              <a:t>Слишком </a:t>
            </a:r>
            <a:r>
              <a:rPr lang="ru-RU" sz="1300" dirty="0"/>
              <a:t>сильная эмоциональная привязанность к деньгам. В случае неожиданного форс-мажора, если </a:t>
            </a:r>
            <a:r>
              <a:rPr lang="ru-RU" sz="1300" dirty="0" err="1"/>
              <a:t>придется</a:t>
            </a:r>
            <a:r>
              <a:rPr lang="ru-RU" sz="1300" dirty="0"/>
              <a:t> остаться без средств к существованию, люди с </a:t>
            </a:r>
            <a:r>
              <a:rPr lang="ru-RU" sz="1300" dirty="0" err="1"/>
              <a:t>куспидом</a:t>
            </a:r>
            <a:r>
              <a:rPr lang="ru-RU" sz="1300" dirty="0"/>
              <a:t> 2 дома в Раке могут настолько близко воспринять ситуацию, что это рискует вылиться в реальную болезнь. </a:t>
            </a:r>
            <a:endParaRPr lang="ru-RU" sz="1300" dirty="0" smtClean="0"/>
          </a:p>
          <a:p>
            <a:pPr marL="16933" algn="just">
              <a:spcBef>
                <a:spcPts val="393"/>
              </a:spcBef>
            </a:pPr>
            <a:endParaRPr lang="ru-RU" sz="1300" dirty="0" smtClean="0"/>
          </a:p>
          <a:p>
            <a:pPr marL="16933" algn="just">
              <a:spcBef>
                <a:spcPts val="393"/>
              </a:spcBef>
            </a:pPr>
            <a:r>
              <a:rPr lang="ru-RU" sz="1300" b="1" dirty="0" smtClean="0"/>
              <a:t>В СКОРПИОНЕ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 smtClean="0"/>
              <a:t>Хочешь </a:t>
            </a:r>
            <a:r>
              <a:rPr lang="ru-RU" sz="1300" dirty="0"/>
              <a:t>много получать - нужно много пахать, на износ, как в последний раз. Идти на риск, без этого не будет полноценного успеха. Д</a:t>
            </a:r>
            <a:r>
              <a:rPr lang="ru-RU" sz="1300" dirty="0" smtClean="0"/>
              <a:t>еньги</a:t>
            </a:r>
            <a:r>
              <a:rPr lang="ru-RU" sz="1300" dirty="0"/>
              <a:t>, не просто, как </a:t>
            </a:r>
            <a:r>
              <a:rPr lang="ru-RU" sz="1300" dirty="0" smtClean="0"/>
              <a:t>бумажки -это </a:t>
            </a:r>
            <a:r>
              <a:rPr lang="ru-RU" sz="1300" dirty="0"/>
              <a:t>способ достижения целей, власти, </a:t>
            </a:r>
            <a:r>
              <a:rPr lang="ru-RU" sz="1300" dirty="0" err="1"/>
              <a:t>определенного</a:t>
            </a:r>
            <a:r>
              <a:rPr lang="ru-RU" sz="1300" dirty="0"/>
              <a:t> уровня. Деньги ВСЕГДА должны </a:t>
            </a:r>
            <a:r>
              <a:rPr lang="ru-RU" sz="1300" dirty="0" err="1"/>
              <a:t>работать!Инвестируйте</a:t>
            </a:r>
            <a:r>
              <a:rPr lang="ru-RU" sz="1300" dirty="0"/>
              <a:t>, вкладывайте свои средства в чужие проекты, банки.   </a:t>
            </a:r>
            <a:r>
              <a:rPr lang="ru-RU" sz="1300" dirty="0" smtClean="0"/>
              <a:t>Учитесь </a:t>
            </a:r>
            <a:r>
              <a:rPr lang="ru-RU" sz="1300" dirty="0"/>
              <a:t>использовать в свою пользу кризисы, напряженные </a:t>
            </a:r>
            <a:r>
              <a:rPr lang="ru-RU" sz="1300" dirty="0" smtClean="0"/>
              <a:t>ситуации и зарабатывать на них. Рискуйте</a:t>
            </a:r>
            <a:r>
              <a:rPr lang="ru-RU" sz="1300" dirty="0"/>
              <a:t>. Держите личные  финансы в тайне от других людей. </a:t>
            </a:r>
            <a:r>
              <a:rPr lang="ru-RU" sz="1300" dirty="0" smtClean="0"/>
              <a:t> Изобретательность в денежных операциях склонность к хитрым маневрам. Заработок от: Проценты, поток, с которого получаются отчисления. Доход от процентов, потоковых процессов, Природные  ископаемые, клады, сокровища, кладбище, переработка, криминал – Вымогательство, давление, </a:t>
            </a:r>
            <a:r>
              <a:rPr lang="ru-RU" sz="1300" dirty="0" err="1" smtClean="0"/>
              <a:t>рейдерство</a:t>
            </a:r>
            <a:r>
              <a:rPr lang="ru-RU" sz="1300" dirty="0" smtClean="0"/>
              <a:t>, власть.  Работа в структуре, которые меняют личность. Например, работа в </a:t>
            </a:r>
            <a:r>
              <a:rPr lang="ru-RU" sz="1300" dirty="0" err="1" smtClean="0"/>
              <a:t>омоне</a:t>
            </a:r>
            <a:r>
              <a:rPr lang="ru-RU" sz="1300" dirty="0" smtClean="0"/>
              <a:t>, реанимации, магия</a:t>
            </a:r>
            <a:r>
              <a:rPr lang="ru-RU" sz="1300" dirty="0"/>
              <a:t>, психология, банковская </a:t>
            </a:r>
            <a:r>
              <a:rPr lang="ru-RU" sz="1300" dirty="0" smtClean="0"/>
              <a:t>ниша</a:t>
            </a:r>
            <a:r>
              <a:rPr lang="en-US" sz="1300" dirty="0" smtClean="0"/>
              <a:t>/</a:t>
            </a:r>
            <a:r>
              <a:rPr lang="ru-RU" sz="1300" dirty="0" smtClean="0"/>
              <a:t>финансы/налоги/</a:t>
            </a:r>
            <a:r>
              <a:rPr lang="ru-RU" sz="1300" dirty="0" err="1" smtClean="0"/>
              <a:t>бухгалетрия</a:t>
            </a:r>
            <a:r>
              <a:rPr lang="ru-RU" sz="1300" dirty="0"/>
              <a:t>. </a:t>
            </a:r>
            <a:endParaRPr lang="ru-RU" sz="1300" dirty="0" smtClean="0"/>
          </a:p>
          <a:p>
            <a:pPr marL="16933" algn="just">
              <a:spcBef>
                <a:spcPts val="393"/>
              </a:spcBef>
            </a:pPr>
            <a:endParaRPr lang="ru-RU" sz="1300" dirty="0" smtClean="0"/>
          </a:p>
          <a:p>
            <a:pPr marL="16933" algn="just">
              <a:spcBef>
                <a:spcPts val="393"/>
              </a:spcBef>
            </a:pPr>
            <a:r>
              <a:rPr lang="ru-RU" sz="1300" b="1" dirty="0" smtClean="0"/>
              <a:t>В РЫБАХ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/>
              <a:t>Визуализируйте, мечтайте о деньгах. В кошельке должен быть всегда </a:t>
            </a:r>
            <a:r>
              <a:rPr lang="ru-RU" sz="1300" dirty="0" smtClean="0"/>
              <a:t>некоторый </a:t>
            </a:r>
            <a:r>
              <a:rPr lang="ru-RU" sz="1300" dirty="0"/>
              <a:t>хаос. Скучное планирование и учёт финансов лишь уменьшат                  </a:t>
            </a:r>
          </a:p>
          <a:p>
            <a:pPr marL="16933" algn="just">
              <a:spcBef>
                <a:spcPts val="393"/>
              </a:spcBef>
            </a:pPr>
            <a:r>
              <a:rPr lang="ru-RU" sz="1300" dirty="0"/>
              <a:t>ваши поступления. Занимайтесь благотворительностью, </a:t>
            </a:r>
            <a:r>
              <a:rPr lang="ru-RU" sz="1300" dirty="0" smtClean="0"/>
              <a:t>помогайте кому-либо </a:t>
            </a:r>
            <a:r>
              <a:rPr lang="ru-RU" sz="1300" dirty="0"/>
              <a:t>деньгами. Обращайтесь за помощью к высшим силам, в                  </a:t>
            </a:r>
            <a:r>
              <a:rPr lang="ru-RU" sz="1300" dirty="0" smtClean="0"/>
              <a:t>которые </a:t>
            </a:r>
            <a:r>
              <a:rPr lang="ru-RU" sz="1300" dirty="0"/>
              <a:t>верите. </a:t>
            </a:r>
            <a:r>
              <a:rPr lang="ru-RU" sz="1300" dirty="0" smtClean="0"/>
              <a:t>Модные способы заработка, ориентир на других, подстройка. Темы: Нефтегазовой </a:t>
            </a:r>
            <a:r>
              <a:rPr lang="ru-RU" sz="1300" dirty="0"/>
              <a:t>сфера, парфюмерия, </a:t>
            </a:r>
            <a:r>
              <a:rPr lang="ru-RU" sz="1300" dirty="0" smtClean="0"/>
              <a:t>жидкости,  бытовая химия, химия, резина, кино и фото дело, психология, гадание, фармацевты, медики,  музыка, изобразительное искусство, канализация, </a:t>
            </a:r>
            <a:r>
              <a:rPr lang="ru-RU" sz="1300" dirty="0" err="1" smtClean="0"/>
              <a:t>гламур</a:t>
            </a:r>
            <a:r>
              <a:rPr lang="ru-RU" sz="1300" dirty="0" smtClean="0"/>
              <a:t> – продажи иллюзий, мода, </a:t>
            </a:r>
            <a:r>
              <a:rPr lang="ru-RU" sz="1300" dirty="0" err="1" smtClean="0"/>
              <a:t>мусорки</a:t>
            </a:r>
            <a:r>
              <a:rPr lang="ru-RU" sz="1300" dirty="0" smtClean="0"/>
              <a:t>, свалка, фальшивые  товары – подделки под роскошь. Деньги от жалости, пожертвования, Генно-модифицированные продукции,  биржевая деятельность, работа в секретной организации. Фокусы, иллюзии</a:t>
            </a:r>
            <a:r>
              <a:rPr lang="ru-RU" sz="1300" dirty="0"/>
              <a:t>. Одним из возможных вариантов реализации, будет жизнь за чужой </a:t>
            </a:r>
            <a:r>
              <a:rPr lang="ru-RU" sz="1300" dirty="0" err="1" smtClean="0"/>
              <a:t>счет</a:t>
            </a:r>
            <a:r>
              <a:rPr lang="ru-RU" sz="1300" dirty="0" smtClean="0"/>
              <a:t>.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194749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5384" y="3359569"/>
            <a:ext cx="7836747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133"/>
              </a:spcBef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КТО ЧАЩЕ ВСЕГО СТАНОВИТСЯ БОГАТ?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5384" y="4246880"/>
            <a:ext cx="8319576" cy="160727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just">
              <a:spcBef>
                <a:spcPts val="133"/>
              </a:spcBef>
            </a:pPr>
            <a:r>
              <a:rPr lang="ru-RU" sz="2000" dirty="0" smtClean="0"/>
              <a:t>1. Мы говорим сейчас только про 2 дом, а не </a:t>
            </a:r>
            <a:r>
              <a:rPr lang="ru-RU" sz="2000" dirty="0" err="1" smtClean="0"/>
              <a:t>ЗЗ</a:t>
            </a:r>
            <a:endParaRPr lang="ru-RU" sz="2000" dirty="0"/>
          </a:p>
          <a:p>
            <a:pPr marL="16933" algn="just">
              <a:spcBef>
                <a:spcPts val="133"/>
              </a:spcBef>
            </a:pPr>
            <a:endParaRPr lang="ru-RU" sz="2000" dirty="0"/>
          </a:p>
          <a:p>
            <a:pPr marL="16933" algn="just">
              <a:spcBef>
                <a:spcPts val="133"/>
              </a:spcBef>
            </a:pPr>
            <a:r>
              <a:rPr lang="ru-RU" sz="2000" dirty="0" smtClean="0"/>
              <a:t>2. Когда </a:t>
            </a:r>
            <a:r>
              <a:rPr lang="ru-RU" sz="2000" dirty="0" err="1" smtClean="0"/>
              <a:t>куспид</a:t>
            </a:r>
            <a:r>
              <a:rPr lang="ru-RU" sz="2000" dirty="0" smtClean="0"/>
              <a:t> </a:t>
            </a:r>
            <a:r>
              <a:rPr lang="ru-RU" sz="2000" dirty="0" smtClean="0"/>
              <a:t>2д в </a:t>
            </a:r>
            <a:r>
              <a:rPr lang="ru-RU" sz="2000" dirty="0" smtClean="0"/>
              <a:t>– Козероге, Скорпионе, Стрельце, Рыбах</a:t>
            </a:r>
          </a:p>
          <a:p>
            <a:pPr marL="16933" algn="just">
              <a:spcBef>
                <a:spcPts val="133"/>
              </a:spcBef>
            </a:pPr>
            <a:endParaRPr lang="ru-RU" sz="2000" dirty="0" smtClean="0"/>
          </a:p>
          <a:p>
            <a:pPr marL="16933" algn="just">
              <a:spcBef>
                <a:spcPts val="133"/>
              </a:spcBef>
            </a:pPr>
            <a:r>
              <a:rPr lang="ru-RU" sz="2000" dirty="0" smtClean="0"/>
              <a:t>3. Когда в доме стоит Плутон, Юпитер, Венера, Солнце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569" y="-3823026"/>
            <a:ext cx="7987031" cy="806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028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10867" y="711176"/>
            <a:ext cx="8602980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ХОРОШИЕ ПЛАНЕТЫ ВО ВТОРОМ ДОМЕ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10867" y="1220717"/>
            <a:ext cx="9252780" cy="3928426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>
              <a:spcBef>
                <a:spcPts val="453"/>
              </a:spcBef>
            </a:pPr>
            <a:r>
              <a:rPr b="1" dirty="0"/>
              <a:t>СОЛНЦЕ</a:t>
            </a:r>
          </a:p>
          <a:p>
            <a:pPr marL="16933">
              <a:spcBef>
                <a:spcPts val="320"/>
              </a:spcBef>
            </a:pPr>
            <a:r>
              <a:rPr dirty="0"/>
              <a:t>часть денег тратим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 smtClean="0"/>
              <a:t>себя</a:t>
            </a:r>
            <a:r>
              <a:rPr lang="ru-RU" dirty="0" smtClean="0"/>
              <a:t>. Уделяем время своих </a:t>
            </a:r>
            <a:r>
              <a:rPr lang="ru-RU" dirty="0" err="1" smtClean="0"/>
              <a:t>хотелкам</a:t>
            </a:r>
            <a:r>
              <a:rPr lang="ru-RU" dirty="0" smtClean="0"/>
              <a:t>.</a:t>
            </a:r>
            <a:endParaRPr dirty="0"/>
          </a:p>
          <a:p>
            <a:pPr marL="16933">
              <a:spcBef>
                <a:spcPts val="7"/>
              </a:spcBef>
            </a:pPr>
            <a:r>
              <a:rPr b="1" dirty="0"/>
              <a:t>ЛУНА</a:t>
            </a:r>
          </a:p>
          <a:p>
            <a:pPr marL="16933">
              <a:spcBef>
                <a:spcPts val="320"/>
              </a:spcBef>
            </a:pPr>
            <a:r>
              <a:rPr dirty="0"/>
              <a:t>часть денег тратим на бытовые вещи, детей, </a:t>
            </a:r>
            <a:r>
              <a:rPr lang="ru-RU" dirty="0" smtClean="0"/>
              <a:t>походы в </a:t>
            </a:r>
            <a:r>
              <a:rPr dirty="0" err="1" smtClean="0"/>
              <a:t>кафе</a:t>
            </a:r>
            <a:r>
              <a:rPr lang="ru-RU" dirty="0" smtClean="0"/>
              <a:t>. Сон влияет на </a:t>
            </a:r>
            <a:r>
              <a:rPr lang="ru-RU" dirty="0" err="1" smtClean="0"/>
              <a:t>фин.поток</a:t>
            </a:r>
            <a:r>
              <a:rPr lang="ru-RU" dirty="0" smtClean="0"/>
              <a:t>.</a:t>
            </a:r>
            <a:endParaRPr dirty="0"/>
          </a:p>
          <a:p>
            <a:pPr marL="16933"/>
            <a:r>
              <a:rPr b="1" dirty="0"/>
              <a:t>МЕРКУРИЙ</a:t>
            </a:r>
          </a:p>
          <a:p>
            <a:pPr marL="16933">
              <a:spcBef>
                <a:spcPts val="320"/>
              </a:spcBef>
            </a:pPr>
            <a:r>
              <a:rPr dirty="0"/>
              <a:t>часть денег тратим на информацию, книги, обучение, </a:t>
            </a:r>
            <a:r>
              <a:rPr dirty="0" err="1" smtClean="0"/>
              <a:t>поездки</a:t>
            </a:r>
            <a:r>
              <a:rPr lang="ru-RU" dirty="0" smtClean="0"/>
              <a:t>.</a:t>
            </a:r>
            <a:endParaRPr dirty="0"/>
          </a:p>
          <a:p>
            <a:pPr marL="16933"/>
            <a:r>
              <a:rPr b="1" dirty="0"/>
              <a:t>ВЕНЕРА</a:t>
            </a:r>
          </a:p>
          <a:p>
            <a:pPr marL="16933">
              <a:spcBef>
                <a:spcPts val="320"/>
              </a:spcBef>
            </a:pPr>
            <a:r>
              <a:rPr dirty="0"/>
              <a:t>часть денег тратим на удовольствия, рестораны, </a:t>
            </a:r>
            <a:r>
              <a:rPr dirty="0" err="1" smtClean="0"/>
              <a:t>красоту</a:t>
            </a:r>
            <a:r>
              <a:rPr lang="ru-RU" dirty="0" smtClean="0"/>
              <a:t>.</a:t>
            </a:r>
            <a:endParaRPr dirty="0"/>
          </a:p>
          <a:p>
            <a:pPr marL="16933"/>
            <a:r>
              <a:rPr b="1" dirty="0"/>
              <a:t>ЮПИТЕР</a:t>
            </a:r>
          </a:p>
          <a:p>
            <a:pPr marL="16933">
              <a:spcBef>
                <a:spcPts val="320"/>
              </a:spcBef>
            </a:pPr>
            <a:r>
              <a:rPr dirty="0"/>
              <a:t>часть денег тратим на поездки, учебу, пафос и </a:t>
            </a:r>
            <a:r>
              <a:rPr dirty="0" err="1"/>
              <a:t>дорогие</a:t>
            </a:r>
            <a:r>
              <a:rPr dirty="0"/>
              <a:t> </a:t>
            </a:r>
            <a:r>
              <a:rPr dirty="0" err="1" smtClean="0"/>
              <a:t>вещи</a:t>
            </a:r>
            <a:r>
              <a:rPr dirty="0" smtClean="0"/>
              <a:t>,</a:t>
            </a:r>
            <a:endParaRPr lang="ru-RU" dirty="0" smtClean="0"/>
          </a:p>
          <a:p>
            <a:pPr marL="16933">
              <a:spcBef>
                <a:spcPts val="320"/>
              </a:spcBef>
            </a:pPr>
            <a:r>
              <a:rPr dirty="0" err="1" smtClean="0"/>
              <a:t>покупаем</a:t>
            </a:r>
            <a:r>
              <a:rPr dirty="0" smtClean="0"/>
              <a:t> </a:t>
            </a:r>
            <a:r>
              <a:rPr dirty="0" err="1"/>
              <a:t>большие</a:t>
            </a:r>
            <a:r>
              <a:rPr dirty="0"/>
              <a:t> </a:t>
            </a:r>
            <a:r>
              <a:rPr dirty="0" err="1" smtClean="0"/>
              <a:t>вещи</a:t>
            </a:r>
            <a:r>
              <a:rPr lang="ru-RU" dirty="0" smtClean="0"/>
              <a:t>.</a:t>
            </a:r>
            <a:endParaRPr dirty="0"/>
          </a:p>
          <a:p>
            <a:pPr marL="16933"/>
            <a:r>
              <a:rPr b="1" dirty="0"/>
              <a:t>ХИРОН</a:t>
            </a:r>
          </a:p>
          <a:p>
            <a:pPr marL="16933">
              <a:spcBef>
                <a:spcPts val="320"/>
              </a:spcBef>
            </a:pPr>
            <a:r>
              <a:rPr dirty="0"/>
              <a:t>заработок из </a:t>
            </a:r>
            <a:r>
              <a:rPr dirty="0" err="1"/>
              <a:t>двух</a:t>
            </a:r>
            <a:r>
              <a:rPr dirty="0"/>
              <a:t> </a:t>
            </a:r>
            <a:r>
              <a:rPr dirty="0" err="1" smtClean="0"/>
              <a:t>источников</a:t>
            </a:r>
            <a:r>
              <a:rPr lang="ru-RU" dirty="0" smtClean="0"/>
              <a:t>.</a:t>
            </a:r>
            <a:endParaRPr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0447" y="3581400"/>
            <a:ext cx="32766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67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6683" y="391580"/>
            <a:ext cx="8602980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ПЛОХИЕ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ПЛАНЕТЫ ВО ВТОРОМ ДОМЕ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96683" y="1724909"/>
            <a:ext cx="9252780" cy="3746324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>
              <a:spcBef>
                <a:spcPts val="453"/>
              </a:spcBef>
            </a:pPr>
            <a:r>
              <a:rPr lang="ru-RU" b="1" dirty="0"/>
              <a:t>МАРС</a:t>
            </a:r>
          </a:p>
          <a:p>
            <a:pPr marL="16933">
              <a:spcBef>
                <a:spcPts val="453"/>
              </a:spcBef>
            </a:pPr>
            <a:r>
              <a:rPr lang="ru-RU" dirty="0"/>
              <a:t>часть денег тратим </a:t>
            </a:r>
            <a:r>
              <a:rPr lang="ru-RU" dirty="0" smtClean="0"/>
              <a:t>импульсивно или вкладываем активно в работу.</a:t>
            </a:r>
          </a:p>
          <a:p>
            <a:pPr marL="16933">
              <a:spcBef>
                <a:spcPts val="453"/>
              </a:spcBef>
            </a:pPr>
            <a:r>
              <a:rPr lang="ru-RU" dirty="0"/>
              <a:t>Занимаемся </a:t>
            </a:r>
            <a:r>
              <a:rPr lang="ru-RU" dirty="0" smtClean="0"/>
              <a:t>спортом.</a:t>
            </a:r>
            <a:endParaRPr lang="ru-RU" dirty="0"/>
          </a:p>
          <a:p>
            <a:pPr marL="16933">
              <a:spcBef>
                <a:spcPts val="453"/>
              </a:spcBef>
            </a:pPr>
            <a:r>
              <a:rPr lang="ru-RU" b="1" dirty="0"/>
              <a:t>САТУРН</a:t>
            </a:r>
          </a:p>
          <a:p>
            <a:pPr marL="16933">
              <a:spcBef>
                <a:spcPts val="453"/>
              </a:spcBef>
            </a:pPr>
            <a:r>
              <a:rPr lang="ru-RU" dirty="0"/>
              <a:t>часть денег </a:t>
            </a:r>
            <a:r>
              <a:rPr lang="ru-RU" dirty="0" smtClean="0"/>
              <a:t>копим. Записываем все доходы и расходы. </a:t>
            </a:r>
            <a:endParaRPr lang="ru-RU" b="1" dirty="0"/>
          </a:p>
          <a:p>
            <a:pPr marL="16933">
              <a:spcBef>
                <a:spcPts val="453"/>
              </a:spcBef>
            </a:pPr>
            <a:r>
              <a:rPr lang="ru-RU" b="1" dirty="0"/>
              <a:t>УРАН</a:t>
            </a:r>
          </a:p>
          <a:p>
            <a:pPr marL="16933">
              <a:spcBef>
                <a:spcPts val="453"/>
              </a:spcBef>
            </a:pPr>
            <a:r>
              <a:rPr lang="ru-RU" dirty="0"/>
              <a:t>часть денег тратим на новые </a:t>
            </a:r>
            <a:r>
              <a:rPr lang="ru-RU" dirty="0" smtClean="0"/>
              <a:t>технологии.  Занимаемся астрологией. </a:t>
            </a:r>
            <a:endParaRPr lang="ru-RU" b="1" dirty="0"/>
          </a:p>
          <a:p>
            <a:pPr marL="16933">
              <a:spcBef>
                <a:spcPts val="453"/>
              </a:spcBef>
            </a:pPr>
            <a:r>
              <a:rPr lang="ru-RU" b="1" dirty="0"/>
              <a:t>НЕПТУН</a:t>
            </a:r>
          </a:p>
          <a:p>
            <a:pPr marL="16933">
              <a:spcBef>
                <a:spcPts val="453"/>
              </a:spcBef>
            </a:pPr>
            <a:r>
              <a:rPr lang="ru-RU" dirty="0"/>
              <a:t>часть денег на </a:t>
            </a:r>
            <a:r>
              <a:rPr lang="ru-RU" dirty="0" smtClean="0"/>
              <a:t>благотворительность. Творчество активирует ваш поток денег.</a:t>
            </a:r>
            <a:endParaRPr lang="ru-RU" b="1" dirty="0"/>
          </a:p>
          <a:p>
            <a:pPr marL="16933">
              <a:spcBef>
                <a:spcPts val="453"/>
              </a:spcBef>
            </a:pPr>
            <a:r>
              <a:rPr lang="ru-RU" b="1" dirty="0"/>
              <a:t>ПЛУТОН</a:t>
            </a:r>
          </a:p>
          <a:p>
            <a:pPr marL="16933">
              <a:spcBef>
                <a:spcPts val="453"/>
              </a:spcBef>
            </a:pPr>
            <a:r>
              <a:rPr lang="ru-RU" dirty="0"/>
              <a:t>часть денег </a:t>
            </a:r>
            <a:r>
              <a:rPr lang="ru-RU" dirty="0" smtClean="0"/>
              <a:t>инвестируем.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58203">
            <a:off x="8123017" y="1594890"/>
            <a:ext cx="3666714" cy="366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71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91572" y="3190356"/>
            <a:ext cx="47513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МОИ ДЕНЬГИ?</a:t>
            </a:r>
            <a:endParaRPr lang="ru-RU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279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248" y="452183"/>
            <a:ext cx="868087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УПРАВИТЕЛЬ 2 ДОМА В ДРУГИХ ДОМАХ: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1248" y="1240673"/>
            <a:ext cx="10589912" cy="5354457"/>
          </a:xfrm>
          <a:prstGeom prst="rect">
            <a:avLst/>
          </a:prstGeom>
        </p:spPr>
        <p:txBody>
          <a:bodyPr vert="horz" wrap="square" lIns="0" tIns="49953" rIns="0" bIns="0" rtlCol="0">
            <a:spAutoFit/>
          </a:bodyPr>
          <a:lstStyle/>
          <a:p>
            <a:pPr marL="16933" algn="just">
              <a:spcBef>
                <a:spcPts val="393"/>
              </a:spcBef>
            </a:pPr>
            <a:r>
              <a:rPr lang="ru-RU" sz="1400" b="1" dirty="0"/>
              <a:t>В ПЕРВОМ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Стоит рассчитывать только на себя в получении денег. Часто работа, связанная с личностью –  чем больше известность, тем больше доход. Лучше надеяться на себя, всё делать </a:t>
            </a:r>
            <a:r>
              <a:rPr lang="ru-RU" sz="1400" dirty="0" smtClean="0"/>
              <a:t>самому. Неплохой </a:t>
            </a:r>
            <a:r>
              <a:rPr lang="ru-RU" sz="1400" dirty="0"/>
              <a:t>доход в предпринимательстве. </a:t>
            </a:r>
            <a:r>
              <a:rPr lang="ru-RU" sz="1400" dirty="0" smtClean="0"/>
              <a:t>Бывает доход </a:t>
            </a:r>
            <a:r>
              <a:rPr lang="ru-RU" sz="1400" dirty="0"/>
              <a:t>от профессий, связанных с физической </a:t>
            </a:r>
            <a:r>
              <a:rPr lang="ru-RU" sz="1400" dirty="0" smtClean="0"/>
              <a:t>силой, если есть еще указания. Сильное </a:t>
            </a:r>
            <a:r>
              <a:rPr lang="ru-RU" sz="1400" dirty="0"/>
              <a:t>положение, человек всегда сможет заработать. </a:t>
            </a:r>
          </a:p>
          <a:p>
            <a:pPr marL="16933" algn="just">
              <a:spcBef>
                <a:spcPts val="393"/>
              </a:spcBef>
            </a:pPr>
            <a:endParaRPr lang="ru-RU" sz="1400" b="1" dirty="0"/>
          </a:p>
          <a:p>
            <a:pPr marL="16933" algn="just">
              <a:spcBef>
                <a:spcPts val="393"/>
              </a:spcBef>
            </a:pPr>
            <a:r>
              <a:rPr lang="ru-RU" sz="1400" b="1" dirty="0"/>
              <a:t>ВО ВТОРОМ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Деньги идут деньгам, можно копить, открывать несколько банковских карт, можно заработать от  работы с элементами творчества, например маникюр, парикмахер, стилист, доход от </a:t>
            </a:r>
            <a:r>
              <a:rPr lang="ru-RU" sz="1400" dirty="0" smtClean="0"/>
              <a:t>талантов. Тоже хорошее </a:t>
            </a:r>
            <a:r>
              <a:rPr lang="ru-RU" sz="1400" dirty="0" smtClean="0"/>
              <a:t>положение. Грамотное </a:t>
            </a:r>
            <a:r>
              <a:rPr lang="ru-RU" sz="1400" dirty="0"/>
              <a:t>обращение с деньгам приносит   </a:t>
            </a:r>
            <a:r>
              <a:rPr lang="ru-RU" sz="1400" dirty="0" smtClean="0"/>
              <a:t>доходы</a:t>
            </a:r>
            <a:r>
              <a:rPr lang="ru-RU" sz="1400" dirty="0"/>
              <a:t>. Деньги от финансовых операций, телесных практик,   </a:t>
            </a:r>
            <a:r>
              <a:rPr lang="ru-RU" sz="1400" dirty="0" smtClean="0"/>
              <a:t>производства</a:t>
            </a:r>
            <a:r>
              <a:rPr lang="ru-RU" sz="1400" dirty="0"/>
              <a:t>, бухгалтерия, сфера питания</a:t>
            </a:r>
            <a:r>
              <a:rPr lang="ru-RU" sz="1400" dirty="0" smtClean="0"/>
              <a:t>. </a:t>
            </a:r>
            <a:r>
              <a:rPr lang="ru-RU" sz="1400" dirty="0"/>
              <a:t>Доход от работы сдвигами и их переучетом – бухгалтер кассир, сельское хозяйство, общепит. </a:t>
            </a:r>
          </a:p>
          <a:p>
            <a:pPr marL="16933" algn="just">
              <a:spcBef>
                <a:spcPts val="393"/>
              </a:spcBef>
            </a:pPr>
            <a:endParaRPr lang="ru-RU" sz="1400" b="1" dirty="0"/>
          </a:p>
          <a:p>
            <a:pPr marL="16933" algn="just">
              <a:spcBef>
                <a:spcPts val="393"/>
              </a:spcBef>
            </a:pPr>
            <a:r>
              <a:rPr lang="ru-RU" sz="1400" b="1" dirty="0"/>
              <a:t>В ТРЕТЬЕМ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Доходы от преподавательской деятельности, </a:t>
            </a:r>
            <a:r>
              <a:rPr lang="ru-RU" sz="1400" dirty="0" err="1"/>
              <a:t>сми</a:t>
            </a:r>
            <a:r>
              <a:rPr lang="ru-RU" sz="1400" dirty="0"/>
              <a:t>, торговли, поездок, коммуникаций, текстов,  писательство, обучения. Купли-продажи. деньги в сфере обучения, </a:t>
            </a:r>
            <a:r>
              <a:rPr lang="ru-RU" sz="1400" dirty="0" smtClean="0"/>
              <a:t>интеллектуального/писательского труда</a:t>
            </a:r>
            <a:r>
              <a:rPr lang="ru-RU" sz="1400" dirty="0"/>
              <a:t>, преподавания, торговой деятельности, работы с документами,              общения/переговоров. Братья/сестры, одноклассники помогают с  </a:t>
            </a:r>
            <a:r>
              <a:rPr lang="ru-RU" sz="1400" dirty="0" smtClean="0"/>
              <a:t>деньгами или могут направить в этой теме, или дать возможность заработать. </a:t>
            </a:r>
          </a:p>
          <a:p>
            <a:pPr marL="16933" algn="just">
              <a:spcBef>
                <a:spcPts val="393"/>
              </a:spcBef>
            </a:pPr>
            <a:endParaRPr lang="ru-RU" sz="1400" dirty="0"/>
          </a:p>
          <a:p>
            <a:pPr marL="16933" algn="just">
              <a:spcBef>
                <a:spcPts val="393"/>
              </a:spcBef>
            </a:pPr>
            <a:r>
              <a:rPr lang="ru-RU" sz="1400" b="1" dirty="0"/>
              <a:t>В ЧЕТВЕРТОМ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Доходы, связанные с темой недвижимости, а также всего, что связано с домом. Часто указание  на работу дома, доход может быть от работы няней, неплохой </a:t>
            </a:r>
            <a:r>
              <a:rPr lang="ru-RU" sz="1400" dirty="0" smtClean="0"/>
              <a:t> доход от садоводства, в  </a:t>
            </a:r>
            <a:r>
              <a:rPr lang="ru-RU" sz="1400" dirty="0"/>
              <a:t>ландшафтном дизайне. Отельный бизнес. </a:t>
            </a:r>
            <a:r>
              <a:rPr lang="ru-RU" sz="1400" dirty="0" smtClean="0"/>
              <a:t>Заработки </a:t>
            </a:r>
            <a:r>
              <a:rPr lang="ru-RU" sz="1400" dirty="0"/>
              <a:t>в стенах дома, через сферы, связанные с    </a:t>
            </a:r>
            <a:r>
              <a:rPr lang="ru-RU" sz="1400" dirty="0" smtClean="0"/>
              <a:t>недвижимостью </a:t>
            </a:r>
            <a:r>
              <a:rPr lang="ru-RU" sz="1400" dirty="0"/>
              <a:t>и строительством, семейное дело, или дело переданное по </a:t>
            </a:r>
            <a:r>
              <a:rPr lang="ru-RU" sz="1400" dirty="0" smtClean="0"/>
              <a:t>наследству</a:t>
            </a:r>
            <a:r>
              <a:rPr lang="ru-RU" sz="1400" dirty="0"/>
              <a:t>, родители помогают деньгами. </a:t>
            </a:r>
          </a:p>
          <a:p>
            <a:pPr marL="16933" algn="just">
              <a:spcBef>
                <a:spcPts val="393"/>
              </a:spcBef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2978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248" y="452183"/>
            <a:ext cx="868087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УПРАВИТЕЛЬ 2 ДОМА В ДРУГИХ ДОМАХ: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1248" y="1240673"/>
            <a:ext cx="10589912" cy="5354457"/>
          </a:xfrm>
          <a:prstGeom prst="rect">
            <a:avLst/>
          </a:prstGeom>
        </p:spPr>
        <p:txBody>
          <a:bodyPr vert="horz" wrap="square" lIns="0" tIns="49953" rIns="0" bIns="0" rtlCol="0">
            <a:spAutoFit/>
          </a:bodyPr>
          <a:lstStyle/>
          <a:p>
            <a:pPr marL="16933" algn="just">
              <a:spcBef>
                <a:spcPts val="393"/>
              </a:spcBef>
            </a:pPr>
            <a:r>
              <a:rPr lang="ru-RU" sz="1400" b="1" dirty="0"/>
              <a:t>В ПЯТОМ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Доход от игр, например продажи компьютерных, настольных, детских, работы в горных домах.  Указание на доход от творчество, хобби, также от работы с детьми, спорта, </a:t>
            </a:r>
            <a:r>
              <a:rPr lang="ru-RU" sz="1400" dirty="0" smtClean="0"/>
              <a:t>соревнований. Можно </a:t>
            </a:r>
            <a:r>
              <a:rPr lang="ru-RU" sz="1400" dirty="0"/>
              <a:t>получать доход от политической карьеры. Д</a:t>
            </a:r>
            <a:r>
              <a:rPr lang="ru-RU" sz="1400" dirty="0" smtClean="0"/>
              <a:t>оход </a:t>
            </a:r>
            <a:r>
              <a:rPr lang="ru-RU" sz="1400" dirty="0"/>
              <a:t>от организации праздников, публичных </a:t>
            </a:r>
            <a:r>
              <a:rPr lang="ru-RU" sz="1400" dirty="0" smtClean="0"/>
              <a:t> выступлений/ведение </a:t>
            </a:r>
            <a:r>
              <a:rPr lang="ru-RU" sz="1400" dirty="0"/>
              <a:t>тренингов, игр, в том числе финансовых, работы с </a:t>
            </a:r>
            <a:r>
              <a:rPr lang="ru-RU" sz="1400" dirty="0" smtClean="0"/>
              <a:t>детьми</a:t>
            </a:r>
            <a:r>
              <a:rPr lang="ru-RU" sz="1400" dirty="0"/>
              <a:t>, от творческой работы. Деньги можно выиграть в лотерею, </a:t>
            </a:r>
            <a:r>
              <a:rPr lang="ru-RU" sz="1400" dirty="0" smtClean="0"/>
              <a:t>получить </a:t>
            </a:r>
            <a:r>
              <a:rPr lang="ru-RU" sz="1400" dirty="0"/>
              <a:t>от любимого человека, дети могут </a:t>
            </a:r>
            <a:r>
              <a:rPr lang="ru-RU" sz="1400" dirty="0" smtClean="0"/>
              <a:t>содержать или от них будет приток финансов. </a:t>
            </a:r>
            <a:endParaRPr lang="ru-RU" sz="1400" dirty="0"/>
          </a:p>
          <a:p>
            <a:pPr marL="16933" algn="just">
              <a:spcBef>
                <a:spcPts val="393"/>
              </a:spcBef>
            </a:pPr>
            <a:endParaRPr lang="ru-RU" sz="1400" b="1" dirty="0"/>
          </a:p>
          <a:p>
            <a:pPr marL="16933" algn="just">
              <a:spcBef>
                <a:spcPts val="393"/>
              </a:spcBef>
            </a:pPr>
            <a:r>
              <a:rPr lang="ru-RU" sz="1400" b="1" dirty="0"/>
              <a:t>В ШЕСТОМ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Доход от работы, государственных структур, работы в медучреждениях, цех видов ремонта – от  машин до починки одежды. Часто доход от работы в офисе, на дядю, но можно работать на себя,  например, занимаюсь здоровьем или имея подчинённых. </a:t>
            </a:r>
            <a:r>
              <a:rPr lang="ru-RU" sz="1400" dirty="0" smtClean="0"/>
              <a:t>Деньги </a:t>
            </a:r>
            <a:r>
              <a:rPr lang="ru-RU" sz="1400" dirty="0"/>
              <a:t>от сферы обслуживания людей, от социальной работы, в  </a:t>
            </a:r>
            <a:r>
              <a:rPr lang="ru-RU" sz="1400" dirty="0" smtClean="0"/>
              <a:t>самом </a:t>
            </a:r>
            <a:r>
              <a:rPr lang="ru-RU" sz="1400" dirty="0"/>
              <a:t>широком смысле, начиная от медицины и магазинов, заканчивая                 </a:t>
            </a:r>
            <a:r>
              <a:rPr lang="ru-RU" sz="1400" dirty="0" smtClean="0"/>
              <a:t>администрацией </a:t>
            </a:r>
            <a:r>
              <a:rPr lang="ru-RU" sz="1400" dirty="0"/>
              <a:t>города. </a:t>
            </a:r>
            <a:r>
              <a:rPr lang="ru-RU" sz="1400" dirty="0" smtClean="0"/>
              <a:t>Наличие домашнего животного прибавит доход или забота о животных в приюте.</a:t>
            </a:r>
            <a:endParaRPr lang="ru-RU" sz="1400" dirty="0"/>
          </a:p>
          <a:p>
            <a:pPr marL="16933" algn="just">
              <a:spcBef>
                <a:spcPts val="393"/>
              </a:spcBef>
            </a:pPr>
            <a:endParaRPr lang="ru-RU" sz="1400" dirty="0" smtClean="0"/>
          </a:p>
          <a:p>
            <a:pPr marL="16933" algn="just">
              <a:spcBef>
                <a:spcPts val="393"/>
              </a:spcBef>
            </a:pPr>
            <a:r>
              <a:rPr lang="ru-RU" sz="1400" b="1" dirty="0"/>
              <a:t>В СЕДЬМОМ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Доход идет от работы с клиентами, с другими людьми, например, оказания услуг. Здесь </a:t>
            </a:r>
            <a:r>
              <a:rPr lang="ru-RU" sz="1400" dirty="0" smtClean="0"/>
              <a:t>главное – </a:t>
            </a:r>
            <a:r>
              <a:rPr lang="ru-RU" sz="1400" dirty="0"/>
              <a:t>равноправные положения заказчик-клиент. Хороший доход от свадебных тем, брачных  агентств, юридических вопросов, консультирование, </a:t>
            </a:r>
            <a:r>
              <a:rPr lang="ru-RU" sz="1400" dirty="0" smtClean="0"/>
              <a:t>супруга, от публичности </a:t>
            </a:r>
            <a:r>
              <a:rPr lang="ru-RU" sz="1400" dirty="0"/>
              <a:t>и популярности. </a:t>
            </a:r>
          </a:p>
          <a:p>
            <a:pPr marL="16933" algn="just">
              <a:spcBef>
                <a:spcPts val="393"/>
              </a:spcBef>
            </a:pPr>
            <a:endParaRPr lang="ru-RU" sz="1400" dirty="0"/>
          </a:p>
          <a:p>
            <a:pPr marL="16933" algn="just">
              <a:spcBef>
                <a:spcPts val="393"/>
              </a:spcBef>
            </a:pPr>
            <a:r>
              <a:rPr lang="ru-RU" sz="1400" b="1" dirty="0"/>
              <a:t>В ВОСЬМОМ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Доход может идти от банковской деятельности, игры на бирже, доход от мужа/жены или после  наследства, доход приносит работу в сфере эзотерики, психологии, астрологии, магии,  экстрасенсорики. Часто доход экстремальных видов деятельности. Деньги делают деньги, живу  на проценты. </a:t>
            </a:r>
            <a:r>
              <a:rPr lang="ru-RU" sz="1400" dirty="0" smtClean="0"/>
              <a:t>Также - содержание, страхование, опасные </a:t>
            </a:r>
            <a:r>
              <a:rPr lang="ru-RU" sz="1400" dirty="0"/>
              <a:t>сферы, через бизнес, </a:t>
            </a:r>
            <a:r>
              <a:rPr lang="ru-RU" sz="1400" dirty="0" smtClean="0"/>
              <a:t>через </a:t>
            </a:r>
            <a:r>
              <a:rPr lang="ru-RU" sz="1400" dirty="0"/>
              <a:t>инвестиции, </a:t>
            </a:r>
            <a:r>
              <a:rPr lang="ru-RU" sz="1400" dirty="0" smtClean="0"/>
              <a:t>политику.</a:t>
            </a:r>
            <a:endParaRPr lang="ru-RU" sz="1400" dirty="0"/>
          </a:p>
          <a:p>
            <a:pPr marL="16933" algn="just">
              <a:spcBef>
                <a:spcPts val="393"/>
              </a:spcBef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99577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81248" y="452183"/>
            <a:ext cx="868087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УПРАВИТЕЛЬ 2 ДОМА В ДРУГИХ ДОМАХ: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1248" y="1240673"/>
            <a:ext cx="10589912" cy="5303161"/>
          </a:xfrm>
          <a:prstGeom prst="rect">
            <a:avLst/>
          </a:prstGeom>
        </p:spPr>
        <p:txBody>
          <a:bodyPr vert="horz" wrap="square" lIns="0" tIns="49953" rIns="0" bIns="0" rtlCol="0">
            <a:spAutoFit/>
          </a:bodyPr>
          <a:lstStyle/>
          <a:p>
            <a:pPr marL="16933" algn="just">
              <a:spcBef>
                <a:spcPts val="393"/>
              </a:spcBef>
            </a:pPr>
            <a:r>
              <a:rPr lang="ru-RU" sz="1400" b="1" dirty="0"/>
              <a:t>В ДЕВЯТОМ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Доход от рекламы, </a:t>
            </a:r>
            <a:r>
              <a:rPr lang="ru-RU" sz="1400" dirty="0" err="1"/>
              <a:t>PR</a:t>
            </a:r>
            <a:r>
              <a:rPr lang="ru-RU" sz="1400" dirty="0"/>
              <a:t>, маркетинга, </a:t>
            </a:r>
            <a:r>
              <a:rPr lang="ru-RU" sz="1400" dirty="0" err="1"/>
              <a:t>SMM</a:t>
            </a:r>
            <a:r>
              <a:rPr lang="ru-RU" sz="1400" dirty="0"/>
              <a:t>. Хороший доход от преподавательской деятельности  публицистики, издательство. Хороший доход от всего, что связано с заграницей, иностранцами.  Можно работать в религиозных организациях, руководить проектами. Доходы от работы в  структурах, где оформляют документы, в том числе заграничных, решение юридических  вопросов. </a:t>
            </a:r>
            <a:endParaRPr lang="ru-RU" sz="1400" dirty="0" smtClean="0"/>
          </a:p>
          <a:p>
            <a:pPr marL="16933" algn="just">
              <a:spcBef>
                <a:spcPts val="393"/>
              </a:spcBef>
            </a:pPr>
            <a:endParaRPr lang="ru-RU" sz="1400" dirty="0"/>
          </a:p>
          <a:p>
            <a:pPr marL="16933" algn="just">
              <a:spcBef>
                <a:spcPts val="393"/>
              </a:spcBef>
            </a:pPr>
            <a:r>
              <a:rPr lang="ru-RU" sz="1400" b="1" dirty="0"/>
              <a:t>В ДЕСЯТОМ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Часто карьерный рост, от работы в офисе, в крупной организации, но встречаются и доходы от  работы на себя, когда человек главное, начальник, учредитель и так далее. Доход от занять  руководящую должность и работа на </a:t>
            </a:r>
            <a:r>
              <a:rPr lang="ru-RU" sz="1400" dirty="0" smtClean="0"/>
              <a:t>государство </a:t>
            </a:r>
            <a:r>
              <a:rPr lang="ru-RU" sz="1400" dirty="0"/>
              <a:t>на должность, деньги от популярности. деньги от бизнеса, организационной работы, от высокого  </a:t>
            </a:r>
            <a:r>
              <a:rPr lang="ru-RU" sz="1400" dirty="0" smtClean="0"/>
              <a:t>положения</a:t>
            </a:r>
            <a:r>
              <a:rPr lang="ru-RU" sz="1400" dirty="0"/>
              <a:t>, должности, профессионализма и </a:t>
            </a:r>
            <a:r>
              <a:rPr lang="ru-RU" sz="1400" dirty="0" err="1"/>
              <a:t>экспертности</a:t>
            </a:r>
            <a:r>
              <a:rPr lang="ru-RU" sz="1400" dirty="0"/>
              <a:t>. </a:t>
            </a:r>
          </a:p>
          <a:p>
            <a:pPr marL="16933" algn="just">
              <a:spcBef>
                <a:spcPts val="393"/>
              </a:spcBef>
            </a:pPr>
            <a:endParaRPr lang="ru-RU" sz="1400" dirty="0"/>
          </a:p>
          <a:p>
            <a:pPr marL="16933" algn="just">
              <a:spcBef>
                <a:spcPts val="393"/>
              </a:spcBef>
            </a:pPr>
            <a:r>
              <a:rPr lang="ru-RU" sz="1400" b="1" dirty="0"/>
              <a:t>В ОДИННАДЦАТОМ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Доход от </a:t>
            </a:r>
            <a:r>
              <a:rPr lang="ru-RU" sz="1400" dirty="0" err="1"/>
              <a:t>фриланса</a:t>
            </a:r>
            <a:r>
              <a:rPr lang="ru-RU" sz="1400" dirty="0"/>
              <a:t>, на работе, связанной с техникой, компьютером, телевидением, радио,  новыми технологиями, </a:t>
            </a:r>
            <a:r>
              <a:rPr lang="ru-RU" sz="1400" dirty="0" err="1"/>
              <a:t>блогерством</a:t>
            </a:r>
            <a:r>
              <a:rPr lang="ru-RU" sz="1400" dirty="0"/>
              <a:t> и так далее. Можно заработать в интернете, а также  занимаясь общественными работами, используя деньги государства. Доход от государства.  Доход от бухгалтерии</a:t>
            </a:r>
            <a:r>
              <a:rPr lang="ru-RU" sz="1400" dirty="0" smtClean="0"/>
              <a:t>. Возможны </a:t>
            </a:r>
            <a:r>
              <a:rPr lang="ru-RU" sz="1400" dirty="0"/>
              <a:t>подарки и </a:t>
            </a:r>
            <a:r>
              <a:rPr lang="ru-RU" sz="1400" dirty="0" smtClean="0"/>
              <a:t>«</a:t>
            </a:r>
            <a:r>
              <a:rPr lang="ru-RU" sz="1400" dirty="0"/>
              <a:t>халява</a:t>
            </a:r>
            <a:r>
              <a:rPr lang="ru-RU" sz="1400" dirty="0" smtClean="0"/>
              <a:t>». Друзья могут направить на хороший финансовый путь или «подкинуть» идею в этом направлении. </a:t>
            </a:r>
            <a:endParaRPr lang="ru-RU" sz="1400" dirty="0"/>
          </a:p>
          <a:p>
            <a:pPr marL="16933" algn="just">
              <a:spcBef>
                <a:spcPts val="393"/>
              </a:spcBef>
            </a:pPr>
            <a:endParaRPr lang="ru-RU" sz="1400" b="1" dirty="0"/>
          </a:p>
          <a:p>
            <a:pPr marL="16933" algn="just">
              <a:spcBef>
                <a:spcPts val="393"/>
              </a:spcBef>
            </a:pPr>
            <a:r>
              <a:rPr lang="ru-RU" sz="1400" b="1" dirty="0"/>
              <a:t>В ДВЕНАДЦАТОМ ДОМЕ</a:t>
            </a:r>
          </a:p>
          <a:p>
            <a:pPr marL="16933" algn="just">
              <a:spcBef>
                <a:spcPts val="393"/>
              </a:spcBef>
            </a:pPr>
            <a:r>
              <a:rPr lang="ru-RU" sz="1400" dirty="0"/>
              <a:t>Часто </a:t>
            </a:r>
            <a:r>
              <a:rPr lang="ru-RU" sz="1400" dirty="0" smtClean="0"/>
              <a:t>даёт махинации, тайны, </a:t>
            </a:r>
            <a:r>
              <a:rPr lang="ru-RU" sz="1400" dirty="0"/>
              <a:t>серые зарплаты, </a:t>
            </a:r>
            <a:r>
              <a:rPr lang="ru-RU" sz="1400" dirty="0" smtClean="0"/>
              <a:t>конверты – но к этому лучше не </a:t>
            </a:r>
            <a:r>
              <a:rPr lang="ru-RU" sz="1400" dirty="0" err="1" smtClean="0"/>
              <a:t>пребегать</a:t>
            </a:r>
            <a:r>
              <a:rPr lang="ru-RU" sz="1400" dirty="0" smtClean="0"/>
              <a:t>, лучше скрытые </a:t>
            </a:r>
            <a:r>
              <a:rPr lang="ru-RU" sz="1400" dirty="0"/>
              <a:t>источники доходов, через </a:t>
            </a:r>
            <a:r>
              <a:rPr lang="ru-RU" sz="1400" dirty="0" smtClean="0"/>
              <a:t>не афишируемую   деятельность или в целом молчать и даже самым близким не рассказывать о своих доходах и накоплениях. </a:t>
            </a:r>
            <a:r>
              <a:rPr lang="ru-RU" sz="1400" dirty="0" smtClean="0"/>
              <a:t>Хороший </a:t>
            </a:r>
            <a:r>
              <a:rPr lang="ru-RU" sz="1400" dirty="0"/>
              <a:t>доход можно получить,  работая в эзотерической сфере, психологии, больнице, лечебнице, санатории, тюрьме,  пансионата, детских домов, домов престарелых. Хороший доход от морской темы,  связанной с водой. Можно работать в химической, нефтехимической отрасли. </a:t>
            </a:r>
            <a:r>
              <a:rPr lang="ru-RU" sz="1400" dirty="0" smtClean="0"/>
              <a:t> Доход </a:t>
            </a:r>
            <a:r>
              <a:rPr lang="ru-RU" sz="1400" dirty="0"/>
              <a:t>от  </a:t>
            </a:r>
            <a:r>
              <a:rPr lang="ru-RU" sz="1400" dirty="0" err="1"/>
              <a:t>блоггерства</a:t>
            </a:r>
            <a:r>
              <a:rPr lang="ru-RU" sz="1400" dirty="0"/>
              <a:t>, компьютеров. </a:t>
            </a:r>
          </a:p>
        </p:txBody>
      </p:sp>
    </p:spTree>
    <p:extLst>
      <p:ext uri="{BB962C8B-B14F-4D97-AF65-F5344CB8AC3E}">
        <p14:creationId xmlns:p14="http://schemas.microsoft.com/office/powerpoint/2010/main" val="153226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07078" y="2831182"/>
            <a:ext cx="9705746" cy="478250"/>
          </a:xfrm>
          <a:prstGeom prst="rect">
            <a:avLst/>
          </a:prstGeom>
        </p:spPr>
        <p:txBody>
          <a:bodyPr vert="horz" wrap="square" lIns="0" tIns="11853" rIns="0" bIns="0" rtlCol="0">
            <a:spAutoFit/>
          </a:bodyPr>
          <a:lstStyle/>
          <a:p>
            <a:pPr marL="16933" marR="6773">
              <a:lnSpc>
                <a:spcPct val="100699"/>
              </a:lnSpc>
              <a:spcBef>
                <a:spcPts val="93"/>
              </a:spcBef>
            </a:pPr>
            <a:r>
              <a:rPr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ТРУДНОСТИ И  БОНУСЫ МОИХ  ДЕНЕГ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00546" y="3309432"/>
            <a:ext cx="6234576" cy="315129"/>
          </a:xfrm>
          <a:prstGeom prst="rect">
            <a:avLst/>
          </a:prstGeom>
        </p:spPr>
        <p:txBody>
          <a:bodyPr vert="horz" wrap="square" lIns="0" tIns="11853" rIns="0" bIns="0" rtlCol="0">
            <a:spAutoFit/>
          </a:bodyPr>
          <a:lstStyle/>
          <a:p>
            <a:pPr marL="16933" marR="6773" algn="ctr">
              <a:lnSpc>
                <a:spcPct val="101600"/>
              </a:lnSpc>
              <a:spcBef>
                <a:spcPts val="93"/>
              </a:spcBef>
            </a:pPr>
            <a:r>
              <a:rPr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АСПЕКТОВ УПРАВИТЕЛЯ  ВТОРОГО ДОМА</a:t>
            </a:r>
          </a:p>
        </p:txBody>
      </p:sp>
    </p:spTree>
    <p:extLst>
      <p:ext uri="{BB962C8B-B14F-4D97-AF65-F5344CB8AC3E}">
        <p14:creationId xmlns:p14="http://schemas.microsoft.com/office/powerpoint/2010/main" val="64832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167" y="410637"/>
            <a:ext cx="9029700" cy="2156488"/>
          </a:xfrm>
          <a:prstGeom prst="rect">
            <a:avLst/>
          </a:prstGeom>
        </p:spPr>
        <p:txBody>
          <a:bodyPr vert="horz" wrap="square" lIns="0" tIns="297180" rIns="0" bIns="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2340"/>
              </a:spcBef>
            </a:pPr>
            <a:r>
              <a:rPr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АСПЕКТЫ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УПРАВИТЕЛЯ 2 ДОМА 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СОЛНЦЕМ</a:t>
            </a:r>
          </a:p>
          <a:p>
            <a:pPr marL="16933" marR="6773">
              <a:lnSpc>
                <a:spcPct val="115399"/>
              </a:lnSpc>
              <a:spcBef>
                <a:spcPts val="707"/>
              </a:spcBef>
            </a:pPr>
            <a:r>
              <a:rPr sz="1800" b="1" spc="-53" dirty="0">
                <a:latin typeface="+mn-lt"/>
                <a:cs typeface="Microsoft Sans Serif"/>
              </a:rPr>
              <a:t>Делаем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27" dirty="0">
                <a:latin typeface="+mn-lt"/>
                <a:cs typeface="Microsoft Sans Serif"/>
              </a:rPr>
              <a:t>деньги,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занимая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высокое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-20" dirty="0">
                <a:latin typeface="+mn-lt"/>
                <a:cs typeface="Microsoft Sans Serif"/>
              </a:rPr>
              <a:t>положение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7" dirty="0">
                <a:latin typeface="+mn-lt"/>
                <a:cs typeface="Microsoft Sans Serif"/>
              </a:rPr>
              <a:t>или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-13" dirty="0">
                <a:latin typeface="+mn-lt"/>
                <a:cs typeface="Microsoft Sans Serif"/>
              </a:rPr>
              <a:t>будучи</a:t>
            </a:r>
            <a:r>
              <a:rPr sz="1800" b="1" spc="-7" dirty="0">
                <a:latin typeface="+mn-lt"/>
                <a:cs typeface="Microsoft Sans Serif"/>
              </a:rPr>
              <a:t> "авторитетом" </a:t>
            </a:r>
            <a:r>
              <a:rPr sz="1800" b="1" spc="-33" dirty="0">
                <a:latin typeface="+mn-lt"/>
                <a:cs typeface="Microsoft Sans Serif"/>
              </a:rPr>
              <a:t>в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-20" dirty="0">
                <a:latin typeface="+mn-lt"/>
                <a:cs typeface="Microsoft Sans Serif"/>
              </a:rPr>
              <a:t>своей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области. </a:t>
            </a:r>
            <a:r>
              <a:rPr sz="1800" b="1" spc="-440" dirty="0">
                <a:latin typeface="+mn-lt"/>
                <a:cs typeface="Microsoft Sans Serif"/>
              </a:rPr>
              <a:t> </a:t>
            </a:r>
            <a:r>
              <a:rPr sz="1800" b="1" spc="-20" dirty="0">
                <a:latin typeface="+mn-lt"/>
                <a:cs typeface="Microsoft Sans Serif"/>
              </a:rPr>
              <a:t>Поэтому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важно,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47" dirty="0">
                <a:latin typeface="+mn-lt"/>
                <a:cs typeface="Microsoft Sans Serif"/>
              </a:rPr>
              <a:t>чтобы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47" dirty="0">
                <a:latin typeface="+mn-lt"/>
                <a:cs typeface="Microsoft Sans Serif"/>
              </a:rPr>
              <a:t>было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27" dirty="0">
                <a:latin typeface="+mn-lt"/>
                <a:cs typeface="Microsoft Sans Serif"/>
              </a:rPr>
              <a:t>специальное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20" dirty="0">
                <a:latin typeface="+mn-lt"/>
                <a:cs typeface="Microsoft Sans Serif"/>
              </a:rPr>
              <a:t>образование.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73" dirty="0">
                <a:latin typeface="+mn-lt"/>
                <a:cs typeface="Microsoft Sans Serif"/>
              </a:rPr>
              <a:t>Есть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20" dirty="0">
                <a:latin typeface="+mn-lt"/>
                <a:cs typeface="Microsoft Sans Serif"/>
              </a:rPr>
              <a:t>склонность</a:t>
            </a:r>
            <a:r>
              <a:rPr sz="1800" b="1" spc="7" dirty="0">
                <a:latin typeface="+mn-lt"/>
                <a:cs typeface="Microsoft Sans Serif"/>
              </a:rPr>
              <a:t> </a:t>
            </a:r>
            <a:r>
              <a:rPr sz="1800" b="1" spc="13" dirty="0">
                <a:latin typeface="+mn-lt"/>
                <a:cs typeface="Microsoft Sans Serif"/>
              </a:rPr>
              <a:t>к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60" dirty="0">
                <a:latin typeface="+mn-lt"/>
                <a:cs typeface="Microsoft Sans Serif"/>
              </a:rPr>
              <a:t>официальным </a:t>
            </a:r>
            <a:r>
              <a:rPr sz="1800" b="1" spc="-53" dirty="0">
                <a:latin typeface="+mn-lt"/>
                <a:cs typeface="Microsoft Sans Serif"/>
              </a:rPr>
              <a:t> </a:t>
            </a:r>
            <a:r>
              <a:rPr sz="1800" b="1" spc="7" dirty="0">
                <a:latin typeface="+mn-lt"/>
                <a:cs typeface="Microsoft Sans Serif"/>
              </a:rPr>
              <a:t>или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27" dirty="0">
                <a:latin typeface="+mn-lt"/>
                <a:cs typeface="Microsoft Sans Serif"/>
              </a:rPr>
              <a:t>административным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-47" dirty="0">
                <a:latin typeface="+mn-lt"/>
                <a:cs typeface="Microsoft Sans Serif"/>
              </a:rPr>
              <a:t>постам,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7" dirty="0">
                <a:latin typeface="+mn-lt"/>
                <a:cs typeface="Microsoft Sans Serif"/>
              </a:rPr>
              <a:t>или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13" dirty="0">
                <a:latin typeface="+mn-lt"/>
                <a:cs typeface="Microsoft Sans Serif"/>
              </a:rPr>
              <a:t>к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20" dirty="0">
                <a:latin typeface="+mn-lt"/>
                <a:cs typeface="Microsoft Sans Serif"/>
              </a:rPr>
              <a:t>работе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в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27" dirty="0">
                <a:latin typeface="+mn-lt"/>
                <a:cs typeface="Microsoft Sans Serif"/>
              </a:rPr>
              <a:t>собственном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-47" dirty="0">
                <a:latin typeface="+mn-lt"/>
                <a:cs typeface="Microsoft Sans Serif"/>
              </a:rPr>
              <a:t>деле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в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области,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-27" dirty="0">
                <a:latin typeface="+mn-lt"/>
                <a:cs typeface="Microsoft Sans Serif"/>
              </a:rPr>
              <a:t>где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53" dirty="0">
                <a:latin typeface="+mn-lt"/>
                <a:cs typeface="Microsoft Sans Serif"/>
              </a:rPr>
              <a:t>есть </a:t>
            </a:r>
            <a:r>
              <a:rPr sz="1800" b="1" spc="-47" dirty="0">
                <a:latin typeface="+mn-lt"/>
                <a:cs typeface="Microsoft Sans Serif"/>
              </a:rPr>
              <a:t> </a:t>
            </a:r>
            <a:r>
              <a:rPr sz="1800" b="1" spc="-13" dirty="0">
                <a:latin typeface="+mn-lt"/>
                <a:cs typeface="Microsoft Sans Serif"/>
              </a:rPr>
              <a:t>аудитория,</a:t>
            </a:r>
            <a:r>
              <a:rPr sz="1800" b="1" spc="-20" dirty="0">
                <a:latin typeface="+mn-lt"/>
                <a:cs typeface="Microsoft Sans Serif"/>
              </a:rPr>
              <a:t> </a:t>
            </a:r>
            <a:r>
              <a:rPr sz="1800" b="1" spc="-27" dirty="0">
                <a:latin typeface="+mn-lt"/>
                <a:cs typeface="Microsoft Sans Serif"/>
              </a:rPr>
              <a:t>последователи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7" dirty="0">
                <a:latin typeface="+mn-lt"/>
                <a:cs typeface="Microsoft Sans Serif"/>
              </a:rPr>
              <a:t>или</a:t>
            </a:r>
            <a:r>
              <a:rPr sz="1800" b="1" spc="-13" dirty="0">
                <a:latin typeface="+mn-lt"/>
                <a:cs typeface="Microsoft Sans Serif"/>
              </a:rPr>
              <a:t> клиентура.</a:t>
            </a:r>
            <a:endParaRPr sz="1800" b="1" dirty="0">
              <a:latin typeface="+mn-lt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34167" y="2817722"/>
            <a:ext cx="9111827" cy="1290780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>
              <a:spcBef>
                <a:spcPts val="453"/>
              </a:spcBef>
            </a:pP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СОЕДИНЕНИЕ,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ТРИН,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СЕКСТИЛЬ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6773">
              <a:lnSpc>
                <a:spcPct val="115399"/>
              </a:lnSpc>
            </a:pP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человеке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скрыты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большие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возможности,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что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правильной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постановке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дает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большую </a:t>
            </a:r>
            <a:r>
              <a:rPr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вероятность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того,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что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он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может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достичь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совершенства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благодаря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своим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талантам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 </a:t>
            </a:r>
            <a:r>
              <a:rPr spc="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способностям,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прибегая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помощи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извне.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34167" y="4170998"/>
            <a:ext cx="8565727" cy="1609329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>
              <a:spcBef>
                <a:spcPts val="453"/>
              </a:spcBef>
            </a:pP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КВАДРАТ, ОППОЗИЦИЯ</a:t>
            </a:r>
          </a:p>
          <a:p>
            <a:pPr marL="16933" marR="6773">
              <a:lnSpc>
                <a:spcPct val="115399"/>
              </a:lnSpc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Всеми силами человек старается показать свое финансовое превосходство и может  пускать пыль в глаза видимостью благополучия. Любит зарабатывать много и</a:t>
            </a:r>
          </a:p>
          <a:p>
            <a:pPr marL="16933" marR="690861">
              <a:lnSpc>
                <a:spcPct val="115399"/>
              </a:lnSpc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так же не скромен в своих тратах, его угнетает состояние, если он не в силах  позволить себе роскошные вещи.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91213" y="2911735"/>
            <a:ext cx="709507" cy="709507"/>
            <a:chOff x="355826" y="2183801"/>
            <a:chExt cx="532130" cy="532130"/>
          </a:xfrm>
          <a:solidFill>
            <a:schemeClr val="bg1">
              <a:lumMod val="65000"/>
            </a:schemeClr>
          </a:solidFill>
        </p:grpSpPr>
        <p:sp>
          <p:nvSpPr>
            <p:cNvPr id="8" name="object 8"/>
            <p:cNvSpPr/>
            <p:nvPr/>
          </p:nvSpPr>
          <p:spPr>
            <a:xfrm>
              <a:off x="360578" y="2188222"/>
              <a:ext cx="522605" cy="521970"/>
            </a:xfrm>
            <a:custGeom>
              <a:avLst/>
              <a:gdLst/>
              <a:ahLst/>
              <a:cxnLst/>
              <a:rect l="l" t="t" r="r" b="b"/>
              <a:pathLst>
                <a:path w="522605" h="521969">
                  <a:moveTo>
                    <a:pt x="522071" y="177800"/>
                  </a:moveTo>
                  <a:lnTo>
                    <a:pt x="344589" y="177800"/>
                  </a:lnTo>
                  <a:lnTo>
                    <a:pt x="344589" y="0"/>
                  </a:lnTo>
                  <a:lnTo>
                    <a:pt x="177495" y="0"/>
                  </a:lnTo>
                  <a:lnTo>
                    <a:pt x="177495" y="177800"/>
                  </a:lnTo>
                  <a:lnTo>
                    <a:pt x="0" y="177800"/>
                  </a:lnTo>
                  <a:lnTo>
                    <a:pt x="0" y="345440"/>
                  </a:lnTo>
                  <a:lnTo>
                    <a:pt x="177495" y="345440"/>
                  </a:lnTo>
                  <a:lnTo>
                    <a:pt x="177495" y="521970"/>
                  </a:lnTo>
                  <a:lnTo>
                    <a:pt x="344589" y="521970"/>
                  </a:lnTo>
                  <a:lnTo>
                    <a:pt x="344589" y="345440"/>
                  </a:lnTo>
                  <a:lnTo>
                    <a:pt x="522071" y="345440"/>
                  </a:lnTo>
                  <a:lnTo>
                    <a:pt x="522071" y="1778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9" name="object 9"/>
            <p:cNvSpPr/>
            <p:nvPr/>
          </p:nvSpPr>
          <p:spPr>
            <a:xfrm>
              <a:off x="360588" y="2188563"/>
              <a:ext cx="522605" cy="522605"/>
            </a:xfrm>
            <a:custGeom>
              <a:avLst/>
              <a:gdLst/>
              <a:ahLst/>
              <a:cxnLst/>
              <a:rect l="l" t="t" r="r" b="b"/>
              <a:pathLst>
                <a:path w="522605" h="522605">
                  <a:moveTo>
                    <a:pt x="0" y="177493"/>
                  </a:moveTo>
                  <a:lnTo>
                    <a:pt x="177493" y="177493"/>
                  </a:lnTo>
                  <a:lnTo>
                    <a:pt x="177493" y="0"/>
                  </a:lnTo>
                  <a:lnTo>
                    <a:pt x="344579" y="0"/>
                  </a:lnTo>
                  <a:lnTo>
                    <a:pt x="344579" y="177493"/>
                  </a:lnTo>
                  <a:lnTo>
                    <a:pt x="522072" y="177493"/>
                  </a:lnTo>
                  <a:lnTo>
                    <a:pt x="522072" y="344579"/>
                  </a:lnTo>
                  <a:lnTo>
                    <a:pt x="344579" y="344579"/>
                  </a:lnTo>
                  <a:lnTo>
                    <a:pt x="344579" y="522072"/>
                  </a:lnTo>
                  <a:lnTo>
                    <a:pt x="177493" y="522072"/>
                  </a:lnTo>
                  <a:lnTo>
                    <a:pt x="177493" y="344579"/>
                  </a:lnTo>
                  <a:lnTo>
                    <a:pt x="0" y="344579"/>
                  </a:lnTo>
                  <a:lnTo>
                    <a:pt x="0" y="177493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33635" y="4617335"/>
            <a:ext cx="709507" cy="236220"/>
            <a:chOff x="400226" y="3991094"/>
            <a:chExt cx="532130" cy="177165"/>
          </a:xfrm>
          <a:solidFill>
            <a:schemeClr val="bg1">
              <a:lumMod val="65000"/>
            </a:schemeClr>
          </a:solidFill>
        </p:grpSpPr>
        <p:sp>
          <p:nvSpPr>
            <p:cNvPr id="11" name="object 11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522072" y="167085"/>
                  </a:moveTo>
                  <a:lnTo>
                    <a:pt x="0" y="167085"/>
                  </a:lnTo>
                  <a:lnTo>
                    <a:pt x="0" y="0"/>
                  </a:lnTo>
                  <a:lnTo>
                    <a:pt x="522072" y="0"/>
                  </a:lnTo>
                  <a:lnTo>
                    <a:pt x="522072" y="1670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0" y="0"/>
                  </a:moveTo>
                  <a:lnTo>
                    <a:pt x="522072" y="0"/>
                  </a:lnTo>
                  <a:lnTo>
                    <a:pt x="522072" y="167085"/>
                  </a:lnTo>
                  <a:lnTo>
                    <a:pt x="0" y="1670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08698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167" y="794700"/>
            <a:ext cx="8715587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2340"/>
              </a:spcBef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АСПЕКТЫ УПРАВИТЕЛЯ 2 ДОМА С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ЛУНОЙ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34167" y="1304241"/>
            <a:ext cx="8817187" cy="219634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5399"/>
              </a:lnSpc>
              <a:spcBef>
                <a:spcPts val="133"/>
              </a:spcBef>
            </a:pPr>
            <a:r>
              <a:rPr b="1" spc="-47" dirty="0">
                <a:ea typeface="+mj-ea"/>
                <a:cs typeface="Microsoft Sans Serif"/>
              </a:rPr>
              <a:t>Делаем деньги, используя вкусы публики или работая с людьми, продавая товары для  быта и продукты, выполняем домашние дела, занимаясь воспитанием или заботясь о  женщинах, детях или других людях.</a:t>
            </a:r>
          </a:p>
          <a:p>
            <a:pPr algn="just">
              <a:lnSpc>
                <a:spcPct val="100000"/>
              </a:lnSpc>
            </a:pPr>
            <a:endParaRPr sz="2133" dirty="0">
              <a:latin typeface="Microsoft Sans Serif"/>
              <a:cs typeface="Microsoft Sans Serif"/>
            </a:endParaRPr>
          </a:p>
          <a:p>
            <a:pPr marL="16933" algn="just"/>
            <a:r>
              <a:rPr b="1" spc="-47" dirty="0">
                <a:ea typeface="+mj-ea"/>
                <a:cs typeface="Microsoft Sans Serif"/>
              </a:rPr>
              <a:t>СОЕДИНЕНИЕ, ТРИН, СЕКСТИЛЬ</a:t>
            </a:r>
          </a:p>
          <a:p>
            <a:pPr marL="16933" marR="14393" algn="just">
              <a:lnSpc>
                <a:spcPct val="115399"/>
              </a:lnSpc>
            </a:pPr>
            <a:r>
              <a:rPr spc="-47" dirty="0">
                <a:ea typeface="+mj-ea"/>
                <a:cs typeface="Microsoft Sans Serif"/>
              </a:rPr>
              <a:t>Интуитивно понимаю, где можно заработать и сколько можно потратить, с рождением  ребенка увеличивается доход.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34167" y="3829504"/>
            <a:ext cx="8917093" cy="1609329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 algn="just">
              <a:spcBef>
                <a:spcPts val="453"/>
              </a:spcBef>
            </a:pPr>
            <a:r>
              <a:rPr b="1" spc="-47" dirty="0">
                <a:ea typeface="+mj-ea"/>
                <a:cs typeface="Microsoft Sans Serif"/>
              </a:rPr>
              <a:t>КВАДРАТ, ОППОЗИЦИЯ</a:t>
            </a:r>
          </a:p>
          <a:p>
            <a:pPr marL="16933" marR="6773" algn="just">
              <a:lnSpc>
                <a:spcPct val="115399"/>
              </a:lnSpc>
            </a:pPr>
            <a:r>
              <a:rPr spc="-47" dirty="0">
                <a:ea typeface="+mj-ea"/>
                <a:cs typeface="Microsoft Sans Serif"/>
              </a:rPr>
              <a:t>Переживания о прибыли финансовом положении. У таких людей развивается фобия —  остаться без денег. Крайность покупать все про запас. Запасы пищи исчисляются в  мешках. Существует сильная привязанность к своему имуществу и необходимость в  материальной стабильности.</a:t>
            </a:r>
          </a:p>
        </p:txBody>
      </p:sp>
      <p:grpSp>
        <p:nvGrpSpPr>
          <p:cNvPr id="14" name="object 7"/>
          <p:cNvGrpSpPr/>
          <p:nvPr/>
        </p:nvGrpSpPr>
        <p:grpSpPr>
          <a:xfrm>
            <a:off x="626835" y="2789815"/>
            <a:ext cx="709507" cy="709507"/>
            <a:chOff x="355826" y="2183801"/>
            <a:chExt cx="532130" cy="532130"/>
          </a:xfrm>
          <a:solidFill>
            <a:schemeClr val="bg1">
              <a:lumMod val="65000"/>
            </a:schemeClr>
          </a:solidFill>
        </p:grpSpPr>
        <p:sp>
          <p:nvSpPr>
            <p:cNvPr id="15" name="object 8"/>
            <p:cNvSpPr/>
            <p:nvPr/>
          </p:nvSpPr>
          <p:spPr>
            <a:xfrm>
              <a:off x="360578" y="2188222"/>
              <a:ext cx="522605" cy="521970"/>
            </a:xfrm>
            <a:custGeom>
              <a:avLst/>
              <a:gdLst/>
              <a:ahLst/>
              <a:cxnLst/>
              <a:rect l="l" t="t" r="r" b="b"/>
              <a:pathLst>
                <a:path w="522605" h="521969">
                  <a:moveTo>
                    <a:pt x="522071" y="177800"/>
                  </a:moveTo>
                  <a:lnTo>
                    <a:pt x="344589" y="177800"/>
                  </a:lnTo>
                  <a:lnTo>
                    <a:pt x="344589" y="0"/>
                  </a:lnTo>
                  <a:lnTo>
                    <a:pt x="177495" y="0"/>
                  </a:lnTo>
                  <a:lnTo>
                    <a:pt x="177495" y="177800"/>
                  </a:lnTo>
                  <a:lnTo>
                    <a:pt x="0" y="177800"/>
                  </a:lnTo>
                  <a:lnTo>
                    <a:pt x="0" y="345440"/>
                  </a:lnTo>
                  <a:lnTo>
                    <a:pt x="177495" y="345440"/>
                  </a:lnTo>
                  <a:lnTo>
                    <a:pt x="177495" y="521970"/>
                  </a:lnTo>
                  <a:lnTo>
                    <a:pt x="344589" y="521970"/>
                  </a:lnTo>
                  <a:lnTo>
                    <a:pt x="344589" y="345440"/>
                  </a:lnTo>
                  <a:lnTo>
                    <a:pt x="522071" y="345440"/>
                  </a:lnTo>
                  <a:lnTo>
                    <a:pt x="522071" y="1778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9"/>
            <p:cNvSpPr/>
            <p:nvPr/>
          </p:nvSpPr>
          <p:spPr>
            <a:xfrm>
              <a:off x="360588" y="2188563"/>
              <a:ext cx="522605" cy="522605"/>
            </a:xfrm>
            <a:custGeom>
              <a:avLst/>
              <a:gdLst/>
              <a:ahLst/>
              <a:cxnLst/>
              <a:rect l="l" t="t" r="r" b="b"/>
              <a:pathLst>
                <a:path w="522605" h="522605">
                  <a:moveTo>
                    <a:pt x="0" y="177493"/>
                  </a:moveTo>
                  <a:lnTo>
                    <a:pt x="177493" y="177493"/>
                  </a:lnTo>
                  <a:lnTo>
                    <a:pt x="177493" y="0"/>
                  </a:lnTo>
                  <a:lnTo>
                    <a:pt x="344579" y="0"/>
                  </a:lnTo>
                  <a:lnTo>
                    <a:pt x="344579" y="177493"/>
                  </a:lnTo>
                  <a:lnTo>
                    <a:pt x="522072" y="177493"/>
                  </a:lnTo>
                  <a:lnTo>
                    <a:pt x="522072" y="344579"/>
                  </a:lnTo>
                  <a:lnTo>
                    <a:pt x="344579" y="344579"/>
                  </a:lnTo>
                  <a:lnTo>
                    <a:pt x="344579" y="522072"/>
                  </a:lnTo>
                  <a:lnTo>
                    <a:pt x="177493" y="522072"/>
                  </a:lnTo>
                  <a:lnTo>
                    <a:pt x="177493" y="344579"/>
                  </a:lnTo>
                  <a:lnTo>
                    <a:pt x="0" y="344579"/>
                  </a:lnTo>
                  <a:lnTo>
                    <a:pt x="0" y="177493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7" name="object 10"/>
          <p:cNvGrpSpPr/>
          <p:nvPr/>
        </p:nvGrpSpPr>
        <p:grpSpPr>
          <a:xfrm>
            <a:off x="686035" y="4410022"/>
            <a:ext cx="709507" cy="236220"/>
            <a:chOff x="400226" y="3991094"/>
            <a:chExt cx="532130" cy="177165"/>
          </a:xfrm>
          <a:solidFill>
            <a:schemeClr val="bg1">
              <a:lumMod val="65000"/>
            </a:schemeClr>
          </a:solidFill>
        </p:grpSpPr>
        <p:sp>
          <p:nvSpPr>
            <p:cNvPr id="18" name="object 11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522072" y="167085"/>
                  </a:moveTo>
                  <a:lnTo>
                    <a:pt x="0" y="167085"/>
                  </a:lnTo>
                  <a:lnTo>
                    <a:pt x="0" y="0"/>
                  </a:lnTo>
                  <a:lnTo>
                    <a:pt x="522072" y="0"/>
                  </a:lnTo>
                  <a:lnTo>
                    <a:pt x="522072" y="1670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2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0" y="0"/>
                  </a:moveTo>
                  <a:lnTo>
                    <a:pt x="522072" y="0"/>
                  </a:lnTo>
                  <a:lnTo>
                    <a:pt x="522072" y="167085"/>
                  </a:lnTo>
                  <a:lnTo>
                    <a:pt x="0" y="1670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7362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167" y="792679"/>
            <a:ext cx="10183512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spc="-7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АСПЕКТЫ</a:t>
            </a:r>
            <a:r>
              <a:rPr sz="3200" b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spc="-4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УПРАВИТЕЛЯ 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</a:t>
            </a:r>
            <a:r>
              <a:rPr sz="3200" b="1" spc="-47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МЕРКУРИЕМ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34167" y="1302220"/>
            <a:ext cx="8862713" cy="462323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435176" algn="just">
              <a:lnSpc>
                <a:spcPct val="115399"/>
              </a:lnSpc>
              <a:spcBef>
                <a:spcPts val="133"/>
              </a:spcBef>
            </a:pPr>
            <a:r>
              <a:rPr b="1"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Делаем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деньги,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занимаясь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деятельностью,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связанной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словом,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интеллектуальным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трудом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искусством,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связью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транспортом,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наукой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работой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6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офисе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 </a:t>
            </a:r>
            <a:r>
              <a:rPr b="1"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агентстве.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Доход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получаем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от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контрактов,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комиссионных,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процентов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или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гонораров.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algn="just">
              <a:lnSpc>
                <a:spcPct val="100000"/>
              </a:lnSpc>
            </a:pP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algn="just"/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СОЕДИНЕНИЕ,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ТРИН,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СЕКСТИЛЬ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6773" algn="just">
              <a:lnSpc>
                <a:spcPct val="115399"/>
              </a:lnSpc>
            </a:pP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Интеллект </a:t>
            </a:r>
            <a:r>
              <a:rPr spc="7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—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отличный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инструмент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для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заработка.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Разум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структурирован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таким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образом,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что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8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вы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просто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знаете,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как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зарабатывать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деньги,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можете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легко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найти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способы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их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получить.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Нужно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тратить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много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времени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денег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книги,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программное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обеспечение, </a:t>
            </a:r>
            <a:r>
              <a:rPr spc="-4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учебные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пособия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образование,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тщательно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анализировать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полученные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данные.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algn="just">
              <a:spcBef>
                <a:spcPts val="67"/>
              </a:spcBef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algn="just"/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КВАДРАТ,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ОППОЗИЦИЯ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518994" algn="just">
              <a:lnSpc>
                <a:spcPct val="115399"/>
              </a:lnSpc>
            </a:pP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Вся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информация,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поступающая 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нему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исходящая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от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него,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имеет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свою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ценность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 </a:t>
            </a:r>
            <a:r>
              <a:rPr spc="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продается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за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деньги. </a:t>
            </a:r>
            <a:r>
              <a:rPr spc="-8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таким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человеком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трудно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общаться,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он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во </a:t>
            </a:r>
            <a:r>
              <a:rPr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всем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ищет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выгоду.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глупости, не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продумав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обдумав последствия,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может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терять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деньги.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Трата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 </a:t>
            </a:r>
            <a:r>
              <a:rPr spc="-4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всякую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ерунду.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grpSp>
        <p:nvGrpSpPr>
          <p:cNvPr id="13" name="object 7"/>
          <p:cNvGrpSpPr/>
          <p:nvPr/>
        </p:nvGrpSpPr>
        <p:grpSpPr>
          <a:xfrm>
            <a:off x="626835" y="2955506"/>
            <a:ext cx="709507" cy="709507"/>
            <a:chOff x="355826" y="2183801"/>
            <a:chExt cx="532130" cy="532130"/>
          </a:xfrm>
          <a:solidFill>
            <a:schemeClr val="bg1">
              <a:lumMod val="65000"/>
            </a:schemeClr>
          </a:solidFill>
        </p:grpSpPr>
        <p:sp>
          <p:nvSpPr>
            <p:cNvPr id="14" name="object 8"/>
            <p:cNvSpPr/>
            <p:nvPr/>
          </p:nvSpPr>
          <p:spPr>
            <a:xfrm>
              <a:off x="360578" y="2188222"/>
              <a:ext cx="522605" cy="521970"/>
            </a:xfrm>
            <a:custGeom>
              <a:avLst/>
              <a:gdLst/>
              <a:ahLst/>
              <a:cxnLst/>
              <a:rect l="l" t="t" r="r" b="b"/>
              <a:pathLst>
                <a:path w="522605" h="521969">
                  <a:moveTo>
                    <a:pt x="522071" y="177800"/>
                  </a:moveTo>
                  <a:lnTo>
                    <a:pt x="344589" y="177800"/>
                  </a:lnTo>
                  <a:lnTo>
                    <a:pt x="344589" y="0"/>
                  </a:lnTo>
                  <a:lnTo>
                    <a:pt x="177495" y="0"/>
                  </a:lnTo>
                  <a:lnTo>
                    <a:pt x="177495" y="177800"/>
                  </a:lnTo>
                  <a:lnTo>
                    <a:pt x="0" y="177800"/>
                  </a:lnTo>
                  <a:lnTo>
                    <a:pt x="0" y="345440"/>
                  </a:lnTo>
                  <a:lnTo>
                    <a:pt x="177495" y="345440"/>
                  </a:lnTo>
                  <a:lnTo>
                    <a:pt x="177495" y="521970"/>
                  </a:lnTo>
                  <a:lnTo>
                    <a:pt x="344589" y="521970"/>
                  </a:lnTo>
                  <a:lnTo>
                    <a:pt x="344589" y="345440"/>
                  </a:lnTo>
                  <a:lnTo>
                    <a:pt x="522071" y="345440"/>
                  </a:lnTo>
                  <a:lnTo>
                    <a:pt x="522071" y="1778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9"/>
            <p:cNvSpPr/>
            <p:nvPr/>
          </p:nvSpPr>
          <p:spPr>
            <a:xfrm>
              <a:off x="360588" y="2188563"/>
              <a:ext cx="522605" cy="522605"/>
            </a:xfrm>
            <a:custGeom>
              <a:avLst/>
              <a:gdLst/>
              <a:ahLst/>
              <a:cxnLst/>
              <a:rect l="l" t="t" r="r" b="b"/>
              <a:pathLst>
                <a:path w="522605" h="522605">
                  <a:moveTo>
                    <a:pt x="0" y="177493"/>
                  </a:moveTo>
                  <a:lnTo>
                    <a:pt x="177493" y="177493"/>
                  </a:lnTo>
                  <a:lnTo>
                    <a:pt x="177493" y="0"/>
                  </a:lnTo>
                  <a:lnTo>
                    <a:pt x="344579" y="0"/>
                  </a:lnTo>
                  <a:lnTo>
                    <a:pt x="344579" y="177493"/>
                  </a:lnTo>
                  <a:lnTo>
                    <a:pt x="522072" y="177493"/>
                  </a:lnTo>
                  <a:lnTo>
                    <a:pt x="522072" y="344579"/>
                  </a:lnTo>
                  <a:lnTo>
                    <a:pt x="344579" y="344579"/>
                  </a:lnTo>
                  <a:lnTo>
                    <a:pt x="344579" y="522072"/>
                  </a:lnTo>
                  <a:lnTo>
                    <a:pt x="177493" y="522072"/>
                  </a:lnTo>
                  <a:lnTo>
                    <a:pt x="177493" y="344579"/>
                  </a:lnTo>
                  <a:lnTo>
                    <a:pt x="0" y="344579"/>
                  </a:lnTo>
                  <a:lnTo>
                    <a:pt x="0" y="177493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6" name="object 10"/>
          <p:cNvGrpSpPr/>
          <p:nvPr/>
        </p:nvGrpSpPr>
        <p:grpSpPr>
          <a:xfrm>
            <a:off x="686035" y="4575713"/>
            <a:ext cx="709507" cy="236220"/>
            <a:chOff x="400226" y="3991094"/>
            <a:chExt cx="532130" cy="177165"/>
          </a:xfrm>
          <a:solidFill>
            <a:schemeClr val="bg1">
              <a:lumMod val="65000"/>
            </a:schemeClr>
          </a:solidFill>
        </p:grpSpPr>
        <p:sp>
          <p:nvSpPr>
            <p:cNvPr id="17" name="object 11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522072" y="167085"/>
                  </a:moveTo>
                  <a:lnTo>
                    <a:pt x="0" y="167085"/>
                  </a:lnTo>
                  <a:lnTo>
                    <a:pt x="0" y="0"/>
                  </a:lnTo>
                  <a:lnTo>
                    <a:pt x="522072" y="0"/>
                  </a:lnTo>
                  <a:lnTo>
                    <a:pt x="522072" y="1670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2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0" y="0"/>
                  </a:moveTo>
                  <a:lnTo>
                    <a:pt x="522072" y="0"/>
                  </a:lnTo>
                  <a:lnTo>
                    <a:pt x="522072" y="167085"/>
                  </a:lnTo>
                  <a:lnTo>
                    <a:pt x="0" y="1670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4428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1100" y="641173"/>
            <a:ext cx="9533272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spc="-7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АСПЕКТЫ</a:t>
            </a:r>
            <a:r>
              <a:rPr lang="ru-RU" sz="3200" b="1" spc="-7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УПР. 2 ДОМА</a:t>
            </a:r>
            <a:r>
              <a:rPr sz="3200" b="1" spc="-67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</a:t>
            </a:r>
            <a:r>
              <a:rPr sz="3200" b="1" spc="-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-1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ВЕНЕРОЙ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34167" y="1177320"/>
            <a:ext cx="8902700" cy="280093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5399"/>
              </a:lnSpc>
              <a:spcBef>
                <a:spcPts val="133"/>
              </a:spcBef>
            </a:pPr>
            <a:r>
              <a:rPr b="1"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Делаем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деньги,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 </a:t>
            </a:r>
            <a:r>
              <a:rPr b="1" spc="-7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сфере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искусства </a:t>
            </a:r>
            <a:r>
              <a:rPr b="1"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творчества </a:t>
            </a:r>
            <a:r>
              <a:rPr b="1" spc="7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—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шоу-бизнесе,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 культуре,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искусстве,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дизайне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—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удовлетворяя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потребность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людей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красоте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комфорте.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Даже </a:t>
            </a:r>
            <a:r>
              <a:rPr b="1"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когда 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плохо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 деньгами,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всегда 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что-нибудь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придет </a:t>
            </a:r>
            <a:r>
              <a:rPr b="1" spc="7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—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подарок,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 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какая-то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поддержка.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algn="just">
              <a:lnSpc>
                <a:spcPct val="100000"/>
              </a:lnSpc>
            </a:pP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algn="just"/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СОЕДИНЕНИЕ,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ТРИН,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СЕКСТИЛЬ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391997" algn="just">
              <a:lnSpc>
                <a:spcPct val="115399"/>
              </a:lnSpc>
            </a:pP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Благосклонность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женского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пола.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Коммерция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области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моды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предметов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роскоши, </a:t>
            </a:r>
            <a:r>
              <a:rPr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финансов,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ресторанов.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Расходы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комфорт.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Приятная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работа,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приносящая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легкие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доходы.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Приход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денег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от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любви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женщин.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34167" y="4004863"/>
            <a:ext cx="8902700" cy="1287703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 algn="just">
              <a:spcBef>
                <a:spcPts val="453"/>
              </a:spcBef>
            </a:pP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КВАДРАТ,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ОППОЗИЦИЯ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6773" algn="just">
              <a:lnSpc>
                <a:spcPct val="115399"/>
              </a:lnSpc>
            </a:pP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Затраты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удовольствия,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о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которых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потом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жалеешь,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вещи,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которые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были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куплены,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 </a:t>
            </a:r>
            <a:r>
              <a:rPr spc="-4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нравятся,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неумение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сделать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правильный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выбор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элементарных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вещей,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покупки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algn="just">
              <a:spcBef>
                <a:spcPts val="320"/>
              </a:spcBef>
            </a:pP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вовремя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месту.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grpSp>
        <p:nvGrpSpPr>
          <p:cNvPr id="13" name="object 7"/>
          <p:cNvGrpSpPr/>
          <p:nvPr/>
        </p:nvGrpSpPr>
        <p:grpSpPr>
          <a:xfrm>
            <a:off x="626835" y="2789815"/>
            <a:ext cx="709507" cy="709507"/>
            <a:chOff x="355826" y="2183801"/>
            <a:chExt cx="532130" cy="532130"/>
          </a:xfrm>
          <a:solidFill>
            <a:schemeClr val="bg1">
              <a:lumMod val="65000"/>
            </a:schemeClr>
          </a:solidFill>
        </p:grpSpPr>
        <p:sp>
          <p:nvSpPr>
            <p:cNvPr id="14" name="object 8"/>
            <p:cNvSpPr/>
            <p:nvPr/>
          </p:nvSpPr>
          <p:spPr>
            <a:xfrm>
              <a:off x="360578" y="2188222"/>
              <a:ext cx="522605" cy="521970"/>
            </a:xfrm>
            <a:custGeom>
              <a:avLst/>
              <a:gdLst/>
              <a:ahLst/>
              <a:cxnLst/>
              <a:rect l="l" t="t" r="r" b="b"/>
              <a:pathLst>
                <a:path w="522605" h="521969">
                  <a:moveTo>
                    <a:pt x="522071" y="177800"/>
                  </a:moveTo>
                  <a:lnTo>
                    <a:pt x="344589" y="177800"/>
                  </a:lnTo>
                  <a:lnTo>
                    <a:pt x="344589" y="0"/>
                  </a:lnTo>
                  <a:lnTo>
                    <a:pt x="177495" y="0"/>
                  </a:lnTo>
                  <a:lnTo>
                    <a:pt x="177495" y="177800"/>
                  </a:lnTo>
                  <a:lnTo>
                    <a:pt x="0" y="177800"/>
                  </a:lnTo>
                  <a:lnTo>
                    <a:pt x="0" y="345440"/>
                  </a:lnTo>
                  <a:lnTo>
                    <a:pt x="177495" y="345440"/>
                  </a:lnTo>
                  <a:lnTo>
                    <a:pt x="177495" y="521970"/>
                  </a:lnTo>
                  <a:lnTo>
                    <a:pt x="344589" y="521970"/>
                  </a:lnTo>
                  <a:lnTo>
                    <a:pt x="344589" y="345440"/>
                  </a:lnTo>
                  <a:lnTo>
                    <a:pt x="522071" y="345440"/>
                  </a:lnTo>
                  <a:lnTo>
                    <a:pt x="522071" y="1778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9"/>
            <p:cNvSpPr/>
            <p:nvPr/>
          </p:nvSpPr>
          <p:spPr>
            <a:xfrm>
              <a:off x="360588" y="2188563"/>
              <a:ext cx="522605" cy="522605"/>
            </a:xfrm>
            <a:custGeom>
              <a:avLst/>
              <a:gdLst/>
              <a:ahLst/>
              <a:cxnLst/>
              <a:rect l="l" t="t" r="r" b="b"/>
              <a:pathLst>
                <a:path w="522605" h="522605">
                  <a:moveTo>
                    <a:pt x="0" y="177493"/>
                  </a:moveTo>
                  <a:lnTo>
                    <a:pt x="177493" y="177493"/>
                  </a:lnTo>
                  <a:lnTo>
                    <a:pt x="177493" y="0"/>
                  </a:lnTo>
                  <a:lnTo>
                    <a:pt x="344579" y="0"/>
                  </a:lnTo>
                  <a:lnTo>
                    <a:pt x="344579" y="177493"/>
                  </a:lnTo>
                  <a:lnTo>
                    <a:pt x="522072" y="177493"/>
                  </a:lnTo>
                  <a:lnTo>
                    <a:pt x="522072" y="344579"/>
                  </a:lnTo>
                  <a:lnTo>
                    <a:pt x="344579" y="344579"/>
                  </a:lnTo>
                  <a:lnTo>
                    <a:pt x="344579" y="522072"/>
                  </a:lnTo>
                  <a:lnTo>
                    <a:pt x="177493" y="522072"/>
                  </a:lnTo>
                  <a:lnTo>
                    <a:pt x="177493" y="344579"/>
                  </a:lnTo>
                  <a:lnTo>
                    <a:pt x="0" y="344579"/>
                  </a:lnTo>
                  <a:lnTo>
                    <a:pt x="0" y="177493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6" name="object 10"/>
          <p:cNvGrpSpPr/>
          <p:nvPr/>
        </p:nvGrpSpPr>
        <p:grpSpPr>
          <a:xfrm>
            <a:off x="686035" y="4410022"/>
            <a:ext cx="709507" cy="236220"/>
            <a:chOff x="400226" y="3991094"/>
            <a:chExt cx="532130" cy="177165"/>
          </a:xfrm>
          <a:solidFill>
            <a:schemeClr val="bg1">
              <a:lumMod val="65000"/>
            </a:schemeClr>
          </a:solidFill>
        </p:grpSpPr>
        <p:sp>
          <p:nvSpPr>
            <p:cNvPr id="17" name="object 11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522072" y="167085"/>
                  </a:moveTo>
                  <a:lnTo>
                    <a:pt x="0" y="167085"/>
                  </a:lnTo>
                  <a:lnTo>
                    <a:pt x="0" y="0"/>
                  </a:lnTo>
                  <a:lnTo>
                    <a:pt x="522072" y="0"/>
                  </a:lnTo>
                  <a:lnTo>
                    <a:pt x="522072" y="1670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2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0" y="0"/>
                  </a:moveTo>
                  <a:lnTo>
                    <a:pt x="522072" y="0"/>
                  </a:lnTo>
                  <a:lnTo>
                    <a:pt x="522072" y="167085"/>
                  </a:lnTo>
                  <a:lnTo>
                    <a:pt x="0" y="1670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24489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167" y="566179"/>
            <a:ext cx="841567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spc="-7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АСПЕКТЫ</a:t>
            </a:r>
            <a:r>
              <a:rPr sz="3200" b="1" spc="-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spc="-67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УПР. 2 ДОМА 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</a:t>
            </a:r>
            <a:r>
              <a:rPr sz="3200" b="1" spc="-67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-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МАРСОМ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34168" y="1075720"/>
            <a:ext cx="9035816" cy="251746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5399"/>
              </a:lnSpc>
              <a:spcBef>
                <a:spcPts val="133"/>
              </a:spcBef>
            </a:pPr>
            <a:r>
              <a:rPr b="1"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Делаем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деньги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активно,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должен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быть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дух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соревнования,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мастерство,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6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опыт.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Доход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обычно </a:t>
            </a:r>
            <a:r>
              <a:rPr b="1"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увеличивается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результате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острой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борьбы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конкуренции.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Должны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быть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настойчивыми,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воинственными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пробивными.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algn="just">
              <a:lnSpc>
                <a:spcPct val="100000"/>
              </a:lnSpc>
            </a:pP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algn="just">
              <a:spcBef>
                <a:spcPts val="60"/>
              </a:spcBef>
            </a:pP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algn="just"/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ТРИН,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СЕКСТИЛЬ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85511" algn="just">
              <a:lnSpc>
                <a:spcPct val="115399"/>
              </a:lnSpc>
            </a:pP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Активность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всегда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приводит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результатам.</a:t>
            </a:r>
            <a:r>
              <a:rPr spc="7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Предприимчивость,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чтобы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заработать,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надо </a:t>
            </a:r>
            <a:r>
              <a:rPr spc="-4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потрудиться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быть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первыми,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быстрее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конкурентов.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34166" y="3750342"/>
            <a:ext cx="9035817" cy="1927878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 algn="just">
              <a:spcBef>
                <a:spcPts val="453"/>
              </a:spcBef>
            </a:pP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СОЕДИНЕНИЕ,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КВАДРАТ,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ОППОЗИЦИЯ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6773" algn="just">
              <a:lnSpc>
                <a:spcPct val="115399"/>
              </a:lnSpc>
            </a:pP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Такой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человек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настойчиво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движется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обогащению,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но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имеет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склонность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мотовству, </a:t>
            </a:r>
            <a:r>
              <a:rPr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превосходящему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его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доходы.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Может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отсутствовать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коммерческая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хватка.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Спешка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приводит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растратам,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как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неправильное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распределение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энергии.</a:t>
            </a:r>
          </a:p>
          <a:p>
            <a:pPr marL="16933" marR="205735" algn="just">
              <a:lnSpc>
                <a:spcPct val="115399"/>
              </a:lnSpc>
            </a:pP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Временами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из-за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денег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может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вспыхивать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борьба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могут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возникать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финансовые </a:t>
            </a:r>
            <a:r>
              <a:rPr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проблемы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из-за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вражды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ревности.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grpSp>
        <p:nvGrpSpPr>
          <p:cNvPr id="13" name="object 7"/>
          <p:cNvGrpSpPr/>
          <p:nvPr/>
        </p:nvGrpSpPr>
        <p:grpSpPr>
          <a:xfrm>
            <a:off x="626835" y="2789815"/>
            <a:ext cx="709507" cy="709507"/>
            <a:chOff x="355826" y="2183801"/>
            <a:chExt cx="532130" cy="532130"/>
          </a:xfrm>
          <a:solidFill>
            <a:schemeClr val="bg1">
              <a:lumMod val="65000"/>
            </a:schemeClr>
          </a:solidFill>
        </p:grpSpPr>
        <p:sp>
          <p:nvSpPr>
            <p:cNvPr id="14" name="object 8"/>
            <p:cNvSpPr/>
            <p:nvPr/>
          </p:nvSpPr>
          <p:spPr>
            <a:xfrm>
              <a:off x="360578" y="2188222"/>
              <a:ext cx="522605" cy="521970"/>
            </a:xfrm>
            <a:custGeom>
              <a:avLst/>
              <a:gdLst/>
              <a:ahLst/>
              <a:cxnLst/>
              <a:rect l="l" t="t" r="r" b="b"/>
              <a:pathLst>
                <a:path w="522605" h="521969">
                  <a:moveTo>
                    <a:pt x="522071" y="177800"/>
                  </a:moveTo>
                  <a:lnTo>
                    <a:pt x="344589" y="177800"/>
                  </a:lnTo>
                  <a:lnTo>
                    <a:pt x="344589" y="0"/>
                  </a:lnTo>
                  <a:lnTo>
                    <a:pt x="177495" y="0"/>
                  </a:lnTo>
                  <a:lnTo>
                    <a:pt x="177495" y="177800"/>
                  </a:lnTo>
                  <a:lnTo>
                    <a:pt x="0" y="177800"/>
                  </a:lnTo>
                  <a:lnTo>
                    <a:pt x="0" y="345440"/>
                  </a:lnTo>
                  <a:lnTo>
                    <a:pt x="177495" y="345440"/>
                  </a:lnTo>
                  <a:lnTo>
                    <a:pt x="177495" y="521970"/>
                  </a:lnTo>
                  <a:lnTo>
                    <a:pt x="344589" y="521970"/>
                  </a:lnTo>
                  <a:lnTo>
                    <a:pt x="344589" y="345440"/>
                  </a:lnTo>
                  <a:lnTo>
                    <a:pt x="522071" y="345440"/>
                  </a:lnTo>
                  <a:lnTo>
                    <a:pt x="522071" y="1778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9"/>
            <p:cNvSpPr/>
            <p:nvPr/>
          </p:nvSpPr>
          <p:spPr>
            <a:xfrm>
              <a:off x="360588" y="2188563"/>
              <a:ext cx="522605" cy="522605"/>
            </a:xfrm>
            <a:custGeom>
              <a:avLst/>
              <a:gdLst/>
              <a:ahLst/>
              <a:cxnLst/>
              <a:rect l="l" t="t" r="r" b="b"/>
              <a:pathLst>
                <a:path w="522605" h="522605">
                  <a:moveTo>
                    <a:pt x="0" y="177493"/>
                  </a:moveTo>
                  <a:lnTo>
                    <a:pt x="177493" y="177493"/>
                  </a:lnTo>
                  <a:lnTo>
                    <a:pt x="177493" y="0"/>
                  </a:lnTo>
                  <a:lnTo>
                    <a:pt x="344579" y="0"/>
                  </a:lnTo>
                  <a:lnTo>
                    <a:pt x="344579" y="177493"/>
                  </a:lnTo>
                  <a:lnTo>
                    <a:pt x="522072" y="177493"/>
                  </a:lnTo>
                  <a:lnTo>
                    <a:pt x="522072" y="344579"/>
                  </a:lnTo>
                  <a:lnTo>
                    <a:pt x="344579" y="344579"/>
                  </a:lnTo>
                  <a:lnTo>
                    <a:pt x="344579" y="522072"/>
                  </a:lnTo>
                  <a:lnTo>
                    <a:pt x="177493" y="522072"/>
                  </a:lnTo>
                  <a:lnTo>
                    <a:pt x="177493" y="344579"/>
                  </a:lnTo>
                  <a:lnTo>
                    <a:pt x="0" y="344579"/>
                  </a:lnTo>
                  <a:lnTo>
                    <a:pt x="0" y="177493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6" name="object 10"/>
          <p:cNvGrpSpPr/>
          <p:nvPr/>
        </p:nvGrpSpPr>
        <p:grpSpPr>
          <a:xfrm>
            <a:off x="686035" y="4410022"/>
            <a:ext cx="709507" cy="236220"/>
            <a:chOff x="400226" y="3991094"/>
            <a:chExt cx="532130" cy="177165"/>
          </a:xfrm>
          <a:solidFill>
            <a:schemeClr val="bg1">
              <a:lumMod val="65000"/>
            </a:schemeClr>
          </a:solidFill>
        </p:grpSpPr>
        <p:sp>
          <p:nvSpPr>
            <p:cNvPr id="17" name="object 11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522072" y="167085"/>
                  </a:moveTo>
                  <a:lnTo>
                    <a:pt x="0" y="167085"/>
                  </a:lnTo>
                  <a:lnTo>
                    <a:pt x="0" y="0"/>
                  </a:lnTo>
                  <a:lnTo>
                    <a:pt x="522072" y="0"/>
                  </a:lnTo>
                  <a:lnTo>
                    <a:pt x="522072" y="1670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2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0" y="0"/>
                  </a:moveTo>
                  <a:lnTo>
                    <a:pt x="522072" y="0"/>
                  </a:lnTo>
                  <a:lnTo>
                    <a:pt x="522072" y="167085"/>
                  </a:lnTo>
                  <a:lnTo>
                    <a:pt x="0" y="1670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9805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7142" y="751133"/>
            <a:ext cx="9137032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spc="-7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АСПЕКТЫ</a:t>
            </a:r>
            <a:r>
              <a:rPr lang="ru-RU" sz="3200" b="1" spc="-7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УПР. 2 ДОМА</a:t>
            </a:r>
            <a:r>
              <a:rPr sz="3200" b="1" spc="-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</a:t>
            </a:r>
            <a:r>
              <a:rPr sz="3200" b="1" spc="-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-1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ЮПИТЕРОМ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1329978" y="1186692"/>
            <a:ext cx="9611360" cy="27840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10809" marR="6773" indent="0" algn="just">
              <a:lnSpc>
                <a:spcPct val="115399"/>
              </a:lnSpc>
              <a:spcBef>
                <a:spcPts val="133"/>
              </a:spcBef>
              <a:buNone/>
            </a:pPr>
            <a:r>
              <a:rPr sz="1800" b="1" spc="-53" dirty="0"/>
              <a:t>Делаем</a:t>
            </a:r>
            <a:r>
              <a:rPr sz="1800" b="1" spc="-13" dirty="0"/>
              <a:t> </a:t>
            </a:r>
            <a:r>
              <a:rPr sz="1800" b="1" spc="-20" dirty="0"/>
              <a:t>деньги</a:t>
            </a:r>
            <a:r>
              <a:rPr sz="1800" b="1" spc="-7" dirty="0"/>
              <a:t> </a:t>
            </a:r>
            <a:r>
              <a:rPr sz="1800" b="1" spc="-33" dirty="0"/>
              <a:t>в</a:t>
            </a:r>
            <a:r>
              <a:rPr sz="1800" b="1" spc="-7" dirty="0"/>
              <a:t> </a:t>
            </a:r>
            <a:r>
              <a:rPr sz="1800" b="1" spc="-20" dirty="0"/>
              <a:t>своей</a:t>
            </a:r>
            <a:r>
              <a:rPr sz="1800" b="1" spc="-7" dirty="0"/>
              <a:t> </a:t>
            </a:r>
            <a:r>
              <a:rPr sz="1800" b="1" spc="-27" dirty="0"/>
              <a:t>профессиональной</a:t>
            </a:r>
            <a:r>
              <a:rPr sz="1800" b="1" spc="-7" dirty="0"/>
              <a:t> </a:t>
            </a:r>
            <a:r>
              <a:rPr sz="1800" b="1" spc="-80" dirty="0"/>
              <a:t>сфере,</a:t>
            </a:r>
            <a:r>
              <a:rPr sz="1800" b="1" spc="-13" dirty="0"/>
              <a:t> </a:t>
            </a:r>
            <a:r>
              <a:rPr sz="1800" b="1" spc="-33" dirty="0"/>
              <a:t>в</a:t>
            </a:r>
            <a:r>
              <a:rPr sz="1800" b="1" spc="-7" dirty="0"/>
              <a:t> </a:t>
            </a:r>
            <a:r>
              <a:rPr sz="1800" b="1" spc="-33" dirty="0"/>
              <a:t>бизнесе,</a:t>
            </a:r>
            <a:r>
              <a:rPr sz="1800" b="1" spc="-7" dirty="0"/>
              <a:t> </a:t>
            </a:r>
            <a:r>
              <a:rPr sz="1800" b="1" spc="-33" dirty="0"/>
              <a:t>в</a:t>
            </a:r>
            <a:r>
              <a:rPr sz="1800" b="1" spc="-7" dirty="0"/>
              <a:t> СМИ </a:t>
            </a:r>
            <a:r>
              <a:rPr sz="1800" b="1" spc="7" dirty="0"/>
              <a:t>или</a:t>
            </a:r>
            <a:r>
              <a:rPr sz="1800" b="1" spc="-13" dirty="0"/>
              <a:t> </a:t>
            </a:r>
            <a:r>
              <a:rPr sz="1800" b="1" spc="-33" dirty="0"/>
              <a:t>в</a:t>
            </a:r>
            <a:r>
              <a:rPr sz="1800" b="1" spc="-7" dirty="0"/>
              <a:t> </a:t>
            </a:r>
            <a:r>
              <a:rPr sz="1800" b="1" spc="-47" dirty="0"/>
              <a:t>рекламе,</a:t>
            </a:r>
            <a:r>
              <a:rPr sz="1800" b="1" spc="-7" dirty="0"/>
              <a:t> </a:t>
            </a:r>
            <a:r>
              <a:rPr sz="1800" b="1" spc="-33" dirty="0"/>
              <a:t>в </a:t>
            </a:r>
            <a:r>
              <a:rPr sz="1800" b="1" spc="-27" dirty="0"/>
              <a:t> </a:t>
            </a:r>
            <a:r>
              <a:rPr sz="1800" b="1" spc="-13" dirty="0"/>
              <a:t>преподавании,</a:t>
            </a:r>
            <a:r>
              <a:rPr sz="1800" b="1" spc="-7" dirty="0"/>
              <a:t> </a:t>
            </a:r>
            <a:r>
              <a:rPr sz="1800" b="1" spc="-33" dirty="0"/>
              <a:t>в</a:t>
            </a:r>
            <a:r>
              <a:rPr sz="1800" b="1" dirty="0"/>
              <a:t> </a:t>
            </a:r>
            <a:r>
              <a:rPr sz="1800" b="1" spc="-27" dirty="0"/>
              <a:t>больших</a:t>
            </a:r>
            <a:r>
              <a:rPr sz="1800" b="1" spc="-7" dirty="0"/>
              <a:t> </a:t>
            </a:r>
            <a:r>
              <a:rPr sz="1800" b="1" spc="-60" dirty="0"/>
              <a:t>фирмах</a:t>
            </a:r>
            <a:r>
              <a:rPr sz="1800" b="1" dirty="0"/>
              <a:t> </a:t>
            </a:r>
            <a:r>
              <a:rPr sz="1800" b="1" spc="7" dirty="0"/>
              <a:t>или</a:t>
            </a:r>
            <a:r>
              <a:rPr sz="1800" b="1" dirty="0"/>
              <a:t> корпорациях,</a:t>
            </a:r>
            <a:r>
              <a:rPr sz="1800" b="1" spc="-7" dirty="0"/>
              <a:t> юриспруденции,</a:t>
            </a:r>
            <a:r>
              <a:rPr sz="1800" b="1" dirty="0"/>
              <a:t> </a:t>
            </a:r>
            <a:r>
              <a:rPr sz="1800" b="1" spc="-20" dirty="0"/>
              <a:t>торговле,</a:t>
            </a:r>
            <a:r>
              <a:rPr sz="1800" b="1" spc="-7" dirty="0"/>
              <a:t> </a:t>
            </a:r>
            <a:r>
              <a:rPr sz="1800" b="1" spc="13" dirty="0"/>
              <a:t>религии </a:t>
            </a:r>
            <a:r>
              <a:rPr sz="1800" b="1" spc="20" dirty="0"/>
              <a:t> </a:t>
            </a:r>
            <a:r>
              <a:rPr sz="1800" b="1" spc="7" dirty="0"/>
              <a:t>или</a:t>
            </a:r>
            <a:r>
              <a:rPr sz="1800" b="1" spc="-13" dirty="0"/>
              <a:t> </a:t>
            </a:r>
            <a:r>
              <a:rPr sz="1800" b="1" spc="-67" dirty="0"/>
              <a:t>философии.</a:t>
            </a:r>
            <a:r>
              <a:rPr sz="1800" b="1" spc="-7" dirty="0"/>
              <a:t> Деньги </a:t>
            </a:r>
            <a:r>
              <a:rPr sz="1800" b="1" spc="-27" dirty="0"/>
              <a:t>позволяют</a:t>
            </a:r>
            <a:r>
              <a:rPr sz="1800" b="1" spc="-7" dirty="0"/>
              <a:t> </a:t>
            </a:r>
            <a:r>
              <a:rPr sz="1800" b="1" spc="-47" dirty="0"/>
              <a:t>нам</a:t>
            </a:r>
            <a:r>
              <a:rPr sz="1800" b="1" spc="-7" dirty="0"/>
              <a:t> </a:t>
            </a:r>
            <a:r>
              <a:rPr sz="1800" b="1" spc="-33" dirty="0"/>
              <a:t>чувствовать</a:t>
            </a:r>
            <a:r>
              <a:rPr sz="1800" b="1" spc="-13" dirty="0"/>
              <a:t> </a:t>
            </a:r>
            <a:r>
              <a:rPr sz="1800" b="1" spc="-33" dirty="0"/>
              <a:t>себя</a:t>
            </a:r>
            <a:r>
              <a:rPr sz="1800" b="1" spc="-7" dirty="0"/>
              <a:t> </a:t>
            </a:r>
            <a:r>
              <a:rPr sz="1800" b="1" spc="-40" dirty="0"/>
              <a:t>значительными,</a:t>
            </a:r>
            <a:r>
              <a:rPr sz="1800" b="1" spc="-7" dirty="0"/>
              <a:t> </a:t>
            </a:r>
            <a:r>
              <a:rPr sz="1800" b="1" spc="-60" dirty="0"/>
              <a:t>быть</a:t>
            </a:r>
            <a:r>
              <a:rPr sz="1800" b="1" spc="-7" dirty="0"/>
              <a:t> </a:t>
            </a:r>
            <a:r>
              <a:rPr sz="1800" b="1" spc="-33" dirty="0"/>
              <a:t>в</a:t>
            </a:r>
            <a:r>
              <a:rPr sz="1800" b="1" spc="-7" dirty="0"/>
              <a:t> </a:t>
            </a:r>
            <a:r>
              <a:rPr sz="1800" b="1" spc="-27" dirty="0"/>
              <a:t>хорошем </a:t>
            </a:r>
            <a:r>
              <a:rPr sz="1800" b="1" spc="-440" dirty="0"/>
              <a:t> </a:t>
            </a:r>
            <a:r>
              <a:rPr sz="1800" b="1" spc="-13" dirty="0"/>
              <a:t>расположении </a:t>
            </a:r>
            <a:r>
              <a:rPr sz="1800" b="1" spc="-33" dirty="0"/>
              <a:t>духа,</a:t>
            </a:r>
            <a:r>
              <a:rPr sz="1800" b="1" spc="-13" dirty="0"/>
              <a:t> </a:t>
            </a:r>
            <a:r>
              <a:rPr sz="1800" b="1" spc="-33" dirty="0"/>
              <a:t>в</a:t>
            </a:r>
            <a:r>
              <a:rPr sz="1800" b="1" spc="-13" dirty="0"/>
              <a:t> </a:t>
            </a:r>
            <a:r>
              <a:rPr sz="1800" b="1" spc="-53" dirty="0"/>
              <a:t>веселом,</a:t>
            </a:r>
            <a:r>
              <a:rPr sz="1800" b="1" spc="-7" dirty="0"/>
              <a:t> </a:t>
            </a:r>
            <a:r>
              <a:rPr sz="1800" b="1" spc="-27" dirty="0"/>
              <a:t>оптимистическом</a:t>
            </a:r>
            <a:r>
              <a:rPr sz="1800" b="1" spc="-13" dirty="0"/>
              <a:t> настроении.</a:t>
            </a:r>
          </a:p>
          <a:p>
            <a:pPr marL="422476" algn="just">
              <a:lnSpc>
                <a:spcPct val="100000"/>
              </a:lnSpc>
            </a:pPr>
            <a:endParaRPr sz="1800" b="1" dirty="0"/>
          </a:p>
          <a:p>
            <a:pPr marL="210809" indent="0" algn="just">
              <a:lnSpc>
                <a:spcPct val="100000"/>
              </a:lnSpc>
              <a:buNone/>
            </a:pPr>
            <a:r>
              <a:rPr sz="1800" b="1" spc="-40" dirty="0"/>
              <a:t>СОЕДИНЕНИЕ,</a:t>
            </a:r>
            <a:r>
              <a:rPr sz="1800" b="1" spc="-33" dirty="0"/>
              <a:t> </a:t>
            </a:r>
            <a:r>
              <a:rPr sz="1800" b="1" spc="-7" dirty="0"/>
              <a:t>ТРИН,</a:t>
            </a:r>
            <a:r>
              <a:rPr sz="1800" b="1" spc="-27" dirty="0"/>
              <a:t> </a:t>
            </a:r>
            <a:r>
              <a:rPr sz="1800" b="1" spc="-40" dirty="0" err="1" smtClean="0"/>
              <a:t>СЕКСТИЛЬ</a:t>
            </a:r>
            <a:endParaRPr lang="ru-RU" sz="1800" b="1" spc="-40" dirty="0" smtClean="0"/>
          </a:p>
          <a:p>
            <a:pPr marL="210809" indent="0" algn="just">
              <a:lnSpc>
                <a:spcPct val="100000"/>
              </a:lnSpc>
              <a:buNone/>
            </a:pPr>
            <a:r>
              <a:rPr sz="1800" dirty="0" err="1" smtClean="0"/>
              <a:t>Щедрость</a:t>
            </a:r>
            <a:r>
              <a:rPr sz="1800" dirty="0"/>
              <a:t>, </a:t>
            </a:r>
            <a:r>
              <a:rPr sz="1800" spc="7" dirty="0"/>
              <a:t>приносит</a:t>
            </a:r>
            <a:r>
              <a:rPr sz="1800" dirty="0"/>
              <a:t> </a:t>
            </a:r>
            <a:r>
              <a:rPr sz="1800" spc="-27" dirty="0"/>
              <a:t>богатство,</a:t>
            </a:r>
            <a:r>
              <a:rPr sz="1800" dirty="0"/>
              <a:t> </a:t>
            </a:r>
            <a:r>
              <a:rPr sz="1800" spc="-40" dirty="0"/>
              <a:t>даже</a:t>
            </a:r>
            <a:r>
              <a:rPr sz="1800" spc="7" dirty="0"/>
              <a:t> </a:t>
            </a:r>
            <a:r>
              <a:rPr sz="1800" spc="-73" dirty="0"/>
              <a:t>тем,</a:t>
            </a:r>
            <a:r>
              <a:rPr sz="1800" dirty="0"/>
              <a:t> </a:t>
            </a:r>
            <a:r>
              <a:rPr sz="1800" spc="-7" dirty="0"/>
              <a:t>кто</a:t>
            </a:r>
            <a:r>
              <a:rPr sz="1800" dirty="0"/>
              <a:t> </a:t>
            </a:r>
            <a:r>
              <a:rPr sz="1800" spc="-27" dirty="0"/>
              <a:t>ленив.</a:t>
            </a:r>
            <a:r>
              <a:rPr sz="1800" spc="7" dirty="0"/>
              <a:t> </a:t>
            </a:r>
            <a:r>
              <a:rPr sz="1800" spc="-33" dirty="0"/>
              <a:t>Это</a:t>
            </a:r>
            <a:r>
              <a:rPr sz="1800" dirty="0"/>
              <a:t> </a:t>
            </a:r>
            <a:r>
              <a:rPr sz="1800" spc="-47" dirty="0"/>
              <a:t>финансовый</a:t>
            </a:r>
            <a:r>
              <a:rPr sz="1800" dirty="0"/>
              <a:t> </a:t>
            </a:r>
            <a:r>
              <a:rPr sz="1800" spc="-13" dirty="0"/>
              <a:t>ангел-хранитель, </a:t>
            </a:r>
            <a:r>
              <a:rPr sz="1800" spc="-440" dirty="0"/>
              <a:t> </a:t>
            </a:r>
            <a:r>
              <a:rPr sz="1800" spc="-13" dirty="0"/>
              <a:t>не </a:t>
            </a:r>
            <a:r>
              <a:rPr sz="1800" spc="-20" dirty="0"/>
              <a:t>позволяющий</a:t>
            </a:r>
            <a:r>
              <a:rPr sz="1800" spc="-13" dirty="0"/>
              <a:t> </a:t>
            </a:r>
            <a:r>
              <a:rPr sz="1800" spc="-27" dirty="0"/>
              <a:t>человеку</a:t>
            </a:r>
            <a:r>
              <a:rPr sz="1800" spc="-13" dirty="0"/>
              <a:t> </a:t>
            </a:r>
            <a:r>
              <a:rPr sz="1800" spc="-40" dirty="0"/>
              <a:t>впасть</a:t>
            </a:r>
            <a:r>
              <a:rPr sz="1800" spc="-13" dirty="0"/>
              <a:t> </a:t>
            </a:r>
            <a:r>
              <a:rPr sz="1800" spc="-33" dirty="0"/>
              <a:t>в</a:t>
            </a:r>
            <a:r>
              <a:rPr sz="1800" spc="-13" dirty="0"/>
              <a:t> </a:t>
            </a:r>
            <a:r>
              <a:rPr sz="1800" spc="-33" dirty="0"/>
              <a:t>нищету.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67142" y="4189762"/>
            <a:ext cx="9374196" cy="972232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 algn="just">
              <a:spcBef>
                <a:spcPts val="453"/>
              </a:spcBef>
            </a:pPr>
            <a:r>
              <a:rPr b="1" spc="-47" dirty="0">
                <a:cs typeface="Microsoft Sans Serif"/>
              </a:rPr>
              <a:t>КВАДРАТ,</a:t>
            </a:r>
            <a:r>
              <a:rPr b="1" spc="-60" dirty="0">
                <a:cs typeface="Microsoft Sans Serif"/>
              </a:rPr>
              <a:t> </a:t>
            </a:r>
            <a:r>
              <a:rPr b="1" spc="13" dirty="0">
                <a:cs typeface="Microsoft Sans Serif"/>
              </a:rPr>
              <a:t>ОППОЗИЦИЯ</a:t>
            </a:r>
            <a:endParaRPr b="1" dirty="0">
              <a:cs typeface="Microsoft Sans Serif"/>
            </a:endParaRPr>
          </a:p>
          <a:p>
            <a:pPr marL="16933" marR="6773" algn="just">
              <a:lnSpc>
                <a:spcPct val="115399"/>
              </a:lnSpc>
            </a:pPr>
            <a:r>
              <a:rPr dirty="0">
                <a:cs typeface="Microsoft Sans Serif"/>
              </a:rPr>
              <a:t>Не</a:t>
            </a:r>
            <a:r>
              <a:rPr spc="-13" dirty="0">
                <a:cs typeface="Microsoft Sans Serif"/>
              </a:rPr>
              <a:t> </a:t>
            </a:r>
            <a:r>
              <a:rPr spc="-7" dirty="0">
                <a:cs typeface="Microsoft Sans Serif"/>
              </a:rPr>
              <a:t>любит </a:t>
            </a:r>
            <a:r>
              <a:rPr spc="-47" dirty="0">
                <a:cs typeface="Microsoft Sans Serif"/>
              </a:rPr>
              <a:t>мелочиться,</a:t>
            </a:r>
            <a:r>
              <a:rPr spc="-13" dirty="0">
                <a:cs typeface="Microsoft Sans Serif"/>
              </a:rPr>
              <a:t> </a:t>
            </a:r>
            <a:r>
              <a:rPr spc="-20" dirty="0">
                <a:cs typeface="Microsoft Sans Serif"/>
              </a:rPr>
              <a:t>заплатит</a:t>
            </a:r>
            <a:r>
              <a:rPr spc="-7" dirty="0">
                <a:cs typeface="Microsoft Sans Serif"/>
              </a:rPr>
              <a:t> любую</a:t>
            </a:r>
            <a:r>
              <a:rPr spc="-13" dirty="0">
                <a:cs typeface="Microsoft Sans Serif"/>
              </a:rPr>
              <a:t> </a:t>
            </a:r>
            <a:r>
              <a:rPr spc="-40" dirty="0">
                <a:cs typeface="Microsoft Sans Serif"/>
              </a:rPr>
              <a:t>цену.</a:t>
            </a:r>
            <a:r>
              <a:rPr spc="-7" dirty="0">
                <a:cs typeface="Microsoft Sans Serif"/>
              </a:rPr>
              <a:t> </a:t>
            </a:r>
            <a:r>
              <a:rPr spc="-40" dirty="0">
                <a:cs typeface="Microsoft Sans Serif"/>
              </a:rPr>
              <a:t>Расточительность. </a:t>
            </a:r>
            <a:r>
              <a:rPr spc="-33" dirty="0">
                <a:cs typeface="Microsoft Sans Serif"/>
              </a:rPr>
              <a:t> </a:t>
            </a:r>
            <a:r>
              <a:rPr spc="-20" dirty="0">
                <a:cs typeface="Microsoft Sans Serif"/>
              </a:rPr>
              <a:t>Склонность</a:t>
            </a:r>
            <a:r>
              <a:rPr spc="-13" dirty="0">
                <a:cs typeface="Microsoft Sans Serif"/>
              </a:rPr>
              <a:t> </a:t>
            </a:r>
            <a:r>
              <a:rPr spc="-40" dirty="0">
                <a:cs typeface="Microsoft Sans Serif"/>
              </a:rPr>
              <a:t>смотреть</a:t>
            </a:r>
            <a:r>
              <a:rPr spc="-13" dirty="0">
                <a:cs typeface="Microsoft Sans Serif"/>
              </a:rPr>
              <a:t> на </a:t>
            </a:r>
            <a:r>
              <a:rPr spc="-20" dirty="0">
                <a:cs typeface="Microsoft Sans Serif"/>
              </a:rPr>
              <a:t>деньги</a:t>
            </a:r>
            <a:r>
              <a:rPr spc="-13" dirty="0">
                <a:cs typeface="Microsoft Sans Serif"/>
              </a:rPr>
              <a:t> </a:t>
            </a:r>
            <a:r>
              <a:rPr spc="-33" dirty="0">
                <a:cs typeface="Microsoft Sans Serif"/>
              </a:rPr>
              <a:t>сквозь</a:t>
            </a:r>
            <a:r>
              <a:rPr spc="-13" dirty="0">
                <a:cs typeface="Microsoft Sans Serif"/>
              </a:rPr>
              <a:t> </a:t>
            </a:r>
            <a:r>
              <a:rPr spc="-33" dirty="0">
                <a:cs typeface="Microsoft Sans Serif"/>
              </a:rPr>
              <a:t>розовые</a:t>
            </a:r>
            <a:r>
              <a:rPr spc="-13" dirty="0">
                <a:cs typeface="Microsoft Sans Serif"/>
              </a:rPr>
              <a:t> </a:t>
            </a:r>
            <a:r>
              <a:rPr spc="-7" dirty="0">
                <a:cs typeface="Microsoft Sans Serif"/>
              </a:rPr>
              <a:t>очки</a:t>
            </a:r>
            <a:r>
              <a:rPr spc="-13" dirty="0">
                <a:cs typeface="Microsoft Sans Serif"/>
              </a:rPr>
              <a:t> </a:t>
            </a:r>
            <a:r>
              <a:rPr spc="27" dirty="0">
                <a:cs typeface="Microsoft Sans Serif"/>
              </a:rPr>
              <a:t>и</a:t>
            </a:r>
            <a:r>
              <a:rPr spc="-13" dirty="0">
                <a:cs typeface="Microsoft Sans Serif"/>
              </a:rPr>
              <a:t> покупать на </a:t>
            </a:r>
            <a:r>
              <a:rPr spc="27" dirty="0">
                <a:cs typeface="Microsoft Sans Serif"/>
              </a:rPr>
              <a:t>них </a:t>
            </a:r>
            <a:r>
              <a:rPr spc="-440" dirty="0">
                <a:cs typeface="Microsoft Sans Serif"/>
              </a:rPr>
              <a:t> </a:t>
            </a:r>
            <a:r>
              <a:rPr spc="-40" dirty="0">
                <a:cs typeface="Microsoft Sans Serif"/>
              </a:rPr>
              <a:t>все</a:t>
            </a:r>
            <a:r>
              <a:rPr spc="-20" dirty="0">
                <a:cs typeface="Microsoft Sans Serif"/>
              </a:rPr>
              <a:t> </a:t>
            </a:r>
            <a:r>
              <a:rPr spc="-53" dirty="0">
                <a:cs typeface="Microsoft Sans Serif"/>
              </a:rPr>
              <a:t>самое</a:t>
            </a:r>
            <a:r>
              <a:rPr spc="-13" dirty="0">
                <a:cs typeface="Microsoft Sans Serif"/>
              </a:rPr>
              <a:t> </a:t>
            </a:r>
            <a:r>
              <a:rPr spc="-40" dirty="0">
                <a:cs typeface="Microsoft Sans Serif"/>
              </a:rPr>
              <a:t>лучшее</a:t>
            </a:r>
            <a:r>
              <a:rPr spc="-13" dirty="0">
                <a:cs typeface="Microsoft Sans Serif"/>
              </a:rPr>
              <a:t> </a:t>
            </a:r>
            <a:r>
              <a:rPr spc="27" dirty="0">
                <a:cs typeface="Microsoft Sans Serif"/>
              </a:rPr>
              <a:t>и</a:t>
            </a:r>
            <a:r>
              <a:rPr spc="-13" dirty="0">
                <a:cs typeface="Microsoft Sans Serif"/>
              </a:rPr>
              <a:t> </a:t>
            </a:r>
            <a:r>
              <a:rPr spc="-33" dirty="0">
                <a:cs typeface="Microsoft Sans Serif"/>
              </a:rPr>
              <a:t>качественное.</a:t>
            </a:r>
            <a:endParaRPr dirty="0">
              <a:cs typeface="Microsoft Sans Serif"/>
            </a:endParaRPr>
          </a:p>
        </p:txBody>
      </p:sp>
      <p:grpSp>
        <p:nvGrpSpPr>
          <p:cNvPr id="13" name="object 7"/>
          <p:cNvGrpSpPr/>
          <p:nvPr/>
        </p:nvGrpSpPr>
        <p:grpSpPr>
          <a:xfrm>
            <a:off x="626835" y="3081745"/>
            <a:ext cx="709507" cy="709507"/>
            <a:chOff x="355826" y="2183801"/>
            <a:chExt cx="532130" cy="532130"/>
          </a:xfrm>
          <a:solidFill>
            <a:schemeClr val="bg1">
              <a:lumMod val="65000"/>
            </a:schemeClr>
          </a:solidFill>
        </p:grpSpPr>
        <p:sp>
          <p:nvSpPr>
            <p:cNvPr id="14" name="object 8"/>
            <p:cNvSpPr/>
            <p:nvPr/>
          </p:nvSpPr>
          <p:spPr>
            <a:xfrm>
              <a:off x="360578" y="2188222"/>
              <a:ext cx="522605" cy="521970"/>
            </a:xfrm>
            <a:custGeom>
              <a:avLst/>
              <a:gdLst/>
              <a:ahLst/>
              <a:cxnLst/>
              <a:rect l="l" t="t" r="r" b="b"/>
              <a:pathLst>
                <a:path w="522605" h="521969">
                  <a:moveTo>
                    <a:pt x="522071" y="177800"/>
                  </a:moveTo>
                  <a:lnTo>
                    <a:pt x="344589" y="177800"/>
                  </a:lnTo>
                  <a:lnTo>
                    <a:pt x="344589" y="0"/>
                  </a:lnTo>
                  <a:lnTo>
                    <a:pt x="177495" y="0"/>
                  </a:lnTo>
                  <a:lnTo>
                    <a:pt x="177495" y="177800"/>
                  </a:lnTo>
                  <a:lnTo>
                    <a:pt x="0" y="177800"/>
                  </a:lnTo>
                  <a:lnTo>
                    <a:pt x="0" y="345440"/>
                  </a:lnTo>
                  <a:lnTo>
                    <a:pt x="177495" y="345440"/>
                  </a:lnTo>
                  <a:lnTo>
                    <a:pt x="177495" y="521970"/>
                  </a:lnTo>
                  <a:lnTo>
                    <a:pt x="344589" y="521970"/>
                  </a:lnTo>
                  <a:lnTo>
                    <a:pt x="344589" y="345440"/>
                  </a:lnTo>
                  <a:lnTo>
                    <a:pt x="522071" y="345440"/>
                  </a:lnTo>
                  <a:lnTo>
                    <a:pt x="522071" y="1778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9"/>
            <p:cNvSpPr/>
            <p:nvPr/>
          </p:nvSpPr>
          <p:spPr>
            <a:xfrm>
              <a:off x="360588" y="2188563"/>
              <a:ext cx="522605" cy="522605"/>
            </a:xfrm>
            <a:custGeom>
              <a:avLst/>
              <a:gdLst/>
              <a:ahLst/>
              <a:cxnLst/>
              <a:rect l="l" t="t" r="r" b="b"/>
              <a:pathLst>
                <a:path w="522605" h="522605">
                  <a:moveTo>
                    <a:pt x="0" y="177493"/>
                  </a:moveTo>
                  <a:lnTo>
                    <a:pt x="177493" y="177493"/>
                  </a:lnTo>
                  <a:lnTo>
                    <a:pt x="177493" y="0"/>
                  </a:lnTo>
                  <a:lnTo>
                    <a:pt x="344579" y="0"/>
                  </a:lnTo>
                  <a:lnTo>
                    <a:pt x="344579" y="177493"/>
                  </a:lnTo>
                  <a:lnTo>
                    <a:pt x="522072" y="177493"/>
                  </a:lnTo>
                  <a:lnTo>
                    <a:pt x="522072" y="344579"/>
                  </a:lnTo>
                  <a:lnTo>
                    <a:pt x="344579" y="344579"/>
                  </a:lnTo>
                  <a:lnTo>
                    <a:pt x="344579" y="522072"/>
                  </a:lnTo>
                  <a:lnTo>
                    <a:pt x="177493" y="522072"/>
                  </a:lnTo>
                  <a:lnTo>
                    <a:pt x="177493" y="344579"/>
                  </a:lnTo>
                  <a:lnTo>
                    <a:pt x="0" y="344579"/>
                  </a:lnTo>
                  <a:lnTo>
                    <a:pt x="0" y="177493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6" name="object 10"/>
          <p:cNvGrpSpPr/>
          <p:nvPr/>
        </p:nvGrpSpPr>
        <p:grpSpPr>
          <a:xfrm>
            <a:off x="686035" y="4701952"/>
            <a:ext cx="709507" cy="236220"/>
            <a:chOff x="400226" y="3991094"/>
            <a:chExt cx="532130" cy="177165"/>
          </a:xfrm>
          <a:solidFill>
            <a:schemeClr val="bg1">
              <a:lumMod val="65000"/>
            </a:schemeClr>
          </a:solidFill>
        </p:grpSpPr>
        <p:sp>
          <p:nvSpPr>
            <p:cNvPr id="17" name="object 11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522072" y="167085"/>
                  </a:moveTo>
                  <a:lnTo>
                    <a:pt x="0" y="167085"/>
                  </a:lnTo>
                  <a:lnTo>
                    <a:pt x="0" y="0"/>
                  </a:lnTo>
                  <a:lnTo>
                    <a:pt x="522072" y="0"/>
                  </a:lnTo>
                  <a:lnTo>
                    <a:pt x="522072" y="1670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2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0" y="0"/>
                  </a:moveTo>
                  <a:lnTo>
                    <a:pt x="522072" y="0"/>
                  </a:lnTo>
                  <a:lnTo>
                    <a:pt x="522072" y="167085"/>
                  </a:lnTo>
                  <a:lnTo>
                    <a:pt x="0" y="1670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0454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167" y="77776"/>
            <a:ext cx="8917940" cy="2197525"/>
          </a:xfrm>
          <a:prstGeom prst="rect">
            <a:avLst/>
          </a:prstGeom>
        </p:spPr>
        <p:txBody>
          <a:bodyPr vert="horz" wrap="square" lIns="0" tIns="325120" rIns="0" bIns="0" rtlCol="0" anchor="ctr">
            <a:spAutoFit/>
          </a:bodyPr>
          <a:lstStyle/>
          <a:p>
            <a:pPr algn="just">
              <a:lnSpc>
                <a:spcPct val="100000"/>
              </a:lnSpc>
              <a:spcBef>
                <a:spcPts val="2560"/>
              </a:spcBef>
            </a:pPr>
            <a:r>
              <a:rPr sz="3200" b="1" spc="-7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АСПЕКТЫ</a:t>
            </a:r>
            <a:r>
              <a:rPr sz="3200" b="1" spc="-4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spc="-47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УПР. 2 ДОМА 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</a:t>
            </a:r>
            <a:r>
              <a:rPr sz="3200" b="1" spc="-53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-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САТУРНОМ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16933" marR="6773" algn="just">
              <a:lnSpc>
                <a:spcPct val="115399"/>
              </a:lnSpc>
              <a:spcBef>
                <a:spcPts val="813"/>
              </a:spcBef>
            </a:pPr>
            <a:r>
              <a:rPr sz="1800" b="1" spc="-7" dirty="0">
                <a:latin typeface="+mn-lt"/>
                <a:cs typeface="Microsoft Sans Serif"/>
              </a:rPr>
              <a:t>Деньги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достаются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27" dirty="0">
                <a:latin typeface="+mn-lt"/>
                <a:cs typeface="Microsoft Sans Serif"/>
              </a:rPr>
              <a:t>нелегко,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7" dirty="0">
                <a:latin typeface="+mn-lt"/>
                <a:cs typeface="Microsoft Sans Serif"/>
              </a:rPr>
              <a:t>приходится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13" dirty="0">
                <a:latin typeface="+mn-lt"/>
                <a:cs typeface="Microsoft Sans Serif"/>
              </a:rPr>
              <a:t>много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работать,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40" dirty="0">
                <a:latin typeface="+mn-lt"/>
                <a:cs typeface="Microsoft Sans Serif"/>
              </a:rPr>
              <a:t>рассчитывать</a:t>
            </a:r>
            <a:r>
              <a:rPr sz="1800" b="1" spc="7" dirty="0">
                <a:latin typeface="+mn-lt"/>
                <a:cs typeface="Microsoft Sans Serif"/>
              </a:rPr>
              <a:t> </a:t>
            </a:r>
            <a:r>
              <a:rPr sz="1800" b="1" spc="-13" dirty="0">
                <a:latin typeface="+mn-lt"/>
                <a:cs typeface="Microsoft Sans Serif"/>
              </a:rPr>
              <a:t>свои</a:t>
            </a:r>
            <a:r>
              <a:rPr sz="1800" b="1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действия, </a:t>
            </a:r>
            <a:r>
              <a:rPr sz="1800" b="1" spc="-27" dirty="0">
                <a:latin typeface="+mn-lt"/>
                <a:cs typeface="Microsoft Sans Serif"/>
              </a:rPr>
              <a:t> </a:t>
            </a:r>
            <a:r>
              <a:rPr sz="1800" b="1" spc="-47" dirty="0">
                <a:latin typeface="+mn-lt"/>
                <a:cs typeface="Microsoft Sans Serif"/>
              </a:rPr>
              <a:t>занимаясь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20" dirty="0">
                <a:latin typeface="+mn-lt"/>
                <a:cs typeface="Microsoft Sans Serif"/>
              </a:rPr>
              <a:t>управлением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бизнесом,</a:t>
            </a:r>
            <a:r>
              <a:rPr sz="1800" b="1" spc="-7" dirty="0">
                <a:latin typeface="+mn-lt"/>
                <a:cs typeface="Microsoft Sans Serif"/>
              </a:rPr>
              <a:t> </a:t>
            </a:r>
            <a:r>
              <a:rPr sz="1800" b="1" spc="-53" dirty="0">
                <a:latin typeface="+mn-lt"/>
                <a:cs typeface="Microsoft Sans Serif"/>
              </a:rPr>
              <a:t>менеджментом,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7" dirty="0">
                <a:latin typeface="+mn-lt"/>
                <a:cs typeface="Microsoft Sans Serif"/>
              </a:rPr>
              <a:t>организацией,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27" dirty="0">
                <a:latin typeface="+mn-lt"/>
                <a:cs typeface="Microsoft Sans Serif"/>
              </a:rPr>
              <a:t>контролем, </a:t>
            </a:r>
            <a:r>
              <a:rPr sz="1800" b="1" spc="-20" dirty="0">
                <a:latin typeface="+mn-lt"/>
                <a:cs typeface="Microsoft Sans Serif"/>
              </a:rPr>
              <a:t> </a:t>
            </a:r>
            <a:r>
              <a:rPr sz="1800" b="1" spc="-27" dirty="0">
                <a:latin typeface="+mn-lt"/>
                <a:cs typeface="Microsoft Sans Serif"/>
              </a:rPr>
              <a:t>недвижимостью</a:t>
            </a:r>
            <a:r>
              <a:rPr sz="1800" b="1" spc="-20" dirty="0">
                <a:latin typeface="+mn-lt"/>
                <a:cs typeface="Microsoft Sans Serif"/>
              </a:rPr>
              <a:t> </a:t>
            </a:r>
            <a:r>
              <a:rPr sz="1800" b="1" spc="7" dirty="0">
                <a:latin typeface="+mn-lt"/>
                <a:cs typeface="Microsoft Sans Serif"/>
              </a:rPr>
              <a:t>или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40" dirty="0">
                <a:latin typeface="+mn-lt"/>
                <a:cs typeface="Microsoft Sans Serif"/>
              </a:rPr>
              <a:t>сельским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хозяйством.</a:t>
            </a:r>
            <a:r>
              <a:rPr sz="1800" b="1" spc="-13" dirty="0">
                <a:latin typeface="+mn-lt"/>
                <a:cs typeface="Microsoft Sans Serif"/>
              </a:rPr>
              <a:t> Долгое</a:t>
            </a:r>
            <a:r>
              <a:rPr sz="1800" b="1" spc="-20" dirty="0">
                <a:latin typeface="+mn-lt"/>
                <a:cs typeface="Microsoft Sans Serif"/>
              </a:rPr>
              <a:t> </a:t>
            </a:r>
            <a:r>
              <a:rPr sz="1800" b="1" spc="-40" dirty="0">
                <a:latin typeface="+mn-lt"/>
                <a:cs typeface="Microsoft Sans Serif"/>
              </a:rPr>
              <a:t>время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можно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40" dirty="0">
                <a:latin typeface="+mn-lt"/>
                <a:cs typeface="Microsoft Sans Serif"/>
              </a:rPr>
              <a:t>занимать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7" dirty="0">
                <a:latin typeface="+mn-lt"/>
                <a:cs typeface="Microsoft Sans Serif"/>
              </a:rPr>
              <a:t>подчиненное </a:t>
            </a:r>
            <a:r>
              <a:rPr sz="1800" b="1" spc="-447" dirty="0">
                <a:latin typeface="+mn-lt"/>
                <a:cs typeface="Microsoft Sans Serif"/>
              </a:rPr>
              <a:t> </a:t>
            </a:r>
            <a:r>
              <a:rPr sz="1800" b="1" spc="-20" dirty="0">
                <a:latin typeface="+mn-lt"/>
                <a:cs typeface="Microsoft Sans Serif"/>
              </a:rPr>
              <a:t>положение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7" dirty="0">
                <a:latin typeface="+mn-lt"/>
                <a:cs typeface="Microsoft Sans Serif"/>
              </a:rPr>
              <a:t>ради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20" dirty="0">
                <a:latin typeface="+mn-lt"/>
                <a:cs typeface="Microsoft Sans Serif"/>
              </a:rPr>
              <a:t>достижения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7" dirty="0">
                <a:latin typeface="+mn-lt"/>
                <a:cs typeface="Microsoft Sans Serif"/>
              </a:rPr>
              <a:t>прочного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20" dirty="0">
                <a:latin typeface="+mn-lt"/>
                <a:cs typeface="Microsoft Sans Serif"/>
              </a:rPr>
              <a:t>положения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33" dirty="0">
                <a:latin typeface="+mn-lt"/>
                <a:cs typeface="Microsoft Sans Serif"/>
              </a:rPr>
              <a:t>в</a:t>
            </a:r>
            <a:r>
              <a:rPr sz="1800" b="1" spc="-13" dirty="0">
                <a:latin typeface="+mn-lt"/>
                <a:cs typeface="Microsoft Sans Serif"/>
              </a:rPr>
              <a:t> </a:t>
            </a:r>
            <a:r>
              <a:rPr sz="1800" b="1" spc="-47" dirty="0">
                <a:latin typeface="+mn-lt"/>
                <a:cs typeface="Microsoft Sans Serif"/>
              </a:rPr>
              <a:t>будущем.</a:t>
            </a:r>
            <a:endParaRPr sz="1800" b="1" dirty="0">
              <a:latin typeface="+mn-lt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34168" y="2564155"/>
            <a:ext cx="8917940" cy="1290780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 algn="just">
              <a:spcBef>
                <a:spcPts val="453"/>
              </a:spcBef>
            </a:pP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ТРИН,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СЕКСТИЛЬ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6773" algn="just">
              <a:lnSpc>
                <a:spcPct val="115399"/>
              </a:lnSpc>
            </a:pP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Можно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придерживаться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финансовой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дисциплины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ради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достижения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своей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цели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будущем.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Осторожность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богатством,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такой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человек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будет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принимать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необдуманные </a:t>
            </a:r>
            <a:r>
              <a:rPr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решения,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которые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подвергают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его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риску.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Грамотные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вложения.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34167" y="4001795"/>
            <a:ext cx="8917940" cy="1606251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 algn="just">
              <a:spcBef>
                <a:spcPts val="453"/>
              </a:spcBef>
            </a:pP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СОЕДИНЕНИЕ,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КВАДРАТ,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ОППОЗИЦИЯ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6773" algn="just">
              <a:lnSpc>
                <a:spcPct val="115399"/>
              </a:lnSpc>
            </a:pP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Приходится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жить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небольшие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деньги,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привычка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чувствовать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себя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необеспеченными. </a:t>
            </a:r>
            <a:r>
              <a:rPr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Страх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потери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денег.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Ощущение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собственных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достижений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значимости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связаны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чувством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полезности.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Обязательства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иждивенцы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могут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истощить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кошелек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algn="just">
              <a:spcBef>
                <a:spcPts val="320"/>
              </a:spcBef>
            </a:pP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долгое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время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сдержать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личные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амбиции.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grpSp>
        <p:nvGrpSpPr>
          <p:cNvPr id="13" name="object 7"/>
          <p:cNvGrpSpPr/>
          <p:nvPr/>
        </p:nvGrpSpPr>
        <p:grpSpPr>
          <a:xfrm>
            <a:off x="626835" y="2789815"/>
            <a:ext cx="709507" cy="709507"/>
            <a:chOff x="355826" y="2183801"/>
            <a:chExt cx="532130" cy="532130"/>
          </a:xfrm>
          <a:solidFill>
            <a:schemeClr val="bg1">
              <a:lumMod val="65000"/>
            </a:schemeClr>
          </a:solidFill>
        </p:grpSpPr>
        <p:sp>
          <p:nvSpPr>
            <p:cNvPr id="14" name="object 8"/>
            <p:cNvSpPr/>
            <p:nvPr/>
          </p:nvSpPr>
          <p:spPr>
            <a:xfrm>
              <a:off x="360578" y="2188222"/>
              <a:ext cx="522605" cy="521970"/>
            </a:xfrm>
            <a:custGeom>
              <a:avLst/>
              <a:gdLst/>
              <a:ahLst/>
              <a:cxnLst/>
              <a:rect l="l" t="t" r="r" b="b"/>
              <a:pathLst>
                <a:path w="522605" h="521969">
                  <a:moveTo>
                    <a:pt x="522071" y="177800"/>
                  </a:moveTo>
                  <a:lnTo>
                    <a:pt x="344589" y="177800"/>
                  </a:lnTo>
                  <a:lnTo>
                    <a:pt x="344589" y="0"/>
                  </a:lnTo>
                  <a:lnTo>
                    <a:pt x="177495" y="0"/>
                  </a:lnTo>
                  <a:lnTo>
                    <a:pt x="177495" y="177800"/>
                  </a:lnTo>
                  <a:lnTo>
                    <a:pt x="0" y="177800"/>
                  </a:lnTo>
                  <a:lnTo>
                    <a:pt x="0" y="345440"/>
                  </a:lnTo>
                  <a:lnTo>
                    <a:pt x="177495" y="345440"/>
                  </a:lnTo>
                  <a:lnTo>
                    <a:pt x="177495" y="521970"/>
                  </a:lnTo>
                  <a:lnTo>
                    <a:pt x="344589" y="521970"/>
                  </a:lnTo>
                  <a:lnTo>
                    <a:pt x="344589" y="345440"/>
                  </a:lnTo>
                  <a:lnTo>
                    <a:pt x="522071" y="345440"/>
                  </a:lnTo>
                  <a:lnTo>
                    <a:pt x="522071" y="1778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9"/>
            <p:cNvSpPr/>
            <p:nvPr/>
          </p:nvSpPr>
          <p:spPr>
            <a:xfrm>
              <a:off x="360588" y="2188563"/>
              <a:ext cx="522605" cy="522605"/>
            </a:xfrm>
            <a:custGeom>
              <a:avLst/>
              <a:gdLst/>
              <a:ahLst/>
              <a:cxnLst/>
              <a:rect l="l" t="t" r="r" b="b"/>
              <a:pathLst>
                <a:path w="522605" h="522605">
                  <a:moveTo>
                    <a:pt x="0" y="177493"/>
                  </a:moveTo>
                  <a:lnTo>
                    <a:pt x="177493" y="177493"/>
                  </a:lnTo>
                  <a:lnTo>
                    <a:pt x="177493" y="0"/>
                  </a:lnTo>
                  <a:lnTo>
                    <a:pt x="344579" y="0"/>
                  </a:lnTo>
                  <a:lnTo>
                    <a:pt x="344579" y="177493"/>
                  </a:lnTo>
                  <a:lnTo>
                    <a:pt x="522072" y="177493"/>
                  </a:lnTo>
                  <a:lnTo>
                    <a:pt x="522072" y="344579"/>
                  </a:lnTo>
                  <a:lnTo>
                    <a:pt x="344579" y="344579"/>
                  </a:lnTo>
                  <a:lnTo>
                    <a:pt x="344579" y="522072"/>
                  </a:lnTo>
                  <a:lnTo>
                    <a:pt x="177493" y="522072"/>
                  </a:lnTo>
                  <a:lnTo>
                    <a:pt x="177493" y="344579"/>
                  </a:lnTo>
                  <a:lnTo>
                    <a:pt x="0" y="344579"/>
                  </a:lnTo>
                  <a:lnTo>
                    <a:pt x="0" y="177493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6" name="object 10"/>
          <p:cNvGrpSpPr/>
          <p:nvPr/>
        </p:nvGrpSpPr>
        <p:grpSpPr>
          <a:xfrm>
            <a:off x="686035" y="4410022"/>
            <a:ext cx="709507" cy="236220"/>
            <a:chOff x="400226" y="3991094"/>
            <a:chExt cx="532130" cy="177165"/>
          </a:xfrm>
          <a:solidFill>
            <a:schemeClr val="bg1">
              <a:lumMod val="65000"/>
            </a:schemeClr>
          </a:solidFill>
        </p:grpSpPr>
        <p:sp>
          <p:nvSpPr>
            <p:cNvPr id="17" name="object 11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522072" y="167085"/>
                  </a:moveTo>
                  <a:lnTo>
                    <a:pt x="0" y="167085"/>
                  </a:lnTo>
                  <a:lnTo>
                    <a:pt x="0" y="0"/>
                  </a:lnTo>
                  <a:lnTo>
                    <a:pt x="522072" y="0"/>
                  </a:lnTo>
                  <a:lnTo>
                    <a:pt x="522072" y="1670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2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0" y="0"/>
                  </a:moveTo>
                  <a:lnTo>
                    <a:pt x="522072" y="0"/>
                  </a:lnTo>
                  <a:lnTo>
                    <a:pt x="522072" y="167085"/>
                  </a:lnTo>
                  <a:lnTo>
                    <a:pt x="0" y="1670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3231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167" y="549123"/>
            <a:ext cx="888303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spc="-7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АСПЕКТЫ</a:t>
            </a:r>
            <a:r>
              <a:rPr lang="ru-RU" sz="3200" b="1" spc="-7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УПР. 2 ДОМА</a:t>
            </a:r>
            <a:r>
              <a:rPr sz="3200" b="1" spc="-67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</a:t>
            </a:r>
            <a:r>
              <a:rPr sz="3200" b="1" spc="-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УРАНОМ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34167" y="974120"/>
            <a:ext cx="8962792" cy="343803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99058" algn="just">
              <a:lnSpc>
                <a:spcPct val="115399"/>
              </a:lnSpc>
              <a:spcBef>
                <a:spcPts val="133"/>
              </a:spcBef>
            </a:pP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Доходы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от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занятий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свободной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профессией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изобретений.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Нестабильное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финансовое </a:t>
            </a:r>
            <a:r>
              <a:rPr b="1"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положение.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удача,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неприятности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довольно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неожиданны.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Работа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сферах, </a:t>
            </a:r>
            <a:r>
              <a:rPr b="1"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касающихся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людей,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будь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то 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наука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искусство,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консультирование,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межличностные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отношения,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гражданские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государственные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контракты,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электроника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высокие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технологии.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algn="just">
              <a:lnSpc>
                <a:spcPct val="100000"/>
              </a:lnSpc>
            </a:pP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algn="just"/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СОЕДИНЕНИЕ,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ТРИН,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СЕКСТИЛЬ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700176" algn="just">
              <a:lnSpc>
                <a:spcPct val="115399"/>
              </a:lnSpc>
            </a:pP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благоприятных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случаях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доход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является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результатом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уникального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таланта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 </a:t>
            </a:r>
            <a:r>
              <a:rPr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оригинальности.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Доход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может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абсолютно,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неожиданным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образом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возрастать.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6773" algn="just">
              <a:lnSpc>
                <a:spcPct val="115399"/>
              </a:lnSpc>
            </a:pP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Добиваются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успеха,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когда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используют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свой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талант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для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какой-нибудь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уникальной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цели </a:t>
            </a:r>
            <a:r>
              <a:rPr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вводят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моду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стандарт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своей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области.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34167" y="4412155"/>
            <a:ext cx="8962792" cy="972232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 algn="just">
              <a:spcBef>
                <a:spcPts val="453"/>
              </a:spcBef>
            </a:pP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КВАДРАТ,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ОППОЗИЦИЯ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6773" algn="just">
              <a:lnSpc>
                <a:spcPct val="115399"/>
              </a:lnSpc>
            </a:pP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Можно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терпеть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убытки,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порой,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совершенно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внезапно.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Смена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планов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приносит </a:t>
            </a:r>
            <a:r>
              <a:rPr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финансовые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риски.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Неожиданные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траты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расходы,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все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идет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не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плану.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grpSp>
        <p:nvGrpSpPr>
          <p:cNvPr id="13" name="object 7"/>
          <p:cNvGrpSpPr/>
          <p:nvPr/>
        </p:nvGrpSpPr>
        <p:grpSpPr>
          <a:xfrm>
            <a:off x="626835" y="2993015"/>
            <a:ext cx="709507" cy="709507"/>
            <a:chOff x="355826" y="2183801"/>
            <a:chExt cx="532130" cy="532130"/>
          </a:xfrm>
          <a:solidFill>
            <a:schemeClr val="bg1">
              <a:lumMod val="65000"/>
            </a:schemeClr>
          </a:solidFill>
        </p:grpSpPr>
        <p:sp>
          <p:nvSpPr>
            <p:cNvPr id="14" name="object 8"/>
            <p:cNvSpPr/>
            <p:nvPr/>
          </p:nvSpPr>
          <p:spPr>
            <a:xfrm>
              <a:off x="360578" y="2188222"/>
              <a:ext cx="522605" cy="521970"/>
            </a:xfrm>
            <a:custGeom>
              <a:avLst/>
              <a:gdLst/>
              <a:ahLst/>
              <a:cxnLst/>
              <a:rect l="l" t="t" r="r" b="b"/>
              <a:pathLst>
                <a:path w="522605" h="521969">
                  <a:moveTo>
                    <a:pt x="522071" y="177800"/>
                  </a:moveTo>
                  <a:lnTo>
                    <a:pt x="344589" y="177800"/>
                  </a:lnTo>
                  <a:lnTo>
                    <a:pt x="344589" y="0"/>
                  </a:lnTo>
                  <a:lnTo>
                    <a:pt x="177495" y="0"/>
                  </a:lnTo>
                  <a:lnTo>
                    <a:pt x="177495" y="177800"/>
                  </a:lnTo>
                  <a:lnTo>
                    <a:pt x="0" y="177800"/>
                  </a:lnTo>
                  <a:lnTo>
                    <a:pt x="0" y="345440"/>
                  </a:lnTo>
                  <a:lnTo>
                    <a:pt x="177495" y="345440"/>
                  </a:lnTo>
                  <a:lnTo>
                    <a:pt x="177495" y="521970"/>
                  </a:lnTo>
                  <a:lnTo>
                    <a:pt x="344589" y="521970"/>
                  </a:lnTo>
                  <a:lnTo>
                    <a:pt x="344589" y="345440"/>
                  </a:lnTo>
                  <a:lnTo>
                    <a:pt x="522071" y="345440"/>
                  </a:lnTo>
                  <a:lnTo>
                    <a:pt x="522071" y="1778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9"/>
            <p:cNvSpPr/>
            <p:nvPr/>
          </p:nvSpPr>
          <p:spPr>
            <a:xfrm>
              <a:off x="360588" y="2188563"/>
              <a:ext cx="522605" cy="522605"/>
            </a:xfrm>
            <a:custGeom>
              <a:avLst/>
              <a:gdLst/>
              <a:ahLst/>
              <a:cxnLst/>
              <a:rect l="l" t="t" r="r" b="b"/>
              <a:pathLst>
                <a:path w="522605" h="522605">
                  <a:moveTo>
                    <a:pt x="0" y="177493"/>
                  </a:moveTo>
                  <a:lnTo>
                    <a:pt x="177493" y="177493"/>
                  </a:lnTo>
                  <a:lnTo>
                    <a:pt x="177493" y="0"/>
                  </a:lnTo>
                  <a:lnTo>
                    <a:pt x="344579" y="0"/>
                  </a:lnTo>
                  <a:lnTo>
                    <a:pt x="344579" y="177493"/>
                  </a:lnTo>
                  <a:lnTo>
                    <a:pt x="522072" y="177493"/>
                  </a:lnTo>
                  <a:lnTo>
                    <a:pt x="522072" y="344579"/>
                  </a:lnTo>
                  <a:lnTo>
                    <a:pt x="344579" y="344579"/>
                  </a:lnTo>
                  <a:lnTo>
                    <a:pt x="344579" y="522072"/>
                  </a:lnTo>
                  <a:lnTo>
                    <a:pt x="177493" y="522072"/>
                  </a:lnTo>
                  <a:lnTo>
                    <a:pt x="177493" y="344579"/>
                  </a:lnTo>
                  <a:lnTo>
                    <a:pt x="0" y="344579"/>
                  </a:lnTo>
                  <a:lnTo>
                    <a:pt x="0" y="177493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6" name="object 10"/>
          <p:cNvGrpSpPr/>
          <p:nvPr/>
        </p:nvGrpSpPr>
        <p:grpSpPr>
          <a:xfrm>
            <a:off x="686035" y="4613222"/>
            <a:ext cx="709507" cy="236220"/>
            <a:chOff x="400226" y="3991094"/>
            <a:chExt cx="532130" cy="177165"/>
          </a:xfrm>
          <a:solidFill>
            <a:schemeClr val="bg1">
              <a:lumMod val="65000"/>
            </a:schemeClr>
          </a:solidFill>
        </p:grpSpPr>
        <p:sp>
          <p:nvSpPr>
            <p:cNvPr id="17" name="object 11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522072" y="167085"/>
                  </a:moveTo>
                  <a:lnTo>
                    <a:pt x="0" y="167085"/>
                  </a:lnTo>
                  <a:lnTo>
                    <a:pt x="0" y="0"/>
                  </a:lnTo>
                  <a:lnTo>
                    <a:pt x="522072" y="0"/>
                  </a:lnTo>
                  <a:lnTo>
                    <a:pt x="522072" y="1670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2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0" y="0"/>
                  </a:moveTo>
                  <a:lnTo>
                    <a:pt x="522072" y="0"/>
                  </a:lnTo>
                  <a:lnTo>
                    <a:pt x="522072" y="167085"/>
                  </a:lnTo>
                  <a:lnTo>
                    <a:pt x="0" y="1670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8707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1100" y="547224"/>
            <a:ext cx="875095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spc="-7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АСПЕКТЫ</a:t>
            </a:r>
            <a:r>
              <a:rPr sz="3200" b="1" spc="-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spc="-67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УПР. 2 ДОМА 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</a:t>
            </a:r>
            <a:r>
              <a:rPr sz="3200" b="1" spc="-67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-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НЕПТУНОМ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51100" y="4507861"/>
            <a:ext cx="1496907" cy="0"/>
          </a:xfrm>
          <a:custGeom>
            <a:avLst/>
            <a:gdLst/>
            <a:ahLst/>
            <a:cxnLst/>
            <a:rect l="l" t="t" r="r" b="b"/>
            <a:pathLst>
              <a:path w="1122680">
                <a:moveTo>
                  <a:pt x="0" y="0"/>
                </a:moveTo>
                <a:lnTo>
                  <a:pt x="1122680" y="0"/>
                </a:lnTo>
              </a:path>
            </a:pathLst>
          </a:custGeom>
          <a:ln w="11061">
            <a:solidFill>
              <a:srgbClr val="414141"/>
            </a:solidFill>
            <a:prstDash val="dash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object 5"/>
          <p:cNvSpPr txBox="1"/>
          <p:nvPr/>
        </p:nvSpPr>
        <p:spPr>
          <a:xfrm>
            <a:off x="1734167" y="974121"/>
            <a:ext cx="9401193" cy="498922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7620" algn="just">
              <a:lnSpc>
                <a:spcPct val="115399"/>
              </a:lnSpc>
              <a:spcBef>
                <a:spcPts val="133"/>
              </a:spcBef>
            </a:pPr>
            <a:r>
              <a:rPr b="1"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Делаем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деньги,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предоставляя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услуги,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которые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мы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считаем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ценными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для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общества,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будь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то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искусстве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шоу-бизнесе,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консультировании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служении.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Реализация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области </a:t>
            </a:r>
            <a:r>
              <a:rPr b="1"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поэзии,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искусства,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эстетики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—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7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там,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где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требуется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творческое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воображение.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Деньги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могут </a:t>
            </a:r>
            <a:r>
              <a:rPr b="1"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приходить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результате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занятий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музыкой,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искусством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драмой,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фотографией,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лекарствами,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жидкостями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морем,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нефти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газа.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algn="just">
              <a:lnSpc>
                <a:spcPct val="100000"/>
              </a:lnSpc>
            </a:pP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algn="just"/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ТРИН,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СЕКСТИЛЬ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6773" algn="just">
              <a:lnSpc>
                <a:spcPct val="115399"/>
              </a:lnSpc>
            </a:pP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кризисные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времена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финансовое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спасение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часто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появляется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как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чудо.</a:t>
            </a:r>
            <a:r>
              <a:rPr spc="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Часто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доход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незаконными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методами,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скрытые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деньги.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Это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личности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острым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нюхом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деньги.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Всегда </a:t>
            </a:r>
            <a:r>
              <a:rPr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интуитивно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найдут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возможность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заработать.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Медитации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практики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приносят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 err="1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деньги</a:t>
            </a:r>
            <a:r>
              <a:rPr spc="-27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6773" algn="just">
              <a:lnSpc>
                <a:spcPct val="115399"/>
              </a:lnSpc>
            </a:pP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algn="just"/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СОЕДИНЕНИЕ,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КВАДРАТ,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ОППОЗИЦИЯ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114297" algn="just">
              <a:lnSpc>
                <a:spcPct val="115399"/>
              </a:lnSpc>
            </a:pP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Может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возникнуть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финансовое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препятствие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виде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кого-то,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неспособного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справиться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 </a:t>
            </a:r>
            <a:r>
              <a:rPr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своими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трудностями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кому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надо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помочь.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Слив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бюджета.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Требуется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трезво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оценивать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реальное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положение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вещей,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чтобы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избежать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обмана,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путаницы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неразберихи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денежных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вопросах.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Невнимательность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рассеянность,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можно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стать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жертвой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непорядочных людей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grpSp>
        <p:nvGrpSpPr>
          <p:cNvPr id="12" name="object 7"/>
          <p:cNvGrpSpPr/>
          <p:nvPr/>
        </p:nvGrpSpPr>
        <p:grpSpPr>
          <a:xfrm>
            <a:off x="626835" y="2993015"/>
            <a:ext cx="709507" cy="709507"/>
            <a:chOff x="355826" y="2183801"/>
            <a:chExt cx="532130" cy="532130"/>
          </a:xfrm>
          <a:solidFill>
            <a:schemeClr val="bg1">
              <a:lumMod val="65000"/>
            </a:schemeClr>
          </a:solidFill>
        </p:grpSpPr>
        <p:sp>
          <p:nvSpPr>
            <p:cNvPr id="13" name="object 8"/>
            <p:cNvSpPr/>
            <p:nvPr/>
          </p:nvSpPr>
          <p:spPr>
            <a:xfrm>
              <a:off x="360578" y="2188222"/>
              <a:ext cx="522605" cy="521970"/>
            </a:xfrm>
            <a:custGeom>
              <a:avLst/>
              <a:gdLst/>
              <a:ahLst/>
              <a:cxnLst/>
              <a:rect l="l" t="t" r="r" b="b"/>
              <a:pathLst>
                <a:path w="522605" h="521969">
                  <a:moveTo>
                    <a:pt x="522071" y="177800"/>
                  </a:moveTo>
                  <a:lnTo>
                    <a:pt x="344589" y="177800"/>
                  </a:lnTo>
                  <a:lnTo>
                    <a:pt x="344589" y="0"/>
                  </a:lnTo>
                  <a:lnTo>
                    <a:pt x="177495" y="0"/>
                  </a:lnTo>
                  <a:lnTo>
                    <a:pt x="177495" y="177800"/>
                  </a:lnTo>
                  <a:lnTo>
                    <a:pt x="0" y="177800"/>
                  </a:lnTo>
                  <a:lnTo>
                    <a:pt x="0" y="345440"/>
                  </a:lnTo>
                  <a:lnTo>
                    <a:pt x="177495" y="345440"/>
                  </a:lnTo>
                  <a:lnTo>
                    <a:pt x="177495" y="521970"/>
                  </a:lnTo>
                  <a:lnTo>
                    <a:pt x="344589" y="521970"/>
                  </a:lnTo>
                  <a:lnTo>
                    <a:pt x="344589" y="345440"/>
                  </a:lnTo>
                  <a:lnTo>
                    <a:pt x="522071" y="345440"/>
                  </a:lnTo>
                  <a:lnTo>
                    <a:pt x="522071" y="1778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4" name="object 9"/>
            <p:cNvSpPr/>
            <p:nvPr/>
          </p:nvSpPr>
          <p:spPr>
            <a:xfrm>
              <a:off x="360588" y="2188563"/>
              <a:ext cx="522605" cy="522605"/>
            </a:xfrm>
            <a:custGeom>
              <a:avLst/>
              <a:gdLst/>
              <a:ahLst/>
              <a:cxnLst/>
              <a:rect l="l" t="t" r="r" b="b"/>
              <a:pathLst>
                <a:path w="522605" h="522605">
                  <a:moveTo>
                    <a:pt x="0" y="177493"/>
                  </a:moveTo>
                  <a:lnTo>
                    <a:pt x="177493" y="177493"/>
                  </a:lnTo>
                  <a:lnTo>
                    <a:pt x="177493" y="0"/>
                  </a:lnTo>
                  <a:lnTo>
                    <a:pt x="344579" y="0"/>
                  </a:lnTo>
                  <a:lnTo>
                    <a:pt x="344579" y="177493"/>
                  </a:lnTo>
                  <a:lnTo>
                    <a:pt x="522072" y="177493"/>
                  </a:lnTo>
                  <a:lnTo>
                    <a:pt x="522072" y="344579"/>
                  </a:lnTo>
                  <a:lnTo>
                    <a:pt x="344579" y="344579"/>
                  </a:lnTo>
                  <a:lnTo>
                    <a:pt x="344579" y="522072"/>
                  </a:lnTo>
                  <a:lnTo>
                    <a:pt x="177493" y="522072"/>
                  </a:lnTo>
                  <a:lnTo>
                    <a:pt x="177493" y="344579"/>
                  </a:lnTo>
                  <a:lnTo>
                    <a:pt x="0" y="344579"/>
                  </a:lnTo>
                  <a:lnTo>
                    <a:pt x="0" y="177493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5" name="object 10"/>
          <p:cNvGrpSpPr/>
          <p:nvPr/>
        </p:nvGrpSpPr>
        <p:grpSpPr>
          <a:xfrm>
            <a:off x="686035" y="4613222"/>
            <a:ext cx="709507" cy="236220"/>
            <a:chOff x="400226" y="3991094"/>
            <a:chExt cx="532130" cy="177165"/>
          </a:xfrm>
          <a:solidFill>
            <a:schemeClr val="bg1">
              <a:lumMod val="65000"/>
            </a:schemeClr>
          </a:solidFill>
        </p:grpSpPr>
        <p:sp>
          <p:nvSpPr>
            <p:cNvPr id="16" name="object 11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522072" y="167085"/>
                  </a:moveTo>
                  <a:lnTo>
                    <a:pt x="0" y="167085"/>
                  </a:lnTo>
                  <a:lnTo>
                    <a:pt x="0" y="0"/>
                  </a:lnTo>
                  <a:lnTo>
                    <a:pt x="522072" y="0"/>
                  </a:lnTo>
                  <a:lnTo>
                    <a:pt x="522072" y="1670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7" name="object 12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0" y="0"/>
                  </a:moveTo>
                  <a:lnTo>
                    <a:pt x="522072" y="0"/>
                  </a:lnTo>
                  <a:lnTo>
                    <a:pt x="522072" y="167085"/>
                  </a:lnTo>
                  <a:lnTo>
                    <a:pt x="0" y="1670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75471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167" y="686723"/>
            <a:ext cx="796863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spc="-7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АСПЕКТЫ</a:t>
            </a:r>
            <a:r>
              <a:rPr sz="3200" b="1" spc="-5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ru-RU" sz="3200" b="1" spc="-53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УПР. 2 ДОМА </a:t>
            </a:r>
            <a:r>
              <a:rPr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</a:t>
            </a:r>
            <a:r>
              <a:rPr sz="3200" b="1" spc="-6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-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ПЛУТОНОМ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34167" y="1120041"/>
            <a:ext cx="8940800" cy="97274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just">
              <a:lnSpc>
                <a:spcPct val="115399"/>
              </a:lnSpc>
              <a:spcBef>
                <a:spcPts val="133"/>
              </a:spcBef>
            </a:pPr>
            <a:r>
              <a:rPr b="1"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Делаем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деньги,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используя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работу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группе,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толпе,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масссовость.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Можно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публично 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представлять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свои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взгляды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широкой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публике,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нашему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окружению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или</a:t>
            </a: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последователям. </a:t>
            </a:r>
            <a:r>
              <a:rPr b="1" spc="-4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Сами</a:t>
            </a:r>
            <a:r>
              <a:rPr b="1"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себе,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таким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положением,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могут </a:t>
            </a:r>
            <a:r>
              <a:rPr b="1" spc="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прийти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только</a:t>
            </a:r>
            <a:r>
              <a:rPr b="1"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проблемы.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34167" y="2443382"/>
            <a:ext cx="8926407" cy="1290780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 algn="just">
              <a:spcBef>
                <a:spcPts val="453"/>
              </a:spcBef>
            </a:pPr>
            <a:r>
              <a:rPr b="1"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ТРИН,</a:t>
            </a:r>
            <a:r>
              <a:rPr b="1"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СЕКСТИЛЬ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6773" algn="just">
              <a:lnSpc>
                <a:spcPct val="115399"/>
              </a:lnSpc>
            </a:pP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Страстная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неуемная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энергия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может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привести </a:t>
            </a:r>
            <a:r>
              <a:rPr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процветанию.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Можно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контролировать </a:t>
            </a:r>
            <a:r>
              <a:rPr spc="-4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огромные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денежные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потоки,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например,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по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долгу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службы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быть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включенным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мировую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банковскую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сеть.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Доходы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от инвестиций,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бизнеса.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Заработки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кризис.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34168" y="3891181"/>
            <a:ext cx="7334673" cy="1287703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 algn="just">
              <a:spcBef>
                <a:spcPts val="453"/>
              </a:spcBef>
            </a:pPr>
            <a:r>
              <a:rPr b="1"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СОЕДИНЕНИЕ,</a:t>
            </a:r>
            <a:r>
              <a:rPr b="1"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КВАДРАТ,</a:t>
            </a:r>
            <a:r>
              <a:rPr b="1"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b="1" spc="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ОППОЗИЦИЯ</a:t>
            </a:r>
            <a:endParaRPr b="1"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algn="just">
              <a:spcBef>
                <a:spcPts val="320"/>
              </a:spcBef>
            </a:pP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Заставляет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неоднократно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начинать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с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нуля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обанкротившийся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бизнес.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  <a:p>
            <a:pPr marL="16933" marR="6773" algn="just">
              <a:lnSpc>
                <a:spcPct val="115399"/>
              </a:lnSpc>
            </a:pP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жизни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человека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может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быть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много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лишений,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в</a:t>
            </a:r>
            <a:r>
              <a:rPr spc="-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частности,</a:t>
            </a:r>
            <a:r>
              <a:rPr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5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финансовые </a:t>
            </a:r>
            <a:r>
              <a:rPr spc="-4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6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катастрофы,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но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3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также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2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и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47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быстрые</a:t>
            </a:r>
            <a:r>
              <a:rPr spc="-13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 </a:t>
            </a:r>
            <a:r>
              <a:rPr spc="-20" dirty="0">
                <a:solidFill>
                  <a:schemeClr val="tx1">
                    <a:lumMod val="95000"/>
                    <a:lumOff val="5000"/>
                  </a:schemeClr>
                </a:solidFill>
                <a:cs typeface="Microsoft Sans Serif"/>
              </a:rPr>
              <a:t>обогащения.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  <a:cs typeface="Microsoft Sans Serif"/>
            </a:endParaRPr>
          </a:p>
        </p:txBody>
      </p:sp>
      <p:grpSp>
        <p:nvGrpSpPr>
          <p:cNvPr id="14" name="object 7"/>
          <p:cNvGrpSpPr/>
          <p:nvPr/>
        </p:nvGrpSpPr>
        <p:grpSpPr>
          <a:xfrm>
            <a:off x="626835" y="2799975"/>
            <a:ext cx="709507" cy="709507"/>
            <a:chOff x="355826" y="2183801"/>
            <a:chExt cx="532130" cy="532130"/>
          </a:xfrm>
          <a:solidFill>
            <a:schemeClr val="bg1">
              <a:lumMod val="65000"/>
            </a:schemeClr>
          </a:solidFill>
        </p:grpSpPr>
        <p:sp>
          <p:nvSpPr>
            <p:cNvPr id="15" name="object 8"/>
            <p:cNvSpPr/>
            <p:nvPr/>
          </p:nvSpPr>
          <p:spPr>
            <a:xfrm>
              <a:off x="360578" y="2188222"/>
              <a:ext cx="522605" cy="521970"/>
            </a:xfrm>
            <a:custGeom>
              <a:avLst/>
              <a:gdLst/>
              <a:ahLst/>
              <a:cxnLst/>
              <a:rect l="l" t="t" r="r" b="b"/>
              <a:pathLst>
                <a:path w="522605" h="521969">
                  <a:moveTo>
                    <a:pt x="522071" y="177800"/>
                  </a:moveTo>
                  <a:lnTo>
                    <a:pt x="344589" y="177800"/>
                  </a:lnTo>
                  <a:lnTo>
                    <a:pt x="344589" y="0"/>
                  </a:lnTo>
                  <a:lnTo>
                    <a:pt x="177495" y="0"/>
                  </a:lnTo>
                  <a:lnTo>
                    <a:pt x="177495" y="177800"/>
                  </a:lnTo>
                  <a:lnTo>
                    <a:pt x="0" y="177800"/>
                  </a:lnTo>
                  <a:lnTo>
                    <a:pt x="0" y="345440"/>
                  </a:lnTo>
                  <a:lnTo>
                    <a:pt x="177495" y="345440"/>
                  </a:lnTo>
                  <a:lnTo>
                    <a:pt x="177495" y="521970"/>
                  </a:lnTo>
                  <a:lnTo>
                    <a:pt x="344589" y="521970"/>
                  </a:lnTo>
                  <a:lnTo>
                    <a:pt x="344589" y="345440"/>
                  </a:lnTo>
                  <a:lnTo>
                    <a:pt x="522071" y="345440"/>
                  </a:lnTo>
                  <a:lnTo>
                    <a:pt x="522071" y="1778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9"/>
            <p:cNvSpPr/>
            <p:nvPr/>
          </p:nvSpPr>
          <p:spPr>
            <a:xfrm>
              <a:off x="360588" y="2188563"/>
              <a:ext cx="522605" cy="522605"/>
            </a:xfrm>
            <a:custGeom>
              <a:avLst/>
              <a:gdLst/>
              <a:ahLst/>
              <a:cxnLst/>
              <a:rect l="l" t="t" r="r" b="b"/>
              <a:pathLst>
                <a:path w="522605" h="522605">
                  <a:moveTo>
                    <a:pt x="0" y="177493"/>
                  </a:moveTo>
                  <a:lnTo>
                    <a:pt x="177493" y="177493"/>
                  </a:lnTo>
                  <a:lnTo>
                    <a:pt x="177493" y="0"/>
                  </a:lnTo>
                  <a:lnTo>
                    <a:pt x="344579" y="0"/>
                  </a:lnTo>
                  <a:lnTo>
                    <a:pt x="344579" y="177493"/>
                  </a:lnTo>
                  <a:lnTo>
                    <a:pt x="522072" y="177493"/>
                  </a:lnTo>
                  <a:lnTo>
                    <a:pt x="522072" y="344579"/>
                  </a:lnTo>
                  <a:lnTo>
                    <a:pt x="344579" y="344579"/>
                  </a:lnTo>
                  <a:lnTo>
                    <a:pt x="344579" y="522072"/>
                  </a:lnTo>
                  <a:lnTo>
                    <a:pt x="177493" y="522072"/>
                  </a:lnTo>
                  <a:lnTo>
                    <a:pt x="177493" y="344579"/>
                  </a:lnTo>
                  <a:lnTo>
                    <a:pt x="0" y="344579"/>
                  </a:lnTo>
                  <a:lnTo>
                    <a:pt x="0" y="177493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7" name="object 10"/>
          <p:cNvGrpSpPr/>
          <p:nvPr/>
        </p:nvGrpSpPr>
        <p:grpSpPr>
          <a:xfrm>
            <a:off x="686035" y="4420182"/>
            <a:ext cx="709507" cy="236220"/>
            <a:chOff x="400226" y="3991094"/>
            <a:chExt cx="532130" cy="177165"/>
          </a:xfrm>
          <a:solidFill>
            <a:schemeClr val="bg1">
              <a:lumMod val="65000"/>
            </a:schemeClr>
          </a:solidFill>
        </p:grpSpPr>
        <p:sp>
          <p:nvSpPr>
            <p:cNvPr id="18" name="object 11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522072" y="167085"/>
                  </a:moveTo>
                  <a:lnTo>
                    <a:pt x="0" y="167085"/>
                  </a:lnTo>
                  <a:lnTo>
                    <a:pt x="0" y="0"/>
                  </a:lnTo>
                  <a:lnTo>
                    <a:pt x="522072" y="0"/>
                  </a:lnTo>
                  <a:lnTo>
                    <a:pt x="522072" y="1670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2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0" y="0"/>
                  </a:moveTo>
                  <a:lnTo>
                    <a:pt x="522072" y="0"/>
                  </a:lnTo>
                  <a:lnTo>
                    <a:pt x="522072" y="167085"/>
                  </a:lnTo>
                  <a:lnTo>
                    <a:pt x="0" y="1670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46208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649" y="-617753"/>
            <a:ext cx="7987031" cy="8069906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4167" y="1895376"/>
            <a:ext cx="5461847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spc="-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АСПЕКТЫ</a:t>
            </a:r>
            <a:r>
              <a:rPr sz="3200" b="1" spc="-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</a:t>
            </a:r>
            <a:r>
              <a:rPr sz="3200" b="1" spc="-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-1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ХИРОНОМ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34167" y="2623388"/>
            <a:ext cx="3835400" cy="650605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>
              <a:spcBef>
                <a:spcPts val="453"/>
              </a:spcBef>
            </a:pPr>
            <a:r>
              <a:rPr b="1" spc="-40" dirty="0">
                <a:solidFill>
                  <a:srgbClr val="424242"/>
                </a:solidFill>
                <a:cs typeface="Microsoft Sans Serif"/>
              </a:rPr>
              <a:t>СОЕДИНЕНИЕ,</a:t>
            </a:r>
            <a:r>
              <a:rPr b="1" spc="-33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b="1" spc="-7" dirty="0">
                <a:solidFill>
                  <a:srgbClr val="424242"/>
                </a:solidFill>
                <a:cs typeface="Microsoft Sans Serif"/>
              </a:rPr>
              <a:t>ТРИН,</a:t>
            </a:r>
            <a:r>
              <a:rPr b="1" spc="-2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b="1" spc="-40" dirty="0">
                <a:solidFill>
                  <a:srgbClr val="424242"/>
                </a:solidFill>
                <a:cs typeface="Microsoft Sans Serif"/>
              </a:rPr>
              <a:t>СЕКСТИЛЬ</a:t>
            </a:r>
            <a:endParaRPr b="1" dirty="0">
              <a:cs typeface="Microsoft Sans Serif"/>
            </a:endParaRPr>
          </a:p>
          <a:p>
            <a:pPr marL="16933">
              <a:spcBef>
                <a:spcPts val="320"/>
              </a:spcBef>
            </a:pPr>
            <a:r>
              <a:rPr spc="-7" dirty="0">
                <a:solidFill>
                  <a:srgbClr val="424242"/>
                </a:solidFill>
                <a:cs typeface="Microsoft Sans Serif"/>
              </a:rPr>
              <a:t>Заработок</a:t>
            </a:r>
            <a:r>
              <a:rPr spc="-4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13" dirty="0">
                <a:solidFill>
                  <a:srgbClr val="424242"/>
                </a:solidFill>
                <a:cs typeface="Microsoft Sans Serif"/>
              </a:rPr>
              <a:t>из</a:t>
            </a:r>
            <a:r>
              <a:rPr spc="-40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13" dirty="0">
                <a:solidFill>
                  <a:srgbClr val="424242"/>
                </a:solidFill>
                <a:cs typeface="Microsoft Sans Serif"/>
              </a:rPr>
              <a:t>нескольких</a:t>
            </a:r>
            <a:r>
              <a:rPr spc="-4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источников</a:t>
            </a:r>
            <a:endParaRPr dirty="0"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34168" y="3816686"/>
            <a:ext cx="8254153" cy="972232"/>
          </a:xfrm>
          <a:prstGeom prst="rect">
            <a:avLst/>
          </a:prstGeom>
        </p:spPr>
        <p:txBody>
          <a:bodyPr vert="horz" wrap="square" lIns="0" tIns="57573" rIns="0" bIns="0" rtlCol="0">
            <a:spAutoFit/>
          </a:bodyPr>
          <a:lstStyle/>
          <a:p>
            <a:pPr marL="16933">
              <a:spcBef>
                <a:spcPts val="453"/>
              </a:spcBef>
            </a:pPr>
            <a:r>
              <a:rPr b="1" spc="-47" dirty="0">
                <a:solidFill>
                  <a:srgbClr val="424242"/>
                </a:solidFill>
                <a:cs typeface="Microsoft Sans Serif"/>
              </a:rPr>
              <a:t>КВАДРАТ,</a:t>
            </a:r>
            <a:r>
              <a:rPr b="1" spc="-60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b="1" spc="13" dirty="0">
                <a:solidFill>
                  <a:srgbClr val="424242"/>
                </a:solidFill>
                <a:cs typeface="Microsoft Sans Serif"/>
              </a:rPr>
              <a:t>ОППОЗИЦИЯ</a:t>
            </a:r>
            <a:endParaRPr b="1" dirty="0">
              <a:cs typeface="Microsoft Sans Serif"/>
            </a:endParaRPr>
          </a:p>
          <a:p>
            <a:pPr marL="16933" marR="6773">
              <a:lnSpc>
                <a:spcPct val="115399"/>
              </a:lnSpc>
            </a:pPr>
            <a:r>
              <a:rPr spc="-40" dirty="0">
                <a:solidFill>
                  <a:srgbClr val="424242"/>
                </a:solidFill>
                <a:cs typeface="Microsoft Sans Serif"/>
              </a:rPr>
              <a:t>Растраты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13" dirty="0">
                <a:solidFill>
                  <a:srgbClr val="424242"/>
                </a:solidFill>
                <a:cs typeface="Microsoft Sans Serif"/>
              </a:rPr>
              <a:t>на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20" dirty="0">
                <a:solidFill>
                  <a:srgbClr val="424242"/>
                </a:solidFill>
                <a:cs typeface="Microsoft Sans Serif"/>
              </a:rPr>
              <a:t>партнера,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27" dirty="0" err="1">
                <a:solidFill>
                  <a:srgbClr val="424242"/>
                </a:solidFill>
                <a:cs typeface="Microsoft Sans Serif"/>
              </a:rPr>
              <a:t>глупые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33" dirty="0" err="1" smtClean="0">
                <a:solidFill>
                  <a:srgbClr val="424242"/>
                </a:solidFill>
                <a:cs typeface="Microsoft Sans Serif"/>
              </a:rPr>
              <a:t>траты</a:t>
            </a:r>
            <a:r>
              <a:rPr lang="ru-RU" spc="-33" dirty="0">
                <a:solidFill>
                  <a:srgbClr val="424242"/>
                </a:solidFill>
                <a:cs typeface="Microsoft Sans Serif"/>
              </a:rPr>
              <a:t>,</a:t>
            </a:r>
            <a:r>
              <a:rPr spc="-7" dirty="0" smtClean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типа </a:t>
            </a:r>
            <a:r>
              <a:rPr spc="-40" dirty="0">
                <a:solidFill>
                  <a:srgbClr val="424242"/>
                </a:solidFill>
                <a:cs typeface="Microsoft Sans Serif"/>
              </a:rPr>
              <a:t>два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27" dirty="0">
                <a:solidFill>
                  <a:srgbClr val="424242"/>
                </a:solidFill>
                <a:cs typeface="Microsoft Sans Serif"/>
              </a:rPr>
              <a:t>раза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7" dirty="0">
                <a:solidFill>
                  <a:srgbClr val="424242"/>
                </a:solidFill>
                <a:cs typeface="Microsoft Sans Serif"/>
              </a:rPr>
              <a:t>купил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 одно </a:t>
            </a:r>
            <a:r>
              <a:rPr spc="27" dirty="0">
                <a:solidFill>
                  <a:srgbClr val="424242"/>
                </a:solidFill>
                <a:cs typeface="Microsoft Sans Serif"/>
              </a:rPr>
              <a:t>и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13" dirty="0">
                <a:solidFill>
                  <a:srgbClr val="424242"/>
                </a:solidFill>
                <a:cs typeface="Microsoft Sans Serif"/>
              </a:rPr>
              <a:t>то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60" dirty="0">
                <a:solidFill>
                  <a:srgbClr val="424242"/>
                </a:solidFill>
                <a:cs typeface="Microsoft Sans Serif"/>
              </a:rPr>
              <a:t>же,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27" dirty="0">
                <a:solidFill>
                  <a:srgbClr val="424242"/>
                </a:solidFill>
                <a:cs typeface="Microsoft Sans Serif"/>
              </a:rPr>
              <a:t>странные </a:t>
            </a:r>
            <a:r>
              <a:rPr spc="-440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40" dirty="0">
                <a:solidFill>
                  <a:srgbClr val="424242"/>
                </a:solidFill>
                <a:cs typeface="Microsoft Sans Serif"/>
              </a:rPr>
              <a:t>расходы,</a:t>
            </a:r>
            <a:r>
              <a:rPr spc="-13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20" dirty="0">
                <a:solidFill>
                  <a:srgbClr val="424242"/>
                </a:solidFill>
                <a:cs typeface="Microsoft Sans Serif"/>
              </a:rPr>
              <a:t>непонятные</a:t>
            </a:r>
            <a:r>
              <a:rPr spc="-13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ситуации</a:t>
            </a:r>
            <a:r>
              <a:rPr spc="-13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40" dirty="0">
                <a:solidFill>
                  <a:srgbClr val="424242"/>
                </a:solidFill>
                <a:cs typeface="Microsoft Sans Serif"/>
              </a:rPr>
              <a:t>с</a:t>
            </a:r>
            <a:r>
              <a:rPr spc="-7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40" dirty="0">
                <a:solidFill>
                  <a:srgbClr val="424242"/>
                </a:solidFill>
                <a:cs typeface="Microsoft Sans Serif"/>
              </a:rPr>
              <a:t>деньгами,</a:t>
            </a:r>
            <a:r>
              <a:rPr spc="-13" dirty="0">
                <a:solidFill>
                  <a:srgbClr val="424242"/>
                </a:solidFill>
                <a:cs typeface="Microsoft Sans Serif"/>
              </a:rPr>
              <a:t> мошенники могут </a:t>
            </a:r>
            <a:r>
              <a:rPr spc="-20" dirty="0">
                <a:solidFill>
                  <a:srgbClr val="424242"/>
                </a:solidFill>
                <a:cs typeface="Microsoft Sans Serif"/>
              </a:rPr>
              <a:t>отобрать</a:t>
            </a:r>
            <a:r>
              <a:rPr spc="-13" dirty="0">
                <a:solidFill>
                  <a:srgbClr val="424242"/>
                </a:solidFill>
                <a:cs typeface="Microsoft Sans Serif"/>
              </a:rPr>
              <a:t> </a:t>
            </a:r>
            <a:r>
              <a:rPr spc="-27" dirty="0">
                <a:solidFill>
                  <a:srgbClr val="424242"/>
                </a:solidFill>
                <a:cs typeface="Microsoft Sans Serif"/>
              </a:rPr>
              <a:t>деньги.</a:t>
            </a:r>
            <a:endParaRPr dirty="0">
              <a:cs typeface="Microsoft Sans Serif"/>
            </a:endParaRPr>
          </a:p>
        </p:txBody>
      </p:sp>
      <p:grpSp>
        <p:nvGrpSpPr>
          <p:cNvPr id="13" name="object 7"/>
          <p:cNvGrpSpPr/>
          <p:nvPr/>
        </p:nvGrpSpPr>
        <p:grpSpPr>
          <a:xfrm>
            <a:off x="626835" y="2564486"/>
            <a:ext cx="709507" cy="709507"/>
            <a:chOff x="355826" y="2183801"/>
            <a:chExt cx="532130" cy="532130"/>
          </a:xfrm>
          <a:solidFill>
            <a:schemeClr val="bg1">
              <a:lumMod val="65000"/>
            </a:schemeClr>
          </a:solidFill>
        </p:grpSpPr>
        <p:sp>
          <p:nvSpPr>
            <p:cNvPr id="14" name="object 8"/>
            <p:cNvSpPr/>
            <p:nvPr/>
          </p:nvSpPr>
          <p:spPr>
            <a:xfrm>
              <a:off x="360578" y="2188222"/>
              <a:ext cx="522605" cy="521970"/>
            </a:xfrm>
            <a:custGeom>
              <a:avLst/>
              <a:gdLst/>
              <a:ahLst/>
              <a:cxnLst/>
              <a:rect l="l" t="t" r="r" b="b"/>
              <a:pathLst>
                <a:path w="522605" h="521969">
                  <a:moveTo>
                    <a:pt x="522071" y="177800"/>
                  </a:moveTo>
                  <a:lnTo>
                    <a:pt x="344589" y="177800"/>
                  </a:lnTo>
                  <a:lnTo>
                    <a:pt x="344589" y="0"/>
                  </a:lnTo>
                  <a:lnTo>
                    <a:pt x="177495" y="0"/>
                  </a:lnTo>
                  <a:lnTo>
                    <a:pt x="177495" y="177800"/>
                  </a:lnTo>
                  <a:lnTo>
                    <a:pt x="0" y="177800"/>
                  </a:lnTo>
                  <a:lnTo>
                    <a:pt x="0" y="345440"/>
                  </a:lnTo>
                  <a:lnTo>
                    <a:pt x="177495" y="345440"/>
                  </a:lnTo>
                  <a:lnTo>
                    <a:pt x="177495" y="521970"/>
                  </a:lnTo>
                  <a:lnTo>
                    <a:pt x="344589" y="521970"/>
                  </a:lnTo>
                  <a:lnTo>
                    <a:pt x="344589" y="345440"/>
                  </a:lnTo>
                  <a:lnTo>
                    <a:pt x="522071" y="345440"/>
                  </a:lnTo>
                  <a:lnTo>
                    <a:pt x="522071" y="1778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9"/>
            <p:cNvSpPr/>
            <p:nvPr/>
          </p:nvSpPr>
          <p:spPr>
            <a:xfrm>
              <a:off x="360588" y="2188563"/>
              <a:ext cx="522605" cy="522605"/>
            </a:xfrm>
            <a:custGeom>
              <a:avLst/>
              <a:gdLst/>
              <a:ahLst/>
              <a:cxnLst/>
              <a:rect l="l" t="t" r="r" b="b"/>
              <a:pathLst>
                <a:path w="522605" h="522605">
                  <a:moveTo>
                    <a:pt x="0" y="177493"/>
                  </a:moveTo>
                  <a:lnTo>
                    <a:pt x="177493" y="177493"/>
                  </a:lnTo>
                  <a:lnTo>
                    <a:pt x="177493" y="0"/>
                  </a:lnTo>
                  <a:lnTo>
                    <a:pt x="344579" y="0"/>
                  </a:lnTo>
                  <a:lnTo>
                    <a:pt x="344579" y="177493"/>
                  </a:lnTo>
                  <a:lnTo>
                    <a:pt x="522072" y="177493"/>
                  </a:lnTo>
                  <a:lnTo>
                    <a:pt x="522072" y="344579"/>
                  </a:lnTo>
                  <a:lnTo>
                    <a:pt x="344579" y="344579"/>
                  </a:lnTo>
                  <a:lnTo>
                    <a:pt x="344579" y="522072"/>
                  </a:lnTo>
                  <a:lnTo>
                    <a:pt x="177493" y="522072"/>
                  </a:lnTo>
                  <a:lnTo>
                    <a:pt x="177493" y="344579"/>
                  </a:lnTo>
                  <a:lnTo>
                    <a:pt x="0" y="344579"/>
                  </a:lnTo>
                  <a:lnTo>
                    <a:pt x="0" y="177493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6" name="object 10"/>
          <p:cNvGrpSpPr/>
          <p:nvPr/>
        </p:nvGrpSpPr>
        <p:grpSpPr>
          <a:xfrm>
            <a:off x="686035" y="4184693"/>
            <a:ext cx="709507" cy="236220"/>
            <a:chOff x="400226" y="3991094"/>
            <a:chExt cx="532130" cy="177165"/>
          </a:xfrm>
          <a:solidFill>
            <a:schemeClr val="bg1">
              <a:lumMod val="65000"/>
            </a:schemeClr>
          </a:solidFill>
        </p:grpSpPr>
        <p:sp>
          <p:nvSpPr>
            <p:cNvPr id="17" name="object 11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522072" y="167085"/>
                  </a:moveTo>
                  <a:lnTo>
                    <a:pt x="0" y="167085"/>
                  </a:lnTo>
                  <a:lnTo>
                    <a:pt x="0" y="0"/>
                  </a:lnTo>
                  <a:lnTo>
                    <a:pt x="522072" y="0"/>
                  </a:lnTo>
                  <a:lnTo>
                    <a:pt x="522072" y="1670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2"/>
            <p:cNvSpPr/>
            <p:nvPr/>
          </p:nvSpPr>
          <p:spPr>
            <a:xfrm>
              <a:off x="404988" y="3995856"/>
              <a:ext cx="522605" cy="167640"/>
            </a:xfrm>
            <a:custGeom>
              <a:avLst/>
              <a:gdLst/>
              <a:ahLst/>
              <a:cxnLst/>
              <a:rect l="l" t="t" r="r" b="b"/>
              <a:pathLst>
                <a:path w="522605" h="167639">
                  <a:moveTo>
                    <a:pt x="0" y="0"/>
                  </a:moveTo>
                  <a:lnTo>
                    <a:pt x="522072" y="0"/>
                  </a:lnTo>
                  <a:lnTo>
                    <a:pt x="522072" y="167085"/>
                  </a:lnTo>
                  <a:lnTo>
                    <a:pt x="0" y="16708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4">
              <a:noFill/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953021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53561</TotalTime>
  <Words>6126</Words>
  <Application>Microsoft Office PowerPoint</Application>
  <PresentationFormat>Широкоэкранный</PresentationFormat>
  <Paragraphs>295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Microsoft Sans Serif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ВТОРОЙ ДОМ В ОГНЕННЫХ ЗНАКАХ</vt:lpstr>
      <vt:lpstr>ВТОРОЙ ДОМ В ЗЕМНЫХ ЗНАКАХ</vt:lpstr>
      <vt:lpstr>ВТОРОЙ ДОМ В ВОЗДУШНЫХ ЗНАКАХ</vt:lpstr>
      <vt:lpstr>ВТОРОЙ ДОМ В ВОДНЫХ ЗНАКАХ</vt:lpstr>
      <vt:lpstr>Презентация PowerPoint</vt:lpstr>
      <vt:lpstr>ЧТОБЫ БЫЛО БОЛЬШЕ ДЕНЕГ...</vt:lpstr>
      <vt:lpstr>Презентация PowerPoint</vt:lpstr>
      <vt:lpstr>СТРАТЕГИЯ ПРОСТАЯ:</vt:lpstr>
      <vt:lpstr>ВТОРОЙ ДОМ В ОГНЕННЫХ ЗНАКАХ</vt:lpstr>
      <vt:lpstr>ВТОРОЙ ДОМ В ЗЕМНЫХ ЗНАКАХ</vt:lpstr>
      <vt:lpstr>ВТОРОЙ ДОМ В ВОЗДУШНЫХ ЗНАКАХ</vt:lpstr>
      <vt:lpstr>ВТОРОЙ ДОМ В ВОДНЫХ ЗНАКАХ</vt:lpstr>
      <vt:lpstr>КТО ЧАЩЕ ВСЕГО СТАНОВИТСЯ БОГАТ?</vt:lpstr>
      <vt:lpstr>ХОРОШИЕ ПЛАНЕТЫ ВО ВТОРОМ ДОМЕ</vt:lpstr>
      <vt:lpstr>ПЛОХИЕ ПЛАНЕТЫ ВО ВТОРОМ ДОМЕ</vt:lpstr>
      <vt:lpstr>Презентация PowerPoint</vt:lpstr>
      <vt:lpstr>УПРАВИТЕЛЬ 2 ДОМА В ДРУГИХ ДОМАХ:</vt:lpstr>
      <vt:lpstr>УПРАВИТЕЛЬ 2 ДОМА В ДРУГИХ ДОМАХ:</vt:lpstr>
      <vt:lpstr>УПРАВИТЕЛЬ 2 ДОМА В ДРУГИХ ДОМАХ:</vt:lpstr>
      <vt:lpstr>Презентация PowerPoint</vt:lpstr>
      <vt:lpstr>АСПЕКТЫ УПРАВИТЕЛЯ 2 ДОМА С СОЛНЦЕМ Делаем деньги, занимая высокое положение или будучи "авторитетом" в своей области.  Поэтому важно, чтобы было специальное образование. Есть склонность к официальным  или административным постам, или к работе в собственном деле в области, где есть  аудитория, последователи или клиентура.</vt:lpstr>
      <vt:lpstr>АСПЕКТЫ УПРАВИТЕЛЯ 2 ДОМА С ЛУНОЙ</vt:lpstr>
      <vt:lpstr>АСПЕКТЫ УПРАВИТЕЛЯ С МЕРКУРИЕМ</vt:lpstr>
      <vt:lpstr>АСПЕКТЫ УПР. 2 ДОМА С ВЕНЕРОЙ</vt:lpstr>
      <vt:lpstr>АСПЕКТЫ УПР. 2 ДОМА С МАРСОМ</vt:lpstr>
      <vt:lpstr>АСПЕКТЫ УПР. 2 ДОМА С ЮПИТЕРОМ</vt:lpstr>
      <vt:lpstr>АСПЕКТЫ УПР. 2 ДОМА С САТУРНОМ Деньги достаются нелегко, приходится много работать, рассчитывать свои действия,  занимаясь управлением бизнесом, менеджментом, организацией, контролем,  недвижимостью или сельским хозяйством. Долгое время можно занимать подчиненное  положение ради достижения прочного положения в будущем.</vt:lpstr>
      <vt:lpstr>АСПЕКТЫ УПР. 2 ДОМА С УРАНОМ</vt:lpstr>
      <vt:lpstr>АСПЕКТЫ УПР. 2 ДОМА С НЕПТУНОМ</vt:lpstr>
      <vt:lpstr>АСПЕКТЫ УПР. 2 ДОМА С ПЛУТОНОМ</vt:lpstr>
      <vt:lpstr>АСПЕКТЫ С ХИРОНОМ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User</cp:lastModifiedBy>
  <cp:revision>44</cp:revision>
  <dcterms:created xsi:type="dcterms:W3CDTF">2021-09-16T18:03:56Z</dcterms:created>
  <dcterms:modified xsi:type="dcterms:W3CDTF">2023-08-18T13:32:59Z</dcterms:modified>
</cp:coreProperties>
</file>