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" ContentType="image/tiff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63" r:id="rId2"/>
    <p:sldId id="366" r:id="rId3"/>
    <p:sldId id="347" r:id="rId4"/>
    <p:sldId id="349" r:id="rId5"/>
    <p:sldId id="350" r:id="rId6"/>
    <p:sldId id="351" r:id="rId7"/>
    <p:sldId id="352" r:id="rId8"/>
    <p:sldId id="353" r:id="rId9"/>
    <p:sldId id="354" r:id="rId10"/>
    <p:sldId id="365" r:id="rId11"/>
    <p:sldId id="356" r:id="rId12"/>
    <p:sldId id="357" r:id="rId13"/>
    <p:sldId id="363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5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821A51-6180-41EE-B14F-3D06FFD13BFC}" type="datetimeFigureOut">
              <a:rPr lang="ru-RU" smtClean="0"/>
              <a:t>03.09.2023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ru-RU"/>
              <a:t>АСТРОЛОГ НАСТЯ ЛЁНИНА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3FD783-DDE9-43CC-8670-907A4B0F3DD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5563008"/>
      </p:ext>
    </p:extLst>
  </p:cSld>
  <p:clrMap bg1="lt1" tx1="dk1" bg2="lt2" tx2="dk2" accent1="accent1" accent2="accent2" accent3="accent3" accent4="accent4" accent5="accent5" accent6="accent6" hlink="hlink" folHlink="folHlink"/>
  <p:hf sldNum="0"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08DAED-3880-45E5-B6C3-94AE6BA59A6A}" type="datetimeFigureOut">
              <a:rPr lang="ru-RU" smtClean="0"/>
              <a:t>03.09.2023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ru-RU"/>
              <a:t>АСТРОЛОГ НАСТЯ ЛЁНИНА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7ACAF6-A545-4CA9-B7D2-1283F523D3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9416254"/>
      </p:ext>
    </p:extLst>
  </p:cSld>
  <p:clrMap bg1="lt1" tx1="dk1" bg2="lt2" tx2="dk2" accent1="accent1" accent2="accent2" accent3="accent3" accent4="accent4" accent5="accent5" accent6="accent6" hlink="hlink" folHlink="folHlink"/>
  <p:hf sldNum="0"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АСТРОЛОГ НАСТЯ ЛЁНИНА</a:t>
            </a:r>
          </a:p>
        </p:txBody>
      </p:sp>
    </p:spTree>
    <p:extLst>
      <p:ext uri="{BB962C8B-B14F-4D97-AF65-F5344CB8AC3E}">
        <p14:creationId xmlns:p14="http://schemas.microsoft.com/office/powerpoint/2010/main" val="31914456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7445E-772A-4781-9A3D-784060DF4A61}" type="datetime1">
              <a:rPr lang="ru-RU" smtClean="0"/>
              <a:t>03.09.2023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АСТРОЛОГ НАСТЯ ЛЁНИНА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64394-2D2C-4C87-9D99-6AFF970F63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5413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85A8C-659D-424D-A67B-4F86F8032DC0}" type="datetime1">
              <a:rPr lang="ru-RU" smtClean="0"/>
              <a:t>03.09.2023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АСТРОЛОГ НАСТЯ ЛЁНИНА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64394-2D2C-4C87-9D99-6AFF970F63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89070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7A2DA-73E8-4933-9000-63D1A8D15FBF}" type="datetime1">
              <a:rPr lang="ru-RU" smtClean="0"/>
              <a:t>03.09.2023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АСТРОЛОГ НАСТЯ ЛЁНИНА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64394-2D2C-4C87-9D99-6AFF970F63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6607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ED4FD-59A2-4CE5-B7AC-55914987F6C4}" type="datetime1">
              <a:rPr lang="ru-RU" smtClean="0"/>
              <a:t>03.09.2023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АСТРОЛОГ НАСТЯ ЛЁНИНА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64394-2D2C-4C87-9D99-6AFF970F63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42104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08F84-5E9B-4EB2-B3AA-8FAFD423DA06}" type="datetime1">
              <a:rPr lang="ru-RU" smtClean="0"/>
              <a:t>03.09.2023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АСТРОЛОГ НАСТЯ ЛЁНИНА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64394-2D2C-4C87-9D99-6AFF970F63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12691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B5BC0-86C4-4D95-89EA-37B50E2437DD}" type="datetime1">
              <a:rPr lang="ru-RU" smtClean="0"/>
              <a:t>03.09.2023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АСТРОЛОГ НАСТЯ ЛЁНИНА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64394-2D2C-4C87-9D99-6AFF970F63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52236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6841A-2649-478D-A1BC-A765987AE1B9}" type="datetime1">
              <a:rPr lang="ru-RU" smtClean="0"/>
              <a:t>03.09.2023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АСТРОЛОГ НАСТЯ ЛЁНИНА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64394-2D2C-4C87-9D99-6AFF970F63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2547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D9D80-5B49-4649-9EE6-E0CAE9707FB3}" type="datetime1">
              <a:rPr lang="ru-RU" smtClean="0"/>
              <a:t>03.09.2023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АСТРОЛОГ НАСТЯ ЛЁНИНА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64394-2D2C-4C87-9D99-6AFF970F63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26686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1CD49-39C7-4051-AD6C-77F77B2594E6}" type="datetime1">
              <a:rPr lang="ru-RU" smtClean="0"/>
              <a:t>03.09.2023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АСТРОЛОГ НАСТЯ ЛЁНИНА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64394-2D2C-4C87-9D99-6AFF970F63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83710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18DF3-1AE1-4AF0-8B89-9BC6DF477355}" type="datetime1">
              <a:rPr lang="ru-RU" smtClean="0"/>
              <a:t>03.09.2023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АСТРОЛОГ НАСТЯ ЛЁНИНА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64394-2D2C-4C87-9D99-6AFF970F63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540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0525D-0A11-4217-812D-5EF72162E25D}" type="datetime1">
              <a:rPr lang="ru-RU" smtClean="0"/>
              <a:t>03.09.2023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АСТРОЛОГ НАСТЯ ЛЁНИНА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64394-2D2C-4C87-9D99-6AFF970F63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61713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380018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3999" y="5143138"/>
                </a:moveTo>
                <a:lnTo>
                  <a:pt x="0" y="5143138"/>
                </a:lnTo>
                <a:lnTo>
                  <a:pt x="0" y="0"/>
                </a:lnTo>
                <a:lnTo>
                  <a:pt x="9143999" y="0"/>
                </a:lnTo>
                <a:lnTo>
                  <a:pt x="9143999" y="5143138"/>
                </a:lnTo>
                <a:close/>
              </a:path>
            </a:pathLst>
          </a:custGeom>
          <a:solidFill>
            <a:srgbClr val="EDEDE7"/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" y="1"/>
            <a:ext cx="2433273" cy="2052305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559765" y="365810"/>
            <a:ext cx="493607" cy="686645"/>
          </a:xfrm>
          <a:custGeom>
            <a:avLst/>
            <a:gdLst/>
            <a:ahLst/>
            <a:cxnLst/>
            <a:rect l="l" t="t" r="r" b="b"/>
            <a:pathLst>
              <a:path w="370205" h="514984">
                <a:moveTo>
                  <a:pt x="189750" y="0"/>
                </a:moveTo>
                <a:lnTo>
                  <a:pt x="181114" y="0"/>
                </a:lnTo>
                <a:lnTo>
                  <a:pt x="185458" y="571"/>
                </a:lnTo>
                <a:lnTo>
                  <a:pt x="189750" y="0"/>
                </a:lnTo>
                <a:close/>
              </a:path>
              <a:path w="370205" h="514984">
                <a:moveTo>
                  <a:pt x="369989" y="253098"/>
                </a:moveTo>
                <a:lnTo>
                  <a:pt x="368985" y="252844"/>
                </a:lnTo>
                <a:lnTo>
                  <a:pt x="368985" y="257048"/>
                </a:lnTo>
                <a:lnTo>
                  <a:pt x="368985" y="257314"/>
                </a:lnTo>
                <a:lnTo>
                  <a:pt x="368249" y="253098"/>
                </a:lnTo>
                <a:lnTo>
                  <a:pt x="368960" y="257136"/>
                </a:lnTo>
                <a:lnTo>
                  <a:pt x="368985" y="252844"/>
                </a:lnTo>
                <a:lnTo>
                  <a:pt x="351980" y="248475"/>
                </a:lnTo>
                <a:lnTo>
                  <a:pt x="333794" y="243268"/>
                </a:lnTo>
                <a:lnTo>
                  <a:pt x="282333" y="222465"/>
                </a:lnTo>
                <a:lnTo>
                  <a:pt x="244576" y="195884"/>
                </a:lnTo>
                <a:lnTo>
                  <a:pt x="263067" y="221894"/>
                </a:lnTo>
                <a:lnTo>
                  <a:pt x="312851" y="245008"/>
                </a:lnTo>
                <a:lnTo>
                  <a:pt x="349211" y="256997"/>
                </a:lnTo>
                <a:lnTo>
                  <a:pt x="346163" y="257721"/>
                </a:lnTo>
                <a:lnTo>
                  <a:pt x="337705" y="260032"/>
                </a:lnTo>
                <a:lnTo>
                  <a:pt x="328383" y="262343"/>
                </a:lnTo>
                <a:lnTo>
                  <a:pt x="297256" y="273316"/>
                </a:lnTo>
                <a:lnTo>
                  <a:pt x="255473" y="294703"/>
                </a:lnTo>
                <a:lnTo>
                  <a:pt x="222935" y="331101"/>
                </a:lnTo>
                <a:lnTo>
                  <a:pt x="205333" y="377329"/>
                </a:lnTo>
                <a:lnTo>
                  <a:pt x="192925" y="428764"/>
                </a:lnTo>
                <a:lnTo>
                  <a:pt x="184873" y="477240"/>
                </a:lnTo>
                <a:lnTo>
                  <a:pt x="184746" y="476148"/>
                </a:lnTo>
                <a:lnTo>
                  <a:pt x="177190" y="428764"/>
                </a:lnTo>
                <a:lnTo>
                  <a:pt x="165049" y="377329"/>
                </a:lnTo>
                <a:lnTo>
                  <a:pt x="147485" y="331101"/>
                </a:lnTo>
                <a:lnTo>
                  <a:pt x="114846" y="294703"/>
                </a:lnTo>
                <a:lnTo>
                  <a:pt x="72974" y="273900"/>
                </a:lnTo>
                <a:lnTo>
                  <a:pt x="41668" y="263499"/>
                </a:lnTo>
                <a:lnTo>
                  <a:pt x="32283" y="260604"/>
                </a:lnTo>
                <a:lnTo>
                  <a:pt x="23761" y="258292"/>
                </a:lnTo>
                <a:lnTo>
                  <a:pt x="21526" y="257771"/>
                </a:lnTo>
                <a:lnTo>
                  <a:pt x="24295" y="257136"/>
                </a:lnTo>
                <a:lnTo>
                  <a:pt x="32969" y="254825"/>
                </a:lnTo>
                <a:lnTo>
                  <a:pt x="36804" y="253669"/>
                </a:lnTo>
                <a:lnTo>
                  <a:pt x="42545" y="251942"/>
                </a:lnTo>
                <a:lnTo>
                  <a:pt x="96443" y="229984"/>
                </a:lnTo>
                <a:lnTo>
                  <a:pt x="134366" y="201663"/>
                </a:lnTo>
                <a:lnTo>
                  <a:pt x="160426" y="150812"/>
                </a:lnTo>
                <a:lnTo>
                  <a:pt x="173901" y="101117"/>
                </a:lnTo>
                <a:lnTo>
                  <a:pt x="185127" y="38709"/>
                </a:lnTo>
                <a:lnTo>
                  <a:pt x="186220" y="30670"/>
                </a:lnTo>
                <a:lnTo>
                  <a:pt x="186690" y="33515"/>
                </a:lnTo>
                <a:lnTo>
                  <a:pt x="189052" y="49110"/>
                </a:lnTo>
                <a:lnTo>
                  <a:pt x="193382" y="78003"/>
                </a:lnTo>
                <a:lnTo>
                  <a:pt x="197789" y="105168"/>
                </a:lnTo>
                <a:lnTo>
                  <a:pt x="206121" y="141566"/>
                </a:lnTo>
                <a:lnTo>
                  <a:pt x="213906" y="163525"/>
                </a:lnTo>
                <a:lnTo>
                  <a:pt x="224345" y="183756"/>
                </a:lnTo>
                <a:lnTo>
                  <a:pt x="238163" y="201663"/>
                </a:lnTo>
                <a:lnTo>
                  <a:pt x="244576" y="195884"/>
                </a:lnTo>
                <a:lnTo>
                  <a:pt x="231736" y="179133"/>
                </a:lnTo>
                <a:lnTo>
                  <a:pt x="221945" y="160058"/>
                </a:lnTo>
                <a:lnTo>
                  <a:pt x="208800" y="116141"/>
                </a:lnTo>
                <a:lnTo>
                  <a:pt x="197675" y="47955"/>
                </a:lnTo>
                <a:lnTo>
                  <a:pt x="195313" y="32359"/>
                </a:lnTo>
                <a:lnTo>
                  <a:pt x="192697" y="16179"/>
                </a:lnTo>
                <a:lnTo>
                  <a:pt x="189750" y="0"/>
                </a:lnTo>
                <a:lnTo>
                  <a:pt x="186321" y="685"/>
                </a:lnTo>
                <a:lnTo>
                  <a:pt x="181114" y="0"/>
                </a:lnTo>
                <a:lnTo>
                  <a:pt x="180644" y="4622"/>
                </a:lnTo>
                <a:lnTo>
                  <a:pt x="179997" y="10401"/>
                </a:lnTo>
                <a:lnTo>
                  <a:pt x="179489" y="14439"/>
                </a:lnTo>
                <a:lnTo>
                  <a:pt x="178892" y="19646"/>
                </a:lnTo>
                <a:lnTo>
                  <a:pt x="171818" y="66446"/>
                </a:lnTo>
                <a:lnTo>
                  <a:pt x="157048" y="132321"/>
                </a:lnTo>
                <a:lnTo>
                  <a:pt x="134632" y="187223"/>
                </a:lnTo>
                <a:lnTo>
                  <a:pt x="92303" y="222465"/>
                </a:lnTo>
                <a:lnTo>
                  <a:pt x="49974" y="240385"/>
                </a:lnTo>
                <a:lnTo>
                  <a:pt x="22085" y="248475"/>
                </a:lnTo>
                <a:lnTo>
                  <a:pt x="14655" y="250786"/>
                </a:lnTo>
                <a:lnTo>
                  <a:pt x="10109" y="251942"/>
                </a:lnTo>
                <a:lnTo>
                  <a:pt x="2628" y="253098"/>
                </a:lnTo>
                <a:lnTo>
                  <a:pt x="1498" y="253352"/>
                </a:lnTo>
                <a:lnTo>
                  <a:pt x="1498" y="253669"/>
                </a:lnTo>
                <a:lnTo>
                  <a:pt x="825" y="257721"/>
                </a:lnTo>
                <a:lnTo>
                  <a:pt x="774" y="258292"/>
                </a:lnTo>
                <a:lnTo>
                  <a:pt x="749" y="258152"/>
                </a:lnTo>
                <a:lnTo>
                  <a:pt x="1498" y="253669"/>
                </a:lnTo>
                <a:lnTo>
                  <a:pt x="1498" y="253352"/>
                </a:lnTo>
                <a:lnTo>
                  <a:pt x="0" y="253669"/>
                </a:lnTo>
                <a:lnTo>
                  <a:pt x="63" y="262343"/>
                </a:lnTo>
                <a:lnTo>
                  <a:pt x="2641" y="262915"/>
                </a:lnTo>
                <a:lnTo>
                  <a:pt x="9982" y="264071"/>
                </a:lnTo>
                <a:lnTo>
                  <a:pt x="14439" y="265226"/>
                </a:lnTo>
                <a:lnTo>
                  <a:pt x="21717" y="266966"/>
                </a:lnTo>
                <a:lnTo>
                  <a:pt x="30060" y="269278"/>
                </a:lnTo>
                <a:lnTo>
                  <a:pt x="39255" y="271589"/>
                </a:lnTo>
                <a:lnTo>
                  <a:pt x="90703" y="291236"/>
                </a:lnTo>
                <a:lnTo>
                  <a:pt x="125780" y="314921"/>
                </a:lnTo>
                <a:lnTo>
                  <a:pt x="151599" y="363461"/>
                </a:lnTo>
                <a:lnTo>
                  <a:pt x="165150" y="413740"/>
                </a:lnTo>
                <a:lnTo>
                  <a:pt x="176085" y="477304"/>
                </a:lnTo>
                <a:lnTo>
                  <a:pt x="178904" y="500418"/>
                </a:lnTo>
                <a:lnTo>
                  <a:pt x="179362" y="504456"/>
                </a:lnTo>
                <a:lnTo>
                  <a:pt x="179959" y="510235"/>
                </a:lnTo>
                <a:lnTo>
                  <a:pt x="180365" y="514858"/>
                </a:lnTo>
                <a:lnTo>
                  <a:pt x="184721" y="514858"/>
                </a:lnTo>
                <a:lnTo>
                  <a:pt x="186169" y="514667"/>
                </a:lnTo>
                <a:lnTo>
                  <a:pt x="189064" y="514858"/>
                </a:lnTo>
                <a:lnTo>
                  <a:pt x="189522" y="510235"/>
                </a:lnTo>
                <a:lnTo>
                  <a:pt x="190157" y="504456"/>
                </a:lnTo>
                <a:lnTo>
                  <a:pt x="190665" y="500418"/>
                </a:lnTo>
                <a:lnTo>
                  <a:pt x="191262" y="495211"/>
                </a:lnTo>
                <a:lnTo>
                  <a:pt x="198412" y="447255"/>
                </a:lnTo>
                <a:lnTo>
                  <a:pt x="209118" y="396405"/>
                </a:lnTo>
                <a:lnTo>
                  <a:pt x="224510" y="348437"/>
                </a:lnTo>
                <a:lnTo>
                  <a:pt x="244513" y="314921"/>
                </a:lnTo>
                <a:lnTo>
                  <a:pt x="279666" y="290652"/>
                </a:lnTo>
                <a:lnTo>
                  <a:pt x="321056" y="273900"/>
                </a:lnTo>
                <a:lnTo>
                  <a:pt x="330822" y="271005"/>
                </a:lnTo>
                <a:lnTo>
                  <a:pt x="339940" y="268122"/>
                </a:lnTo>
                <a:lnTo>
                  <a:pt x="348208" y="266382"/>
                </a:lnTo>
                <a:lnTo>
                  <a:pt x="355434" y="264655"/>
                </a:lnTo>
                <a:lnTo>
                  <a:pt x="359841" y="263499"/>
                </a:lnTo>
                <a:lnTo>
                  <a:pt x="367106" y="262343"/>
                </a:lnTo>
                <a:lnTo>
                  <a:pt x="369658" y="261759"/>
                </a:lnTo>
                <a:lnTo>
                  <a:pt x="369989" y="25309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19" name="bg object 19"/>
          <p:cNvSpPr/>
          <p:nvPr/>
        </p:nvSpPr>
        <p:spPr>
          <a:xfrm>
            <a:off x="1" y="1408462"/>
            <a:ext cx="5919047" cy="6773"/>
          </a:xfrm>
          <a:custGeom>
            <a:avLst/>
            <a:gdLst/>
            <a:ahLst/>
            <a:cxnLst/>
            <a:rect l="l" t="t" r="r" b="b"/>
            <a:pathLst>
              <a:path w="4439285" h="5080">
                <a:moveTo>
                  <a:pt x="4438799" y="4763"/>
                </a:moveTo>
                <a:lnTo>
                  <a:pt x="0" y="4763"/>
                </a:lnTo>
                <a:lnTo>
                  <a:pt x="0" y="0"/>
                </a:lnTo>
                <a:lnTo>
                  <a:pt x="4438799" y="0"/>
                </a:lnTo>
                <a:lnTo>
                  <a:pt x="4438799" y="4763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  <p:pic>
        <p:nvPicPr>
          <p:cNvPr id="20" name="bg object 2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666211" y="6606209"/>
            <a:ext cx="2485847" cy="92761"/>
          </a:xfrm>
          <a:prstGeom prst="rect">
            <a:avLst/>
          </a:prstGeom>
        </p:spPr>
      </p:pic>
      <p:sp>
        <p:nvSpPr>
          <p:cNvPr id="21" name="bg object 21"/>
          <p:cNvSpPr/>
          <p:nvPr/>
        </p:nvSpPr>
        <p:spPr>
          <a:xfrm>
            <a:off x="10286998" y="6650115"/>
            <a:ext cx="1905847" cy="6773"/>
          </a:xfrm>
          <a:custGeom>
            <a:avLst/>
            <a:gdLst/>
            <a:ahLst/>
            <a:cxnLst/>
            <a:rect l="l" t="t" r="r" b="b"/>
            <a:pathLst>
              <a:path w="1429384" h="5079">
                <a:moveTo>
                  <a:pt x="1429277" y="4760"/>
                </a:moveTo>
                <a:lnTo>
                  <a:pt x="0" y="4760"/>
                </a:lnTo>
                <a:lnTo>
                  <a:pt x="0" y="0"/>
                </a:lnTo>
                <a:lnTo>
                  <a:pt x="1429277" y="0"/>
                </a:lnTo>
                <a:lnTo>
                  <a:pt x="1429277" y="4760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2029099" y="1788986"/>
            <a:ext cx="48590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rgbClr val="595959"/>
                </a:solidFill>
                <a:latin typeface="Roboto Lt"/>
                <a:cs typeface="Roboto L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164967" y="1788986"/>
            <a:ext cx="464227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rgbClr val="595959"/>
                </a:solidFill>
                <a:latin typeface="Roboto Lt"/>
                <a:cs typeface="Roboto Lt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9/3/2023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5617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alphaModFix amt="61000"/>
            <a:lum/>
          </a:blip>
          <a:srcRect/>
          <a:stretch>
            <a:fillRect t="-76000" b="-7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285527-1129-4F09-96C8-790AD9E3FF15}" type="datetime1">
              <a:rPr lang="ru-RU" smtClean="0"/>
              <a:t>03.09.2023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/>
              <a:t>АСТРОЛОГ НАСТЯ ЛЁНИНА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164394-2D2C-4C87-9D99-6AFF970F63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4916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2" r:id="rId13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925450" y="4075944"/>
            <a:ext cx="6654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600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 УРОК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2814" y="-2554792"/>
            <a:ext cx="6342502" cy="6408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5728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1" y="6441095"/>
            <a:ext cx="4129193" cy="6773"/>
          </a:xfrm>
          <a:custGeom>
            <a:avLst/>
            <a:gdLst/>
            <a:ahLst/>
            <a:cxnLst/>
            <a:rect l="l" t="t" r="r" b="b"/>
            <a:pathLst>
              <a:path w="3096895" h="5079">
                <a:moveTo>
                  <a:pt x="3096761" y="4761"/>
                </a:moveTo>
                <a:lnTo>
                  <a:pt x="0" y="4761"/>
                </a:lnTo>
                <a:lnTo>
                  <a:pt x="0" y="0"/>
                </a:lnTo>
                <a:lnTo>
                  <a:pt x="3096761" y="0"/>
                </a:lnTo>
                <a:lnTo>
                  <a:pt x="3096761" y="4761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4" name="object 4"/>
          <p:cNvSpPr/>
          <p:nvPr/>
        </p:nvSpPr>
        <p:spPr>
          <a:xfrm>
            <a:off x="1" y="406376"/>
            <a:ext cx="4129193" cy="6773"/>
          </a:xfrm>
          <a:custGeom>
            <a:avLst/>
            <a:gdLst/>
            <a:ahLst/>
            <a:cxnLst/>
            <a:rect l="l" t="t" r="r" b="b"/>
            <a:pathLst>
              <a:path w="3096895" h="5079">
                <a:moveTo>
                  <a:pt x="3096761" y="4761"/>
                </a:moveTo>
                <a:lnTo>
                  <a:pt x="0" y="4761"/>
                </a:lnTo>
                <a:lnTo>
                  <a:pt x="0" y="0"/>
                </a:lnTo>
                <a:lnTo>
                  <a:pt x="3096761" y="0"/>
                </a:lnTo>
                <a:lnTo>
                  <a:pt x="3096761" y="4761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5" name="object 5"/>
          <p:cNvSpPr/>
          <p:nvPr/>
        </p:nvSpPr>
        <p:spPr>
          <a:xfrm>
            <a:off x="8067464" y="6441095"/>
            <a:ext cx="4124960" cy="6773"/>
          </a:xfrm>
          <a:custGeom>
            <a:avLst/>
            <a:gdLst/>
            <a:ahLst/>
            <a:cxnLst/>
            <a:rect l="l" t="t" r="r" b="b"/>
            <a:pathLst>
              <a:path w="3093720" h="5079">
                <a:moveTo>
                  <a:pt x="3093401" y="4761"/>
                </a:moveTo>
                <a:lnTo>
                  <a:pt x="3093401" y="0"/>
                </a:lnTo>
                <a:lnTo>
                  <a:pt x="0" y="0"/>
                </a:lnTo>
                <a:lnTo>
                  <a:pt x="0" y="4761"/>
                </a:lnTo>
                <a:lnTo>
                  <a:pt x="3093401" y="4761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6" name="object 6"/>
          <p:cNvSpPr/>
          <p:nvPr/>
        </p:nvSpPr>
        <p:spPr>
          <a:xfrm>
            <a:off x="8067464" y="406376"/>
            <a:ext cx="4124960" cy="6773"/>
          </a:xfrm>
          <a:custGeom>
            <a:avLst/>
            <a:gdLst/>
            <a:ahLst/>
            <a:cxnLst/>
            <a:rect l="l" t="t" r="r" b="b"/>
            <a:pathLst>
              <a:path w="3093720" h="5079">
                <a:moveTo>
                  <a:pt x="3093401" y="4761"/>
                </a:moveTo>
                <a:lnTo>
                  <a:pt x="3093401" y="0"/>
                </a:lnTo>
                <a:lnTo>
                  <a:pt x="0" y="0"/>
                </a:lnTo>
                <a:lnTo>
                  <a:pt x="0" y="4761"/>
                </a:lnTo>
                <a:lnTo>
                  <a:pt x="3093401" y="4761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7" name="object 7"/>
          <p:cNvSpPr txBox="1"/>
          <p:nvPr/>
        </p:nvSpPr>
        <p:spPr>
          <a:xfrm>
            <a:off x="4759517" y="267178"/>
            <a:ext cx="1945640" cy="468632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algn="ctr">
              <a:spcBef>
                <a:spcPts val="133"/>
              </a:spcBef>
            </a:pPr>
            <a:r>
              <a:rPr sz="1467" spc="-60" dirty="0">
                <a:solidFill>
                  <a:srgbClr val="888888"/>
                </a:solidFill>
                <a:latin typeface="Roboto Lt"/>
                <a:cs typeface="Roboto Lt"/>
              </a:rPr>
              <a:t>ШК</a:t>
            </a:r>
            <a:r>
              <a:rPr sz="1467" spc="-27" dirty="0">
                <a:solidFill>
                  <a:srgbClr val="888888"/>
                </a:solidFill>
                <a:latin typeface="Roboto Lt"/>
                <a:cs typeface="Roboto Lt"/>
              </a:rPr>
              <a:t>О</a:t>
            </a:r>
            <a:r>
              <a:rPr sz="1467" spc="7" dirty="0">
                <a:solidFill>
                  <a:srgbClr val="888888"/>
                </a:solidFill>
                <a:latin typeface="Roboto Lt"/>
                <a:cs typeface="Roboto Lt"/>
              </a:rPr>
              <a:t>Л</a:t>
            </a:r>
            <a:r>
              <a:rPr sz="1467" spc="13" dirty="0">
                <a:solidFill>
                  <a:srgbClr val="888888"/>
                </a:solidFill>
                <a:latin typeface="Roboto Lt"/>
                <a:cs typeface="Roboto Lt"/>
              </a:rPr>
              <a:t>А</a:t>
            </a:r>
            <a:r>
              <a:rPr sz="1467" spc="-7" dirty="0">
                <a:solidFill>
                  <a:srgbClr val="888888"/>
                </a:solidFill>
                <a:latin typeface="Roboto Lt"/>
                <a:cs typeface="Roboto Lt"/>
              </a:rPr>
              <a:t> </a:t>
            </a:r>
            <a:r>
              <a:rPr sz="1467" dirty="0">
                <a:solidFill>
                  <a:srgbClr val="888888"/>
                </a:solidFill>
                <a:latin typeface="Roboto Lt"/>
                <a:cs typeface="Roboto Lt"/>
              </a:rPr>
              <a:t>А</a:t>
            </a:r>
            <a:r>
              <a:rPr sz="1467" spc="-20" dirty="0">
                <a:solidFill>
                  <a:srgbClr val="888888"/>
                </a:solidFill>
                <a:latin typeface="Roboto Lt"/>
                <a:cs typeface="Roboto Lt"/>
              </a:rPr>
              <a:t>С</a:t>
            </a:r>
            <a:r>
              <a:rPr sz="1467" spc="-7" dirty="0">
                <a:solidFill>
                  <a:srgbClr val="888888"/>
                </a:solidFill>
                <a:latin typeface="Roboto Lt"/>
                <a:cs typeface="Roboto Lt"/>
              </a:rPr>
              <a:t>ТР</a:t>
            </a:r>
            <a:r>
              <a:rPr sz="1467" spc="-27" dirty="0">
                <a:solidFill>
                  <a:srgbClr val="888888"/>
                </a:solidFill>
                <a:latin typeface="Roboto Lt"/>
                <a:cs typeface="Roboto Lt"/>
              </a:rPr>
              <a:t>О</a:t>
            </a:r>
            <a:r>
              <a:rPr sz="1467" spc="-7" dirty="0">
                <a:solidFill>
                  <a:srgbClr val="888888"/>
                </a:solidFill>
                <a:latin typeface="Roboto Lt"/>
                <a:cs typeface="Roboto Lt"/>
              </a:rPr>
              <a:t>ЛОГИИ</a:t>
            </a:r>
            <a:endParaRPr sz="1467" dirty="0">
              <a:latin typeface="Roboto Lt"/>
              <a:cs typeface="Roboto L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136079" y="6207140"/>
            <a:ext cx="1452880" cy="481456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algn="ctr">
              <a:spcBef>
                <a:spcPts val="133"/>
              </a:spcBef>
            </a:pPr>
            <a:r>
              <a:rPr lang="ru-RU" sz="1467" spc="7" dirty="0">
                <a:solidFill>
                  <a:srgbClr val="888888"/>
                </a:solidFill>
                <a:latin typeface="Roboto Lt"/>
                <a:cs typeface="Roboto Lt"/>
              </a:rPr>
              <a:t>НАСТИ </a:t>
            </a:r>
          </a:p>
          <a:p>
            <a:pPr marL="16933" algn="ctr">
              <a:spcBef>
                <a:spcPts val="133"/>
              </a:spcBef>
            </a:pPr>
            <a:r>
              <a:rPr lang="ru-RU" sz="1467" spc="7" dirty="0">
                <a:solidFill>
                  <a:srgbClr val="888888"/>
                </a:solidFill>
                <a:latin typeface="Roboto Lt"/>
                <a:cs typeface="Roboto Lt"/>
              </a:rPr>
              <a:t>ЛЁНИНОЙ</a:t>
            </a:r>
            <a:endParaRPr sz="1467" dirty="0">
              <a:latin typeface="Roboto Lt"/>
              <a:cs typeface="Roboto Lt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1656785" y="3055575"/>
            <a:ext cx="9269361" cy="694207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/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lang="ru-RU" b="1" spc="247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Таланты и особенности ребёнка</a:t>
            </a:r>
            <a:endParaRPr b="1" spc="173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552984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08462"/>
            <a:ext cx="11306387" cy="6773"/>
          </a:xfrm>
          <a:custGeom>
            <a:avLst/>
            <a:gdLst/>
            <a:ahLst/>
            <a:cxnLst/>
            <a:rect l="l" t="t" r="r" b="b"/>
            <a:pathLst>
              <a:path w="8479790" h="5080">
                <a:moveTo>
                  <a:pt x="8479245" y="4763"/>
                </a:moveTo>
                <a:lnTo>
                  <a:pt x="0" y="4763"/>
                </a:lnTo>
                <a:lnTo>
                  <a:pt x="0" y="0"/>
                </a:lnTo>
                <a:lnTo>
                  <a:pt x="8479245" y="0"/>
                </a:lnTo>
                <a:lnTo>
                  <a:pt x="8479245" y="4763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267999" y="394019"/>
            <a:ext cx="7011247" cy="571096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/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sz="3600" spc="180" dirty="0"/>
              <a:t>Анализ</a:t>
            </a:r>
            <a:r>
              <a:rPr sz="3600" spc="173" dirty="0"/>
              <a:t> </a:t>
            </a:r>
            <a:r>
              <a:rPr sz="3600" spc="180" dirty="0"/>
              <a:t>способностей </a:t>
            </a:r>
            <a:r>
              <a:rPr sz="3600" spc="127" dirty="0"/>
              <a:t>ребенка</a:t>
            </a:r>
            <a:endParaRPr sz="3600"/>
          </a:p>
        </p:txBody>
      </p:sp>
      <p:sp>
        <p:nvSpPr>
          <p:cNvPr id="6" name="object 6"/>
          <p:cNvSpPr txBox="1"/>
          <p:nvPr/>
        </p:nvSpPr>
        <p:spPr>
          <a:xfrm>
            <a:off x="1331500" y="1995913"/>
            <a:ext cx="8397240" cy="998757"/>
          </a:xfrm>
          <a:prstGeom prst="rect">
            <a:avLst/>
          </a:prstGeom>
        </p:spPr>
        <p:txBody>
          <a:bodyPr vert="horz" wrap="square" lIns="0" tIns="59267" rIns="0" bIns="0" rtlCol="0">
            <a:spAutoFit/>
          </a:bodyPr>
          <a:lstStyle/>
          <a:p>
            <a:pPr marL="16933">
              <a:spcBef>
                <a:spcPts val="467"/>
              </a:spcBef>
            </a:pPr>
            <a:r>
              <a:rPr sz="1867" spc="20" dirty="0">
                <a:solidFill>
                  <a:srgbClr val="837163"/>
                </a:solidFill>
                <a:latin typeface="Roboto Lt"/>
                <a:cs typeface="Roboto Lt"/>
              </a:rPr>
              <a:t>ДЛЯ</a:t>
            </a:r>
            <a:r>
              <a:rPr sz="1867" spc="-27" dirty="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sz="1867" spc="7" dirty="0">
                <a:solidFill>
                  <a:srgbClr val="837163"/>
                </a:solidFill>
                <a:latin typeface="Roboto Lt"/>
                <a:cs typeface="Roboto Lt"/>
              </a:rPr>
              <a:t>АНАЛИЗА</a:t>
            </a:r>
            <a:r>
              <a:rPr sz="1867" spc="-27" dirty="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sz="1867" spc="7" dirty="0">
                <a:solidFill>
                  <a:srgbClr val="837163"/>
                </a:solidFill>
                <a:latin typeface="Roboto Lt"/>
                <a:cs typeface="Roboto Lt"/>
              </a:rPr>
              <a:t>СПОСОБНОСТЕЙ:</a:t>
            </a:r>
            <a:endParaRPr sz="1867" dirty="0">
              <a:latin typeface="Roboto Lt"/>
              <a:cs typeface="Roboto Lt"/>
            </a:endParaRPr>
          </a:p>
          <a:p>
            <a:pPr marL="626518" indent="-492748">
              <a:spcBef>
                <a:spcPts val="333"/>
              </a:spcBef>
              <a:buAutoNum type="arabicPeriod"/>
              <a:tabLst>
                <a:tab pos="625671" algn="l"/>
                <a:tab pos="626518" algn="l"/>
              </a:tabLst>
            </a:pPr>
            <a:r>
              <a:rPr sz="1867" spc="-13" dirty="0">
                <a:solidFill>
                  <a:srgbClr val="595959"/>
                </a:solidFill>
                <a:latin typeface="Roboto Lt"/>
                <a:cs typeface="Roboto Lt"/>
              </a:rPr>
              <a:t>Оценить</a:t>
            </a:r>
            <a:r>
              <a:rPr sz="1867" spc="-7" dirty="0">
                <a:solidFill>
                  <a:srgbClr val="595959"/>
                </a:solidFill>
                <a:latin typeface="Roboto Lt"/>
                <a:cs typeface="Roboto Lt"/>
              </a:rPr>
              <a:t> </a:t>
            </a:r>
            <a:r>
              <a:rPr sz="1867" spc="-20" dirty="0">
                <a:solidFill>
                  <a:srgbClr val="595959"/>
                </a:solidFill>
                <a:latin typeface="Roboto Lt"/>
                <a:cs typeface="Roboto Lt"/>
              </a:rPr>
              <a:t>У1,</a:t>
            </a:r>
            <a:r>
              <a:rPr sz="1867" dirty="0">
                <a:solidFill>
                  <a:srgbClr val="595959"/>
                </a:solidFill>
                <a:latin typeface="Roboto Lt"/>
                <a:cs typeface="Roboto Lt"/>
              </a:rPr>
              <a:t> </a:t>
            </a:r>
            <a:r>
              <a:rPr sz="1867" spc="-7" dirty="0">
                <a:solidFill>
                  <a:srgbClr val="595959"/>
                </a:solidFill>
                <a:latin typeface="Roboto Lt"/>
                <a:cs typeface="Roboto Lt"/>
              </a:rPr>
              <a:t>П1,</a:t>
            </a:r>
            <a:r>
              <a:rPr sz="1867" dirty="0">
                <a:solidFill>
                  <a:srgbClr val="595959"/>
                </a:solidFill>
                <a:latin typeface="Roboto Lt"/>
                <a:cs typeface="Roboto Lt"/>
              </a:rPr>
              <a:t> </a:t>
            </a:r>
            <a:r>
              <a:rPr sz="1867" spc="-7" dirty="0">
                <a:solidFill>
                  <a:srgbClr val="595959"/>
                </a:solidFill>
                <a:latin typeface="Roboto Lt"/>
                <a:cs typeface="Roboto Lt"/>
              </a:rPr>
              <a:t>планеты</a:t>
            </a:r>
            <a:r>
              <a:rPr sz="1867" dirty="0">
                <a:solidFill>
                  <a:srgbClr val="595959"/>
                </a:solidFill>
                <a:latin typeface="Roboto Lt"/>
                <a:cs typeface="Roboto Lt"/>
              </a:rPr>
              <a:t> в </a:t>
            </a:r>
            <a:r>
              <a:rPr sz="1867" spc="-7" dirty="0">
                <a:solidFill>
                  <a:srgbClr val="595959"/>
                </a:solidFill>
                <a:latin typeface="Roboto Lt"/>
                <a:cs typeface="Roboto Lt"/>
              </a:rPr>
              <a:t>изгнании</a:t>
            </a:r>
            <a:r>
              <a:rPr sz="1867" dirty="0">
                <a:solidFill>
                  <a:srgbClr val="595959"/>
                </a:solidFill>
                <a:latin typeface="Roboto Lt"/>
                <a:cs typeface="Roboto Lt"/>
              </a:rPr>
              <a:t> </a:t>
            </a:r>
            <a:r>
              <a:rPr sz="1867" spc="7" dirty="0">
                <a:solidFill>
                  <a:srgbClr val="595959"/>
                </a:solidFill>
                <a:latin typeface="Roboto Lt"/>
                <a:cs typeface="Roboto Lt"/>
              </a:rPr>
              <a:t>и</a:t>
            </a:r>
            <a:r>
              <a:rPr sz="1867" spc="-7" dirty="0">
                <a:solidFill>
                  <a:srgbClr val="595959"/>
                </a:solidFill>
                <a:latin typeface="Roboto Lt"/>
                <a:cs typeface="Roboto Lt"/>
              </a:rPr>
              <a:t> </a:t>
            </a:r>
            <a:r>
              <a:rPr sz="1867" dirty="0">
                <a:solidFill>
                  <a:srgbClr val="595959"/>
                </a:solidFill>
                <a:latin typeface="Roboto Lt"/>
                <a:cs typeface="Roboto Lt"/>
              </a:rPr>
              <a:t>падении, </a:t>
            </a:r>
            <a:r>
              <a:rPr sz="1867" spc="-20" dirty="0">
                <a:solidFill>
                  <a:srgbClr val="595959"/>
                </a:solidFill>
                <a:latin typeface="Roboto Lt"/>
                <a:cs typeface="Roboto Lt"/>
              </a:rPr>
              <a:t>обители</a:t>
            </a:r>
            <a:r>
              <a:rPr sz="1867" dirty="0">
                <a:solidFill>
                  <a:srgbClr val="595959"/>
                </a:solidFill>
                <a:latin typeface="Roboto Lt"/>
                <a:cs typeface="Roboto Lt"/>
              </a:rPr>
              <a:t> </a:t>
            </a:r>
            <a:r>
              <a:rPr sz="1867" spc="7" dirty="0">
                <a:solidFill>
                  <a:srgbClr val="595959"/>
                </a:solidFill>
                <a:latin typeface="Roboto Lt"/>
                <a:cs typeface="Roboto Lt"/>
              </a:rPr>
              <a:t>и</a:t>
            </a:r>
            <a:r>
              <a:rPr sz="1867" dirty="0">
                <a:solidFill>
                  <a:srgbClr val="595959"/>
                </a:solidFill>
                <a:latin typeface="Roboto Lt"/>
                <a:cs typeface="Roboto Lt"/>
              </a:rPr>
              <a:t> </a:t>
            </a:r>
            <a:r>
              <a:rPr sz="1867" spc="-27" dirty="0">
                <a:solidFill>
                  <a:srgbClr val="595959"/>
                </a:solidFill>
                <a:latin typeface="Roboto Lt"/>
                <a:cs typeface="Roboto Lt"/>
              </a:rPr>
              <a:t>экзальтации</a:t>
            </a:r>
            <a:endParaRPr sz="1867" dirty="0">
              <a:latin typeface="Roboto Lt"/>
              <a:cs typeface="Roboto Lt"/>
            </a:endParaRPr>
          </a:p>
          <a:p>
            <a:pPr marL="626518" indent="-492748">
              <a:spcBef>
                <a:spcPts val="339"/>
              </a:spcBef>
              <a:buAutoNum type="arabicPeriod"/>
              <a:tabLst>
                <a:tab pos="625671" algn="l"/>
                <a:tab pos="626518" algn="l"/>
              </a:tabLst>
            </a:pPr>
            <a:r>
              <a:rPr sz="1867" spc="-13" dirty="0">
                <a:solidFill>
                  <a:srgbClr val="595959"/>
                </a:solidFill>
                <a:latin typeface="Roboto Lt"/>
                <a:cs typeface="Roboto Lt"/>
              </a:rPr>
              <a:t>Оценить </a:t>
            </a:r>
            <a:r>
              <a:rPr sz="1867" dirty="0">
                <a:solidFill>
                  <a:srgbClr val="595959"/>
                </a:solidFill>
                <a:latin typeface="Roboto Lt"/>
                <a:cs typeface="Roboto Lt"/>
              </a:rPr>
              <a:t>5</a:t>
            </a:r>
            <a:r>
              <a:rPr sz="1867" spc="-7" dirty="0">
                <a:solidFill>
                  <a:srgbClr val="595959"/>
                </a:solidFill>
                <a:latin typeface="Roboto Lt"/>
                <a:cs typeface="Roboto Lt"/>
              </a:rPr>
              <a:t> </a:t>
            </a:r>
            <a:r>
              <a:rPr sz="1867" spc="-13" dirty="0">
                <a:solidFill>
                  <a:srgbClr val="595959"/>
                </a:solidFill>
                <a:latin typeface="Roboto Lt"/>
                <a:cs typeface="Roboto Lt"/>
              </a:rPr>
              <a:t>дом, </a:t>
            </a:r>
            <a:r>
              <a:rPr sz="1867" dirty="0">
                <a:solidFill>
                  <a:srgbClr val="595959"/>
                </a:solidFill>
                <a:latin typeface="Roboto Lt"/>
                <a:cs typeface="Roboto Lt"/>
              </a:rPr>
              <a:t>П5</a:t>
            </a:r>
            <a:r>
              <a:rPr sz="1867" spc="-7" dirty="0">
                <a:solidFill>
                  <a:srgbClr val="595959"/>
                </a:solidFill>
                <a:latin typeface="Roboto Lt"/>
                <a:cs typeface="Roboto Lt"/>
              </a:rPr>
              <a:t> </a:t>
            </a:r>
            <a:r>
              <a:rPr sz="1867" spc="7" dirty="0">
                <a:solidFill>
                  <a:srgbClr val="595959"/>
                </a:solidFill>
                <a:latin typeface="Roboto Lt"/>
                <a:cs typeface="Roboto Lt"/>
              </a:rPr>
              <a:t>и</a:t>
            </a:r>
            <a:r>
              <a:rPr sz="1867" spc="-13" dirty="0">
                <a:solidFill>
                  <a:srgbClr val="595959"/>
                </a:solidFill>
                <a:latin typeface="Roboto Lt"/>
                <a:cs typeface="Roboto Lt"/>
              </a:rPr>
              <a:t> </a:t>
            </a:r>
            <a:r>
              <a:rPr sz="1867" dirty="0">
                <a:solidFill>
                  <a:srgbClr val="595959"/>
                </a:solidFill>
                <a:latin typeface="Roboto Lt"/>
                <a:cs typeface="Roboto Lt"/>
              </a:rPr>
              <a:t>положение</a:t>
            </a:r>
            <a:r>
              <a:rPr sz="1867" spc="-7" dirty="0">
                <a:solidFill>
                  <a:srgbClr val="595959"/>
                </a:solidFill>
                <a:latin typeface="Roboto Lt"/>
                <a:cs typeface="Roboto Lt"/>
              </a:rPr>
              <a:t> </a:t>
            </a:r>
            <a:r>
              <a:rPr sz="1867" spc="-27" dirty="0">
                <a:solidFill>
                  <a:srgbClr val="595959"/>
                </a:solidFill>
                <a:latin typeface="Roboto Lt"/>
                <a:cs typeface="Roboto Lt"/>
              </a:rPr>
              <a:t>У5</a:t>
            </a:r>
            <a:endParaRPr sz="1867" dirty="0">
              <a:latin typeface="Roboto Lt"/>
              <a:cs typeface="Roboto L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331501" y="3719387"/>
            <a:ext cx="10042515" cy="1235381"/>
          </a:xfrm>
          <a:prstGeom prst="rect">
            <a:avLst/>
          </a:prstGeom>
        </p:spPr>
        <p:txBody>
          <a:bodyPr vert="horz" wrap="square" lIns="0" tIns="62653" rIns="0" bIns="0" rtlCol="0">
            <a:spAutoFit/>
          </a:bodyPr>
          <a:lstStyle/>
          <a:p>
            <a:pPr marL="16933">
              <a:spcBef>
                <a:spcPts val="493"/>
              </a:spcBef>
            </a:pPr>
            <a:r>
              <a:rPr b="1" spc="7" dirty="0">
                <a:solidFill>
                  <a:srgbClr val="595959"/>
                </a:solidFill>
                <a:latin typeface="Roboto"/>
                <a:cs typeface="Roboto"/>
              </a:rPr>
              <a:t>Важно</a:t>
            </a:r>
            <a:r>
              <a:rPr b="1" spc="-7" dirty="0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b="1" spc="-13" dirty="0">
                <a:solidFill>
                  <a:srgbClr val="595959"/>
                </a:solidFill>
                <a:latin typeface="Roboto"/>
                <a:cs typeface="Roboto"/>
              </a:rPr>
              <a:t>определиться,</a:t>
            </a:r>
            <a:r>
              <a:rPr b="1" spc="-7" dirty="0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b="1" spc="-47" dirty="0">
                <a:solidFill>
                  <a:srgbClr val="595959"/>
                </a:solidFill>
                <a:latin typeface="Roboto"/>
                <a:cs typeface="Roboto"/>
              </a:rPr>
              <a:t>что</a:t>
            </a:r>
            <a:r>
              <a:rPr b="1" spc="-7" dirty="0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b="1" spc="-20" dirty="0">
                <a:solidFill>
                  <a:srgbClr val="595959"/>
                </a:solidFill>
                <a:latin typeface="Roboto"/>
                <a:cs typeface="Roboto"/>
              </a:rPr>
              <a:t>вы</a:t>
            </a:r>
            <a:r>
              <a:rPr b="1" spc="-7" dirty="0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b="1" spc="-60" dirty="0">
                <a:solidFill>
                  <a:srgbClr val="595959"/>
                </a:solidFill>
                <a:latin typeface="Roboto"/>
                <a:cs typeface="Roboto"/>
              </a:rPr>
              <a:t>будете</a:t>
            </a:r>
            <a:r>
              <a:rPr b="1" spc="-7" dirty="0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b="1" spc="-27" dirty="0">
                <a:solidFill>
                  <a:srgbClr val="595959"/>
                </a:solidFill>
                <a:latin typeface="Roboto"/>
                <a:cs typeface="Roboto"/>
              </a:rPr>
              <a:t>делать</a:t>
            </a:r>
            <a:endParaRPr b="1" dirty="0">
              <a:latin typeface="Roboto"/>
              <a:cs typeface="Roboto"/>
            </a:endParaRPr>
          </a:p>
          <a:p>
            <a:pPr marL="16933">
              <a:spcBef>
                <a:spcPts val="360"/>
              </a:spcBef>
            </a:pPr>
            <a:r>
              <a:rPr b="1" spc="-27" dirty="0">
                <a:solidFill>
                  <a:srgbClr val="595959"/>
                </a:solidFill>
                <a:latin typeface="Roboto"/>
                <a:cs typeface="Roboto"/>
              </a:rPr>
              <a:t>Укреплять</a:t>
            </a:r>
            <a:r>
              <a:rPr b="1" spc="-7" dirty="0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b="1" dirty="0">
                <a:solidFill>
                  <a:srgbClr val="595959"/>
                </a:solidFill>
                <a:latin typeface="Roboto"/>
                <a:cs typeface="Roboto"/>
              </a:rPr>
              <a:t>сильные </a:t>
            </a:r>
            <a:r>
              <a:rPr b="1" spc="-27" dirty="0">
                <a:solidFill>
                  <a:srgbClr val="595959"/>
                </a:solidFill>
                <a:latin typeface="Roboto"/>
                <a:cs typeface="Roboto"/>
              </a:rPr>
              <a:t>стороны</a:t>
            </a:r>
            <a:r>
              <a:rPr b="1" dirty="0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b="1" spc="20" dirty="0">
                <a:solidFill>
                  <a:srgbClr val="595959"/>
                </a:solidFill>
                <a:latin typeface="Roboto"/>
                <a:cs typeface="Roboto"/>
              </a:rPr>
              <a:t>или</a:t>
            </a:r>
            <a:r>
              <a:rPr b="1" dirty="0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b="1" spc="-20" dirty="0">
                <a:solidFill>
                  <a:srgbClr val="595959"/>
                </a:solidFill>
                <a:latin typeface="Roboto"/>
                <a:cs typeface="Roboto"/>
              </a:rPr>
              <a:t>прокачивать</a:t>
            </a:r>
            <a:r>
              <a:rPr b="1" dirty="0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b="1" spc="-7" dirty="0">
                <a:solidFill>
                  <a:srgbClr val="595959"/>
                </a:solidFill>
                <a:latin typeface="Roboto"/>
                <a:cs typeface="Roboto"/>
              </a:rPr>
              <a:t>слабые?</a:t>
            </a:r>
            <a:endParaRPr b="1" dirty="0">
              <a:latin typeface="Roboto"/>
              <a:cs typeface="Roboto"/>
            </a:endParaRPr>
          </a:p>
          <a:p>
            <a:pPr>
              <a:spcBef>
                <a:spcPts val="73"/>
              </a:spcBef>
            </a:pPr>
            <a:endParaRPr b="1" dirty="0">
              <a:latin typeface="Roboto"/>
              <a:cs typeface="Roboto"/>
            </a:endParaRPr>
          </a:p>
          <a:p>
            <a:pPr marL="16933">
              <a:spcBef>
                <a:spcPts val="7"/>
              </a:spcBef>
            </a:pPr>
            <a:r>
              <a:rPr b="1" spc="-13" dirty="0">
                <a:solidFill>
                  <a:srgbClr val="595959"/>
                </a:solidFill>
                <a:latin typeface="Roboto"/>
                <a:cs typeface="Roboto"/>
              </a:rPr>
              <a:t>Аспекты</a:t>
            </a:r>
            <a:r>
              <a:rPr b="1" spc="-20" dirty="0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b="1" spc="-80" dirty="0">
                <a:solidFill>
                  <a:srgbClr val="595959"/>
                </a:solidFill>
                <a:latin typeface="Roboto Lt"/>
                <a:cs typeface="Roboto Lt"/>
              </a:rPr>
              <a:t>–</a:t>
            </a:r>
            <a:r>
              <a:rPr b="1" spc="-7" dirty="0">
                <a:solidFill>
                  <a:srgbClr val="595959"/>
                </a:solidFill>
                <a:latin typeface="Roboto Lt"/>
                <a:cs typeface="Roboto Lt"/>
              </a:rPr>
              <a:t> </a:t>
            </a:r>
            <a:r>
              <a:rPr b="1" spc="7" dirty="0" err="1">
                <a:solidFill>
                  <a:srgbClr val="595959"/>
                </a:solidFill>
                <a:latin typeface="Roboto Lt"/>
                <a:cs typeface="Roboto Lt"/>
              </a:rPr>
              <a:t>сложно</a:t>
            </a:r>
            <a:r>
              <a:rPr b="1" spc="-7" dirty="0">
                <a:solidFill>
                  <a:srgbClr val="595959"/>
                </a:solidFill>
                <a:latin typeface="Roboto Lt"/>
                <a:cs typeface="Roboto Lt"/>
              </a:rPr>
              <a:t> </a:t>
            </a:r>
            <a:r>
              <a:rPr lang="ru-RU" b="1" spc="-7" dirty="0">
                <a:solidFill>
                  <a:srgbClr val="595959"/>
                </a:solidFill>
                <a:latin typeface="Roboto Lt"/>
                <a:cs typeface="Roboto Lt"/>
              </a:rPr>
              <a:t>ребенку</a:t>
            </a:r>
            <a:r>
              <a:rPr b="1" spc="-7" dirty="0">
                <a:solidFill>
                  <a:srgbClr val="595959"/>
                </a:solidFill>
                <a:latin typeface="Roboto Lt"/>
                <a:cs typeface="Roboto Lt"/>
              </a:rPr>
              <a:t> </a:t>
            </a:r>
            <a:r>
              <a:rPr b="1" spc="-40" dirty="0">
                <a:solidFill>
                  <a:srgbClr val="595959"/>
                </a:solidFill>
                <a:latin typeface="Roboto Lt"/>
                <a:cs typeface="Roboto Lt"/>
              </a:rPr>
              <a:t>будет</a:t>
            </a:r>
            <a:r>
              <a:rPr b="1" spc="-7" dirty="0">
                <a:solidFill>
                  <a:srgbClr val="595959"/>
                </a:solidFill>
                <a:latin typeface="Roboto Lt"/>
                <a:cs typeface="Roboto Lt"/>
              </a:rPr>
              <a:t> </a:t>
            </a:r>
            <a:r>
              <a:rPr b="1" spc="-20" dirty="0">
                <a:solidFill>
                  <a:srgbClr val="595959"/>
                </a:solidFill>
                <a:latin typeface="Roboto Lt"/>
                <a:cs typeface="Roboto Lt"/>
              </a:rPr>
              <a:t>раскрывать</a:t>
            </a:r>
            <a:r>
              <a:rPr b="1" spc="-7" dirty="0">
                <a:solidFill>
                  <a:srgbClr val="595959"/>
                </a:solidFill>
                <a:latin typeface="Roboto Lt"/>
                <a:cs typeface="Roboto Lt"/>
              </a:rPr>
              <a:t> </a:t>
            </a:r>
            <a:r>
              <a:rPr b="1" spc="-20" dirty="0">
                <a:solidFill>
                  <a:srgbClr val="595959"/>
                </a:solidFill>
                <a:latin typeface="Roboto Lt"/>
                <a:cs typeface="Roboto Lt"/>
              </a:rPr>
              <a:t>качество</a:t>
            </a:r>
            <a:r>
              <a:rPr b="1" spc="-7" dirty="0">
                <a:solidFill>
                  <a:srgbClr val="595959"/>
                </a:solidFill>
                <a:latin typeface="Roboto Lt"/>
                <a:cs typeface="Roboto Lt"/>
              </a:rPr>
              <a:t> планеты </a:t>
            </a:r>
            <a:r>
              <a:rPr b="1" spc="13" dirty="0">
                <a:solidFill>
                  <a:srgbClr val="595959"/>
                </a:solidFill>
                <a:latin typeface="Roboto Lt"/>
                <a:cs typeface="Roboto Lt"/>
              </a:rPr>
              <a:t>или</a:t>
            </a:r>
            <a:r>
              <a:rPr b="1" spc="-7" dirty="0">
                <a:solidFill>
                  <a:srgbClr val="595959"/>
                </a:solidFill>
                <a:latin typeface="Roboto Lt"/>
                <a:cs typeface="Roboto Lt"/>
              </a:rPr>
              <a:t> легко.</a:t>
            </a:r>
            <a:endParaRPr b="1" dirty="0">
              <a:latin typeface="Roboto Lt"/>
              <a:cs typeface="Roboto Lt"/>
            </a:endParaRPr>
          </a:p>
        </p:txBody>
      </p:sp>
    </p:spTree>
    <p:extLst>
      <p:ext uri="{BB962C8B-B14F-4D97-AF65-F5344CB8AC3E}">
        <p14:creationId xmlns:p14="http://schemas.microsoft.com/office/powerpoint/2010/main" val="26087379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08462"/>
            <a:ext cx="7550573" cy="6773"/>
          </a:xfrm>
          <a:custGeom>
            <a:avLst/>
            <a:gdLst/>
            <a:ahLst/>
            <a:cxnLst/>
            <a:rect l="l" t="t" r="r" b="b"/>
            <a:pathLst>
              <a:path w="5662930" h="5080">
                <a:moveTo>
                  <a:pt x="5662315" y="4763"/>
                </a:moveTo>
                <a:lnTo>
                  <a:pt x="0" y="4763"/>
                </a:lnTo>
                <a:lnTo>
                  <a:pt x="0" y="0"/>
                </a:lnTo>
                <a:lnTo>
                  <a:pt x="5662315" y="0"/>
                </a:lnTo>
                <a:lnTo>
                  <a:pt x="5662315" y="4763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  <p:grpSp>
        <p:nvGrpSpPr>
          <p:cNvPr id="4" name="object 4"/>
          <p:cNvGrpSpPr/>
          <p:nvPr/>
        </p:nvGrpSpPr>
        <p:grpSpPr>
          <a:xfrm>
            <a:off x="8696015" y="0"/>
            <a:ext cx="3496733" cy="6858000"/>
            <a:chOff x="6522011" y="0"/>
            <a:chExt cx="2622550" cy="5143500"/>
          </a:xfrm>
        </p:grpSpPr>
        <p:sp>
          <p:nvSpPr>
            <p:cNvPr id="5" name="object 5"/>
            <p:cNvSpPr/>
            <p:nvPr/>
          </p:nvSpPr>
          <p:spPr>
            <a:xfrm>
              <a:off x="7715248" y="4987586"/>
              <a:ext cx="1429385" cy="5080"/>
            </a:xfrm>
            <a:custGeom>
              <a:avLst/>
              <a:gdLst/>
              <a:ahLst/>
              <a:cxnLst/>
              <a:rect l="l" t="t" r="r" b="b"/>
              <a:pathLst>
                <a:path w="1429384" h="5079">
                  <a:moveTo>
                    <a:pt x="1429277" y="4760"/>
                  </a:moveTo>
                  <a:lnTo>
                    <a:pt x="0" y="4760"/>
                  </a:lnTo>
                  <a:lnTo>
                    <a:pt x="0" y="0"/>
                  </a:lnTo>
                  <a:lnTo>
                    <a:pt x="1429277" y="0"/>
                  </a:lnTo>
                  <a:lnTo>
                    <a:pt x="1429277" y="4760"/>
                  </a:lnTo>
                  <a:close/>
                </a:path>
              </a:pathLst>
            </a:custGeom>
            <a:solidFill>
              <a:srgbClr val="3E3E42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522011" y="0"/>
              <a:ext cx="2621988" cy="5143499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267999" y="259442"/>
            <a:ext cx="6345767" cy="1014807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/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Положение У1 в домах.</a:t>
            </a:r>
          </a:p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Личность раскрывается в …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331499" y="1910289"/>
            <a:ext cx="7550573" cy="948122"/>
          </a:xfrm>
          <a:prstGeom prst="rect">
            <a:avLst/>
          </a:prstGeom>
        </p:spPr>
        <p:txBody>
          <a:bodyPr vert="horz" wrap="square" lIns="0" tIns="65193" rIns="0" bIns="0" rtlCol="0">
            <a:spAutoFit/>
          </a:bodyPr>
          <a:lstStyle/>
          <a:p>
            <a:pPr marL="16933">
              <a:spcBef>
                <a:spcPts val="513"/>
              </a:spcBef>
              <a:tabLst>
                <a:tab pos="1130272" algn="l"/>
              </a:tabLst>
            </a:pPr>
            <a:r>
              <a:rPr spc="-13" dirty="0">
                <a:solidFill>
                  <a:srgbClr val="837163"/>
                </a:solidFill>
                <a:cs typeface="Roboto Lt"/>
              </a:rPr>
              <a:t>У1</a:t>
            </a:r>
            <a:r>
              <a:rPr spc="-7" dirty="0">
                <a:solidFill>
                  <a:srgbClr val="837163"/>
                </a:solidFill>
                <a:cs typeface="Roboto Lt"/>
              </a:rPr>
              <a:t> </a:t>
            </a:r>
            <a:r>
              <a:rPr spc="-13" dirty="0">
                <a:solidFill>
                  <a:srgbClr val="837163"/>
                </a:solidFill>
                <a:cs typeface="Roboto Lt"/>
              </a:rPr>
              <a:t>В</a:t>
            </a:r>
            <a:r>
              <a:rPr spc="-7" dirty="0">
                <a:solidFill>
                  <a:srgbClr val="837163"/>
                </a:solidFill>
                <a:cs typeface="Roboto Lt"/>
              </a:rPr>
              <a:t> </a:t>
            </a:r>
            <a:r>
              <a:rPr dirty="0">
                <a:solidFill>
                  <a:srgbClr val="837163"/>
                </a:solidFill>
                <a:cs typeface="Roboto Lt"/>
              </a:rPr>
              <a:t>1	</a:t>
            </a:r>
            <a:r>
              <a:rPr spc="-87" dirty="0">
                <a:solidFill>
                  <a:srgbClr val="595959"/>
                </a:solidFill>
                <a:cs typeface="Roboto Lt"/>
              </a:rPr>
              <a:t>–</a:t>
            </a:r>
            <a:r>
              <a:rPr spc="-33" dirty="0">
                <a:solidFill>
                  <a:srgbClr val="595959"/>
                </a:solidFill>
                <a:cs typeface="Roboto Lt"/>
              </a:rPr>
              <a:t> </a:t>
            </a:r>
            <a:r>
              <a:rPr spc="-27" dirty="0" err="1">
                <a:solidFill>
                  <a:srgbClr val="595959"/>
                </a:solidFill>
                <a:cs typeface="Roboto Lt"/>
              </a:rPr>
              <a:t>самостоятельно</a:t>
            </a:r>
            <a:r>
              <a:rPr lang="ru-RU" spc="-27" dirty="0">
                <a:solidFill>
                  <a:srgbClr val="595959"/>
                </a:solidFill>
                <a:cs typeface="Roboto Lt"/>
              </a:rPr>
              <a:t>. Сам будет развиваться и сам покажет где он хочет быть. Слушайте его, не мешайте ему. </a:t>
            </a:r>
            <a:endParaRPr dirty="0">
              <a:cs typeface="Roboto Lt"/>
            </a:endParaRPr>
          </a:p>
          <a:p>
            <a:pPr marL="16933">
              <a:spcBef>
                <a:spcPts val="387"/>
              </a:spcBef>
            </a:pPr>
            <a:r>
              <a:rPr spc="-13" dirty="0">
                <a:solidFill>
                  <a:srgbClr val="837163"/>
                </a:solidFill>
                <a:cs typeface="Roboto Lt"/>
              </a:rPr>
              <a:t>У1</a:t>
            </a:r>
            <a:r>
              <a:rPr spc="-7" dirty="0">
                <a:solidFill>
                  <a:srgbClr val="837163"/>
                </a:solidFill>
                <a:cs typeface="Roboto Lt"/>
              </a:rPr>
              <a:t> ВО </a:t>
            </a:r>
            <a:r>
              <a:rPr dirty="0">
                <a:solidFill>
                  <a:srgbClr val="837163"/>
                </a:solidFill>
                <a:cs typeface="Roboto Lt"/>
              </a:rPr>
              <a:t>2</a:t>
            </a:r>
            <a:r>
              <a:rPr spc="527" dirty="0">
                <a:solidFill>
                  <a:srgbClr val="837163"/>
                </a:solidFill>
                <a:cs typeface="Roboto Lt"/>
              </a:rPr>
              <a:t> </a:t>
            </a:r>
            <a:r>
              <a:rPr lang="ru-RU" spc="527" dirty="0">
                <a:solidFill>
                  <a:srgbClr val="837163"/>
                </a:solidFill>
                <a:cs typeface="Roboto Lt"/>
              </a:rPr>
              <a:t>    </a:t>
            </a:r>
            <a:r>
              <a:rPr spc="-87" dirty="0">
                <a:solidFill>
                  <a:srgbClr val="595959"/>
                </a:solidFill>
                <a:cs typeface="Roboto Lt"/>
              </a:rPr>
              <a:t>–</a:t>
            </a:r>
            <a:r>
              <a:rPr spc="-7" dirty="0">
                <a:solidFill>
                  <a:srgbClr val="595959"/>
                </a:solidFill>
                <a:cs typeface="Roboto Lt"/>
              </a:rPr>
              <a:t> </a:t>
            </a:r>
            <a:r>
              <a:rPr lang="ru-RU" spc="-7" dirty="0">
                <a:solidFill>
                  <a:srgbClr val="595959"/>
                </a:solidFill>
                <a:cs typeface="Roboto Lt"/>
              </a:rPr>
              <a:t>  </a:t>
            </a:r>
            <a:r>
              <a:rPr spc="-13" dirty="0" err="1">
                <a:solidFill>
                  <a:srgbClr val="595959"/>
                </a:solidFill>
                <a:cs typeface="Roboto Lt"/>
              </a:rPr>
              <a:t>питание</a:t>
            </a:r>
            <a:r>
              <a:rPr spc="-13" dirty="0">
                <a:solidFill>
                  <a:srgbClr val="595959"/>
                </a:solidFill>
                <a:cs typeface="Roboto Lt"/>
              </a:rPr>
              <a:t>,</a:t>
            </a:r>
            <a:r>
              <a:rPr spc="-7" dirty="0">
                <a:solidFill>
                  <a:srgbClr val="595959"/>
                </a:solidFill>
                <a:cs typeface="Roboto Lt"/>
              </a:rPr>
              <a:t> </a:t>
            </a:r>
            <a:r>
              <a:rPr spc="-27" dirty="0">
                <a:solidFill>
                  <a:srgbClr val="595959"/>
                </a:solidFill>
                <a:cs typeface="Roboto Lt"/>
              </a:rPr>
              <a:t>заработки,</a:t>
            </a:r>
            <a:r>
              <a:rPr dirty="0">
                <a:solidFill>
                  <a:srgbClr val="595959"/>
                </a:solidFill>
                <a:cs typeface="Roboto Lt"/>
              </a:rPr>
              <a:t> </a:t>
            </a:r>
            <a:r>
              <a:rPr spc="-27" dirty="0">
                <a:solidFill>
                  <a:srgbClr val="595959"/>
                </a:solidFill>
                <a:cs typeface="Roboto Lt"/>
              </a:rPr>
              <a:t>талантлив,</a:t>
            </a:r>
            <a:r>
              <a:rPr spc="-7" dirty="0">
                <a:solidFill>
                  <a:srgbClr val="595959"/>
                </a:solidFill>
                <a:cs typeface="Roboto Lt"/>
              </a:rPr>
              <a:t> </a:t>
            </a:r>
            <a:r>
              <a:rPr dirty="0">
                <a:solidFill>
                  <a:srgbClr val="595959"/>
                </a:solidFill>
                <a:cs typeface="Roboto Lt"/>
              </a:rPr>
              <a:t>в</a:t>
            </a:r>
            <a:r>
              <a:rPr spc="-7" dirty="0">
                <a:solidFill>
                  <a:srgbClr val="595959"/>
                </a:solidFill>
                <a:cs typeface="Roboto Lt"/>
              </a:rPr>
              <a:t> </a:t>
            </a:r>
            <a:r>
              <a:rPr spc="7" dirty="0">
                <a:solidFill>
                  <a:srgbClr val="595959"/>
                </a:solidFill>
                <a:cs typeface="Roboto Lt"/>
              </a:rPr>
              <a:t>принципе</a:t>
            </a:r>
            <a:endParaRPr dirty="0">
              <a:cs typeface="Roboto L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31499" y="2858412"/>
            <a:ext cx="1362497" cy="3297484"/>
          </a:xfrm>
          <a:prstGeom prst="rect">
            <a:avLst/>
          </a:prstGeom>
        </p:spPr>
        <p:txBody>
          <a:bodyPr vert="horz" wrap="square" lIns="0" tIns="65193" rIns="0" bIns="0" rtlCol="0">
            <a:spAutoFit/>
          </a:bodyPr>
          <a:lstStyle/>
          <a:p>
            <a:pPr marL="16933">
              <a:spcBef>
                <a:spcPts val="513"/>
              </a:spcBef>
            </a:pPr>
            <a:r>
              <a:rPr spc="-13" dirty="0">
                <a:solidFill>
                  <a:srgbClr val="837163"/>
                </a:solidFill>
                <a:cs typeface="Roboto Lt"/>
              </a:rPr>
              <a:t>У1</a:t>
            </a:r>
            <a:r>
              <a:rPr spc="-73" dirty="0">
                <a:solidFill>
                  <a:srgbClr val="837163"/>
                </a:solidFill>
                <a:cs typeface="Roboto Lt"/>
              </a:rPr>
              <a:t> </a:t>
            </a:r>
            <a:r>
              <a:rPr spc="-13" dirty="0">
                <a:solidFill>
                  <a:srgbClr val="837163"/>
                </a:solidFill>
                <a:cs typeface="Roboto Lt"/>
              </a:rPr>
              <a:t>В</a:t>
            </a:r>
            <a:r>
              <a:rPr spc="-67" dirty="0">
                <a:solidFill>
                  <a:srgbClr val="837163"/>
                </a:solidFill>
                <a:cs typeface="Roboto Lt"/>
              </a:rPr>
              <a:t> </a:t>
            </a:r>
            <a:r>
              <a:rPr dirty="0">
                <a:solidFill>
                  <a:srgbClr val="837163"/>
                </a:solidFill>
                <a:cs typeface="Roboto Lt"/>
              </a:rPr>
              <a:t>3</a:t>
            </a:r>
            <a:endParaRPr dirty="0">
              <a:cs typeface="Roboto Lt"/>
            </a:endParaRPr>
          </a:p>
          <a:p>
            <a:pPr marL="16933">
              <a:spcBef>
                <a:spcPts val="387"/>
              </a:spcBef>
            </a:pPr>
            <a:r>
              <a:rPr spc="-13" dirty="0">
                <a:solidFill>
                  <a:srgbClr val="837163"/>
                </a:solidFill>
                <a:cs typeface="Roboto Lt"/>
              </a:rPr>
              <a:t>У1</a:t>
            </a:r>
            <a:r>
              <a:rPr spc="-73" dirty="0">
                <a:solidFill>
                  <a:srgbClr val="837163"/>
                </a:solidFill>
                <a:cs typeface="Roboto Lt"/>
              </a:rPr>
              <a:t> </a:t>
            </a:r>
            <a:r>
              <a:rPr spc="-13" dirty="0">
                <a:solidFill>
                  <a:srgbClr val="837163"/>
                </a:solidFill>
                <a:cs typeface="Roboto Lt"/>
              </a:rPr>
              <a:t>В</a:t>
            </a:r>
            <a:r>
              <a:rPr spc="-67" dirty="0">
                <a:solidFill>
                  <a:srgbClr val="837163"/>
                </a:solidFill>
                <a:cs typeface="Roboto Lt"/>
              </a:rPr>
              <a:t> </a:t>
            </a:r>
            <a:r>
              <a:rPr dirty="0">
                <a:solidFill>
                  <a:srgbClr val="837163"/>
                </a:solidFill>
                <a:cs typeface="Roboto Lt"/>
              </a:rPr>
              <a:t>4</a:t>
            </a:r>
            <a:endParaRPr dirty="0">
              <a:cs typeface="Roboto Lt"/>
            </a:endParaRPr>
          </a:p>
          <a:p>
            <a:pPr marL="16933">
              <a:spcBef>
                <a:spcPts val="387"/>
              </a:spcBef>
            </a:pPr>
            <a:r>
              <a:rPr spc="-13" dirty="0">
                <a:solidFill>
                  <a:srgbClr val="837163"/>
                </a:solidFill>
                <a:cs typeface="Roboto Lt"/>
              </a:rPr>
              <a:t>У1</a:t>
            </a:r>
            <a:r>
              <a:rPr spc="-73" dirty="0">
                <a:solidFill>
                  <a:srgbClr val="837163"/>
                </a:solidFill>
                <a:cs typeface="Roboto Lt"/>
              </a:rPr>
              <a:t> </a:t>
            </a:r>
            <a:r>
              <a:rPr spc="-13" dirty="0">
                <a:solidFill>
                  <a:srgbClr val="837163"/>
                </a:solidFill>
                <a:cs typeface="Roboto Lt"/>
              </a:rPr>
              <a:t>В</a:t>
            </a:r>
            <a:r>
              <a:rPr spc="-67" dirty="0">
                <a:solidFill>
                  <a:srgbClr val="837163"/>
                </a:solidFill>
                <a:cs typeface="Roboto Lt"/>
              </a:rPr>
              <a:t> </a:t>
            </a:r>
            <a:r>
              <a:rPr dirty="0">
                <a:solidFill>
                  <a:srgbClr val="837163"/>
                </a:solidFill>
                <a:cs typeface="Roboto Lt"/>
              </a:rPr>
              <a:t>5</a:t>
            </a:r>
            <a:endParaRPr dirty="0">
              <a:cs typeface="Roboto Lt"/>
            </a:endParaRPr>
          </a:p>
          <a:p>
            <a:pPr marL="16933">
              <a:spcBef>
                <a:spcPts val="380"/>
              </a:spcBef>
            </a:pPr>
            <a:r>
              <a:rPr spc="-13" dirty="0">
                <a:solidFill>
                  <a:srgbClr val="837163"/>
                </a:solidFill>
                <a:cs typeface="Roboto Lt"/>
              </a:rPr>
              <a:t>У1</a:t>
            </a:r>
            <a:r>
              <a:rPr spc="-73" dirty="0">
                <a:solidFill>
                  <a:srgbClr val="837163"/>
                </a:solidFill>
                <a:cs typeface="Roboto Lt"/>
              </a:rPr>
              <a:t> </a:t>
            </a:r>
            <a:r>
              <a:rPr spc="-13" dirty="0">
                <a:solidFill>
                  <a:srgbClr val="837163"/>
                </a:solidFill>
                <a:cs typeface="Roboto Lt"/>
              </a:rPr>
              <a:t>В</a:t>
            </a:r>
            <a:r>
              <a:rPr spc="-67" dirty="0">
                <a:solidFill>
                  <a:srgbClr val="837163"/>
                </a:solidFill>
                <a:cs typeface="Roboto Lt"/>
              </a:rPr>
              <a:t> </a:t>
            </a:r>
            <a:r>
              <a:rPr dirty="0">
                <a:solidFill>
                  <a:srgbClr val="837163"/>
                </a:solidFill>
                <a:cs typeface="Roboto Lt"/>
              </a:rPr>
              <a:t>6</a:t>
            </a:r>
            <a:endParaRPr dirty="0">
              <a:cs typeface="Roboto Lt"/>
            </a:endParaRPr>
          </a:p>
          <a:p>
            <a:pPr marL="16933">
              <a:spcBef>
                <a:spcPts val="387"/>
              </a:spcBef>
            </a:pPr>
            <a:r>
              <a:rPr spc="-13" dirty="0">
                <a:solidFill>
                  <a:srgbClr val="837163"/>
                </a:solidFill>
                <a:cs typeface="Roboto Lt"/>
              </a:rPr>
              <a:t>У1</a:t>
            </a:r>
            <a:r>
              <a:rPr spc="-73" dirty="0">
                <a:solidFill>
                  <a:srgbClr val="837163"/>
                </a:solidFill>
                <a:cs typeface="Roboto Lt"/>
              </a:rPr>
              <a:t> </a:t>
            </a:r>
            <a:r>
              <a:rPr spc="-13" dirty="0">
                <a:solidFill>
                  <a:srgbClr val="837163"/>
                </a:solidFill>
                <a:cs typeface="Roboto Lt"/>
              </a:rPr>
              <a:t>В</a:t>
            </a:r>
            <a:r>
              <a:rPr spc="-67" dirty="0">
                <a:solidFill>
                  <a:srgbClr val="837163"/>
                </a:solidFill>
                <a:cs typeface="Roboto Lt"/>
              </a:rPr>
              <a:t> </a:t>
            </a:r>
            <a:r>
              <a:rPr dirty="0">
                <a:solidFill>
                  <a:srgbClr val="837163"/>
                </a:solidFill>
                <a:cs typeface="Roboto Lt"/>
              </a:rPr>
              <a:t>7</a:t>
            </a:r>
            <a:endParaRPr dirty="0">
              <a:cs typeface="Roboto Lt"/>
            </a:endParaRPr>
          </a:p>
          <a:p>
            <a:pPr marL="16933">
              <a:spcBef>
                <a:spcPts val="380"/>
              </a:spcBef>
            </a:pPr>
            <a:r>
              <a:rPr spc="-13" dirty="0">
                <a:solidFill>
                  <a:srgbClr val="837163"/>
                </a:solidFill>
                <a:cs typeface="Roboto Lt"/>
              </a:rPr>
              <a:t>У1</a:t>
            </a:r>
            <a:r>
              <a:rPr spc="-73" dirty="0">
                <a:solidFill>
                  <a:srgbClr val="837163"/>
                </a:solidFill>
                <a:cs typeface="Roboto Lt"/>
              </a:rPr>
              <a:t> </a:t>
            </a:r>
            <a:r>
              <a:rPr spc="-13" dirty="0">
                <a:solidFill>
                  <a:srgbClr val="837163"/>
                </a:solidFill>
                <a:cs typeface="Roboto Lt"/>
              </a:rPr>
              <a:t>В</a:t>
            </a:r>
            <a:r>
              <a:rPr spc="-67" dirty="0">
                <a:solidFill>
                  <a:srgbClr val="837163"/>
                </a:solidFill>
                <a:cs typeface="Roboto Lt"/>
              </a:rPr>
              <a:t> </a:t>
            </a:r>
            <a:r>
              <a:rPr dirty="0">
                <a:solidFill>
                  <a:srgbClr val="837163"/>
                </a:solidFill>
                <a:cs typeface="Roboto Lt"/>
              </a:rPr>
              <a:t>8</a:t>
            </a:r>
            <a:endParaRPr dirty="0">
              <a:cs typeface="Roboto Lt"/>
            </a:endParaRPr>
          </a:p>
          <a:p>
            <a:pPr marL="16933">
              <a:spcBef>
                <a:spcPts val="387"/>
              </a:spcBef>
            </a:pPr>
            <a:r>
              <a:rPr spc="-13" dirty="0">
                <a:solidFill>
                  <a:srgbClr val="837163"/>
                </a:solidFill>
                <a:cs typeface="Roboto Lt"/>
              </a:rPr>
              <a:t>У1</a:t>
            </a:r>
            <a:r>
              <a:rPr spc="-73" dirty="0">
                <a:solidFill>
                  <a:srgbClr val="837163"/>
                </a:solidFill>
                <a:cs typeface="Roboto Lt"/>
              </a:rPr>
              <a:t> </a:t>
            </a:r>
            <a:r>
              <a:rPr spc="-13" dirty="0">
                <a:solidFill>
                  <a:srgbClr val="837163"/>
                </a:solidFill>
                <a:cs typeface="Roboto Lt"/>
              </a:rPr>
              <a:t>В</a:t>
            </a:r>
            <a:r>
              <a:rPr spc="-67" dirty="0">
                <a:solidFill>
                  <a:srgbClr val="837163"/>
                </a:solidFill>
                <a:cs typeface="Roboto Lt"/>
              </a:rPr>
              <a:t> </a:t>
            </a:r>
            <a:r>
              <a:rPr dirty="0">
                <a:solidFill>
                  <a:srgbClr val="837163"/>
                </a:solidFill>
                <a:cs typeface="Roboto Lt"/>
              </a:rPr>
              <a:t>9</a:t>
            </a:r>
            <a:endParaRPr dirty="0">
              <a:cs typeface="Roboto Lt"/>
            </a:endParaRPr>
          </a:p>
          <a:p>
            <a:pPr marL="16933">
              <a:spcBef>
                <a:spcPts val="380"/>
              </a:spcBef>
            </a:pPr>
            <a:r>
              <a:rPr spc="-13" dirty="0">
                <a:solidFill>
                  <a:srgbClr val="837163"/>
                </a:solidFill>
                <a:cs typeface="Roboto Lt"/>
              </a:rPr>
              <a:t>У1</a:t>
            </a:r>
            <a:r>
              <a:rPr spc="-73" dirty="0">
                <a:solidFill>
                  <a:srgbClr val="837163"/>
                </a:solidFill>
                <a:cs typeface="Roboto Lt"/>
              </a:rPr>
              <a:t> </a:t>
            </a:r>
            <a:r>
              <a:rPr spc="-13" dirty="0">
                <a:solidFill>
                  <a:srgbClr val="837163"/>
                </a:solidFill>
                <a:cs typeface="Roboto Lt"/>
              </a:rPr>
              <a:t>В</a:t>
            </a:r>
            <a:r>
              <a:rPr spc="-67" dirty="0">
                <a:solidFill>
                  <a:srgbClr val="837163"/>
                </a:solidFill>
                <a:cs typeface="Roboto Lt"/>
              </a:rPr>
              <a:t> </a:t>
            </a:r>
            <a:r>
              <a:rPr spc="-7" dirty="0">
                <a:solidFill>
                  <a:srgbClr val="837163"/>
                </a:solidFill>
                <a:cs typeface="Roboto Lt"/>
              </a:rPr>
              <a:t>10</a:t>
            </a:r>
            <a:endParaRPr dirty="0">
              <a:cs typeface="Roboto Lt"/>
            </a:endParaRPr>
          </a:p>
          <a:p>
            <a:pPr marL="16933">
              <a:spcBef>
                <a:spcPts val="387"/>
              </a:spcBef>
            </a:pPr>
            <a:r>
              <a:rPr spc="-13" dirty="0">
                <a:solidFill>
                  <a:srgbClr val="837163"/>
                </a:solidFill>
                <a:cs typeface="Roboto Lt"/>
              </a:rPr>
              <a:t>У1</a:t>
            </a:r>
            <a:r>
              <a:rPr spc="-73" dirty="0">
                <a:solidFill>
                  <a:srgbClr val="837163"/>
                </a:solidFill>
                <a:cs typeface="Roboto Lt"/>
              </a:rPr>
              <a:t> </a:t>
            </a:r>
            <a:r>
              <a:rPr spc="-13" dirty="0">
                <a:solidFill>
                  <a:srgbClr val="837163"/>
                </a:solidFill>
                <a:cs typeface="Roboto Lt"/>
              </a:rPr>
              <a:t>В</a:t>
            </a:r>
            <a:r>
              <a:rPr spc="-67" dirty="0">
                <a:solidFill>
                  <a:srgbClr val="837163"/>
                </a:solidFill>
                <a:cs typeface="Roboto Lt"/>
              </a:rPr>
              <a:t> </a:t>
            </a:r>
            <a:r>
              <a:rPr spc="-7" dirty="0">
                <a:solidFill>
                  <a:srgbClr val="837163"/>
                </a:solidFill>
                <a:cs typeface="Roboto Lt"/>
              </a:rPr>
              <a:t>11</a:t>
            </a:r>
            <a:endParaRPr dirty="0">
              <a:cs typeface="Roboto Lt"/>
            </a:endParaRPr>
          </a:p>
          <a:p>
            <a:pPr marL="16933">
              <a:spcBef>
                <a:spcPts val="387"/>
              </a:spcBef>
            </a:pPr>
            <a:r>
              <a:rPr spc="-13" dirty="0">
                <a:solidFill>
                  <a:srgbClr val="837163"/>
                </a:solidFill>
                <a:cs typeface="Roboto Lt"/>
              </a:rPr>
              <a:t>У1</a:t>
            </a:r>
            <a:r>
              <a:rPr spc="-73" dirty="0">
                <a:solidFill>
                  <a:srgbClr val="837163"/>
                </a:solidFill>
                <a:cs typeface="Roboto Lt"/>
              </a:rPr>
              <a:t> </a:t>
            </a:r>
            <a:r>
              <a:rPr spc="-13" dirty="0">
                <a:solidFill>
                  <a:srgbClr val="837163"/>
                </a:solidFill>
                <a:cs typeface="Roboto Lt"/>
              </a:rPr>
              <a:t>В</a:t>
            </a:r>
            <a:r>
              <a:rPr spc="-67" dirty="0">
                <a:solidFill>
                  <a:srgbClr val="837163"/>
                </a:solidFill>
                <a:cs typeface="Roboto Lt"/>
              </a:rPr>
              <a:t> </a:t>
            </a:r>
            <a:r>
              <a:rPr spc="-7" dirty="0">
                <a:solidFill>
                  <a:srgbClr val="837163"/>
                </a:solidFill>
                <a:cs typeface="Roboto Lt"/>
              </a:rPr>
              <a:t>12</a:t>
            </a:r>
            <a:endParaRPr dirty="0">
              <a:cs typeface="Roboto L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444981" y="2858411"/>
            <a:ext cx="8079950" cy="3297484"/>
          </a:xfrm>
          <a:prstGeom prst="rect">
            <a:avLst/>
          </a:prstGeom>
        </p:spPr>
        <p:txBody>
          <a:bodyPr vert="horz" wrap="square" lIns="0" tIns="65193" rIns="0" bIns="0" rtlCol="0">
            <a:spAutoFit/>
          </a:bodyPr>
          <a:lstStyle/>
          <a:p>
            <a:pPr marL="258227" indent="-242141">
              <a:spcBef>
                <a:spcPts val="513"/>
              </a:spcBef>
              <a:buChar char="–"/>
              <a:tabLst>
                <a:tab pos="259074" algn="l"/>
              </a:tabLst>
            </a:pPr>
            <a:r>
              <a:rPr spc="-20" dirty="0">
                <a:solidFill>
                  <a:srgbClr val="595959"/>
                </a:solidFill>
                <a:cs typeface="Roboto Lt"/>
              </a:rPr>
              <a:t>писательство, </a:t>
            </a:r>
            <a:r>
              <a:rPr spc="-13" dirty="0">
                <a:solidFill>
                  <a:srgbClr val="595959"/>
                </a:solidFill>
                <a:cs typeface="Roboto Lt"/>
              </a:rPr>
              <a:t>школа, </a:t>
            </a:r>
            <a:r>
              <a:rPr spc="-7" dirty="0" err="1">
                <a:solidFill>
                  <a:srgbClr val="595959"/>
                </a:solidFill>
                <a:cs typeface="Roboto Lt"/>
              </a:rPr>
              <a:t>переговоры</a:t>
            </a:r>
            <a:r>
              <a:rPr lang="ru-RU" spc="-7" dirty="0">
                <a:solidFill>
                  <a:srgbClr val="595959"/>
                </a:solidFill>
                <a:cs typeface="Roboto Lt"/>
              </a:rPr>
              <a:t>, поездки. Нужны люди.</a:t>
            </a:r>
            <a:endParaRPr dirty="0">
              <a:cs typeface="Roboto Lt"/>
            </a:endParaRPr>
          </a:p>
          <a:p>
            <a:pPr marL="266693" indent="-242987">
              <a:spcBef>
                <a:spcPts val="387"/>
              </a:spcBef>
              <a:buChar char="–"/>
              <a:tabLst>
                <a:tab pos="267540" algn="l"/>
              </a:tabLst>
            </a:pPr>
            <a:r>
              <a:rPr lang="ru-RU" spc="-13" dirty="0">
                <a:solidFill>
                  <a:srgbClr val="595959"/>
                </a:solidFill>
                <a:cs typeface="Roboto Lt"/>
              </a:rPr>
              <a:t>Вы можете направить </a:t>
            </a:r>
            <a:r>
              <a:rPr lang="ru-RU" spc="-13" dirty="0" err="1">
                <a:solidFill>
                  <a:srgbClr val="595959"/>
                </a:solidFill>
                <a:cs typeface="Roboto Lt"/>
              </a:rPr>
              <a:t>ребенка</a:t>
            </a:r>
            <a:r>
              <a:rPr lang="ru-RU" spc="-13" dirty="0">
                <a:solidFill>
                  <a:srgbClr val="595959"/>
                </a:solidFill>
                <a:cs typeface="Roboto Lt"/>
              </a:rPr>
              <a:t>, </a:t>
            </a:r>
            <a:r>
              <a:rPr spc="-13" dirty="0" err="1">
                <a:solidFill>
                  <a:srgbClr val="595959"/>
                </a:solidFill>
                <a:cs typeface="Roboto Lt"/>
              </a:rPr>
              <a:t>дом</a:t>
            </a:r>
            <a:r>
              <a:rPr spc="-13" dirty="0">
                <a:solidFill>
                  <a:srgbClr val="595959"/>
                </a:solidFill>
                <a:cs typeface="Roboto Lt"/>
              </a:rPr>
              <a:t>,</a:t>
            </a:r>
            <a:r>
              <a:rPr spc="-40" dirty="0">
                <a:solidFill>
                  <a:srgbClr val="595959"/>
                </a:solidFill>
                <a:cs typeface="Roboto Lt"/>
              </a:rPr>
              <a:t> </a:t>
            </a:r>
            <a:r>
              <a:rPr spc="-13" dirty="0">
                <a:solidFill>
                  <a:srgbClr val="595959"/>
                </a:solidFill>
                <a:cs typeface="Roboto Lt"/>
              </a:rPr>
              <a:t>очаг,</a:t>
            </a:r>
            <a:r>
              <a:rPr spc="-33" dirty="0">
                <a:solidFill>
                  <a:srgbClr val="595959"/>
                </a:solidFill>
                <a:cs typeface="Roboto Lt"/>
              </a:rPr>
              <a:t> </a:t>
            </a:r>
            <a:r>
              <a:rPr spc="-13" dirty="0" err="1">
                <a:solidFill>
                  <a:srgbClr val="595959"/>
                </a:solidFill>
                <a:cs typeface="Roboto Lt"/>
              </a:rPr>
              <a:t>семья</a:t>
            </a:r>
            <a:r>
              <a:rPr lang="ru-RU" spc="-13" dirty="0">
                <a:solidFill>
                  <a:srgbClr val="595959"/>
                </a:solidFill>
                <a:cs typeface="Roboto Lt"/>
              </a:rPr>
              <a:t>, хобби дома</a:t>
            </a:r>
            <a:endParaRPr dirty="0">
              <a:cs typeface="Roboto Lt"/>
            </a:endParaRPr>
          </a:p>
          <a:p>
            <a:pPr marL="258227" indent="-242141">
              <a:spcBef>
                <a:spcPts val="387"/>
              </a:spcBef>
              <a:buChar char="–"/>
              <a:tabLst>
                <a:tab pos="259074" algn="l"/>
              </a:tabLst>
            </a:pPr>
            <a:r>
              <a:rPr spc="-13" dirty="0">
                <a:solidFill>
                  <a:srgbClr val="595959"/>
                </a:solidFill>
                <a:cs typeface="Roboto Lt"/>
              </a:rPr>
              <a:t>хобби, </a:t>
            </a:r>
            <a:r>
              <a:rPr spc="-27" dirty="0">
                <a:solidFill>
                  <a:srgbClr val="595959"/>
                </a:solidFill>
                <a:cs typeface="Roboto Lt"/>
              </a:rPr>
              <a:t>дети,</a:t>
            </a:r>
            <a:r>
              <a:rPr spc="-13" dirty="0">
                <a:solidFill>
                  <a:srgbClr val="595959"/>
                </a:solidFill>
                <a:cs typeface="Roboto Lt"/>
              </a:rPr>
              <a:t> </a:t>
            </a:r>
            <a:r>
              <a:rPr spc="-20" dirty="0">
                <a:solidFill>
                  <a:srgbClr val="595959"/>
                </a:solidFill>
                <a:cs typeface="Roboto Lt"/>
              </a:rPr>
              <a:t>творчество,</a:t>
            </a:r>
            <a:r>
              <a:rPr spc="-13" dirty="0">
                <a:solidFill>
                  <a:srgbClr val="595959"/>
                </a:solidFill>
                <a:cs typeface="Roboto Lt"/>
              </a:rPr>
              <a:t> </a:t>
            </a:r>
            <a:r>
              <a:rPr spc="-7" dirty="0">
                <a:solidFill>
                  <a:srgbClr val="595959"/>
                </a:solidFill>
                <a:cs typeface="Roboto Lt"/>
              </a:rPr>
              <a:t>сцена,</a:t>
            </a:r>
            <a:r>
              <a:rPr spc="-13" dirty="0">
                <a:solidFill>
                  <a:srgbClr val="595959"/>
                </a:solidFill>
                <a:cs typeface="Roboto Lt"/>
              </a:rPr>
              <a:t> </a:t>
            </a:r>
            <a:r>
              <a:rPr spc="-33" dirty="0" err="1">
                <a:solidFill>
                  <a:srgbClr val="595959"/>
                </a:solidFill>
                <a:cs typeface="Roboto Lt"/>
              </a:rPr>
              <a:t>спорт</a:t>
            </a:r>
            <a:r>
              <a:rPr lang="ru-RU" spc="-33" dirty="0">
                <a:solidFill>
                  <a:srgbClr val="595959"/>
                </a:solidFill>
                <a:cs typeface="Roboto Lt"/>
              </a:rPr>
              <a:t>, кулинария</a:t>
            </a:r>
            <a:endParaRPr dirty="0">
              <a:cs typeface="Roboto Lt"/>
            </a:endParaRPr>
          </a:p>
          <a:p>
            <a:pPr marL="258227" indent="-242141">
              <a:spcBef>
                <a:spcPts val="380"/>
              </a:spcBef>
              <a:buChar char="–"/>
              <a:tabLst>
                <a:tab pos="259074" algn="l"/>
              </a:tabLst>
            </a:pPr>
            <a:r>
              <a:rPr spc="-47" dirty="0">
                <a:solidFill>
                  <a:srgbClr val="595959"/>
                </a:solidFill>
                <a:cs typeface="Roboto Lt"/>
              </a:rPr>
              <a:t>труд,</a:t>
            </a:r>
            <a:r>
              <a:rPr spc="-20" dirty="0">
                <a:solidFill>
                  <a:srgbClr val="595959"/>
                </a:solidFill>
                <a:cs typeface="Roboto Lt"/>
              </a:rPr>
              <a:t> </a:t>
            </a:r>
            <a:r>
              <a:rPr spc="-7" dirty="0">
                <a:solidFill>
                  <a:srgbClr val="595959"/>
                </a:solidFill>
                <a:cs typeface="Roboto Lt"/>
              </a:rPr>
              <a:t>дисциплина,</a:t>
            </a:r>
            <a:r>
              <a:rPr spc="-13" dirty="0">
                <a:solidFill>
                  <a:srgbClr val="595959"/>
                </a:solidFill>
                <a:cs typeface="Roboto Lt"/>
              </a:rPr>
              <a:t> </a:t>
            </a:r>
            <a:r>
              <a:rPr spc="-20" dirty="0">
                <a:solidFill>
                  <a:srgbClr val="595959"/>
                </a:solidFill>
                <a:cs typeface="Roboto Lt"/>
              </a:rPr>
              <a:t>здоровье</a:t>
            </a:r>
            <a:endParaRPr dirty="0">
              <a:cs typeface="Roboto Lt"/>
            </a:endParaRPr>
          </a:p>
          <a:p>
            <a:pPr marL="258227" indent="-242141">
              <a:spcBef>
                <a:spcPts val="387"/>
              </a:spcBef>
              <a:buChar char="–"/>
              <a:tabLst>
                <a:tab pos="259074" algn="l"/>
              </a:tabLst>
            </a:pPr>
            <a:r>
              <a:rPr spc="-13" dirty="0">
                <a:solidFill>
                  <a:srgbClr val="595959"/>
                </a:solidFill>
                <a:cs typeface="Roboto Lt"/>
              </a:rPr>
              <a:t>отношения,</a:t>
            </a:r>
            <a:r>
              <a:rPr spc="-40" dirty="0">
                <a:solidFill>
                  <a:srgbClr val="595959"/>
                </a:solidFill>
                <a:cs typeface="Roboto Lt"/>
              </a:rPr>
              <a:t> </a:t>
            </a:r>
            <a:r>
              <a:rPr spc="-13" dirty="0">
                <a:solidFill>
                  <a:srgbClr val="595959"/>
                </a:solidFill>
                <a:cs typeface="Roboto Lt"/>
              </a:rPr>
              <a:t>коммуникации</a:t>
            </a:r>
            <a:endParaRPr dirty="0">
              <a:cs typeface="Roboto Lt"/>
            </a:endParaRPr>
          </a:p>
          <a:p>
            <a:pPr marL="266693" indent="-242987">
              <a:spcBef>
                <a:spcPts val="380"/>
              </a:spcBef>
              <a:buChar char="–"/>
              <a:tabLst>
                <a:tab pos="267540" algn="l"/>
              </a:tabLst>
            </a:pPr>
            <a:r>
              <a:rPr spc="-20" dirty="0">
                <a:solidFill>
                  <a:srgbClr val="595959"/>
                </a:solidFill>
                <a:cs typeface="Roboto Lt"/>
              </a:rPr>
              <a:t>кризисы,</a:t>
            </a:r>
            <a:r>
              <a:rPr spc="-47" dirty="0">
                <a:solidFill>
                  <a:srgbClr val="595959"/>
                </a:solidFill>
                <a:cs typeface="Roboto Lt"/>
              </a:rPr>
              <a:t> </a:t>
            </a:r>
            <a:r>
              <a:rPr spc="-20" dirty="0">
                <a:solidFill>
                  <a:srgbClr val="595959"/>
                </a:solidFill>
                <a:cs typeface="Roboto Lt"/>
              </a:rPr>
              <a:t>здоровье</a:t>
            </a:r>
            <a:endParaRPr dirty="0">
              <a:cs typeface="Roboto Lt"/>
            </a:endParaRPr>
          </a:p>
          <a:p>
            <a:pPr marL="266693" indent="-242987">
              <a:spcBef>
                <a:spcPts val="387"/>
              </a:spcBef>
              <a:buChar char="–"/>
              <a:tabLst>
                <a:tab pos="267540" algn="l"/>
              </a:tabLst>
            </a:pPr>
            <a:r>
              <a:rPr spc="-27" dirty="0">
                <a:solidFill>
                  <a:srgbClr val="595959"/>
                </a:solidFill>
                <a:cs typeface="Roboto Lt"/>
              </a:rPr>
              <a:t>путешествия,</a:t>
            </a:r>
            <a:r>
              <a:rPr spc="-20" dirty="0">
                <a:solidFill>
                  <a:srgbClr val="595959"/>
                </a:solidFill>
                <a:cs typeface="Roboto Lt"/>
              </a:rPr>
              <a:t> </a:t>
            </a:r>
            <a:r>
              <a:rPr spc="-7" dirty="0">
                <a:solidFill>
                  <a:srgbClr val="595959"/>
                </a:solidFill>
                <a:cs typeface="Roboto Lt"/>
              </a:rPr>
              <a:t>вера,</a:t>
            </a:r>
            <a:r>
              <a:rPr spc="-13" dirty="0">
                <a:solidFill>
                  <a:srgbClr val="595959"/>
                </a:solidFill>
                <a:cs typeface="Roboto Lt"/>
              </a:rPr>
              <a:t> </a:t>
            </a:r>
            <a:r>
              <a:rPr dirty="0">
                <a:solidFill>
                  <a:srgbClr val="595959"/>
                </a:solidFill>
                <a:cs typeface="Roboto Lt"/>
              </a:rPr>
              <a:t>влияние,</a:t>
            </a:r>
            <a:r>
              <a:rPr spc="-20" dirty="0">
                <a:solidFill>
                  <a:srgbClr val="595959"/>
                </a:solidFill>
                <a:cs typeface="Roboto Lt"/>
              </a:rPr>
              <a:t> </a:t>
            </a:r>
            <a:r>
              <a:rPr spc="-7" dirty="0">
                <a:solidFill>
                  <a:srgbClr val="595959"/>
                </a:solidFill>
                <a:cs typeface="Roboto Lt"/>
              </a:rPr>
              <a:t>идеология</a:t>
            </a:r>
            <a:endParaRPr dirty="0">
              <a:cs typeface="Roboto Lt"/>
            </a:endParaRPr>
          </a:p>
          <a:p>
            <a:pPr marL="281086" indent="-242987">
              <a:spcBef>
                <a:spcPts val="380"/>
              </a:spcBef>
              <a:buChar char="–"/>
              <a:tabLst>
                <a:tab pos="281932" algn="l"/>
              </a:tabLst>
            </a:pPr>
            <a:r>
              <a:rPr dirty="0">
                <a:solidFill>
                  <a:srgbClr val="595959"/>
                </a:solidFill>
                <a:cs typeface="Roboto Lt"/>
              </a:rPr>
              <a:t>целеполагание,</a:t>
            </a:r>
            <a:r>
              <a:rPr spc="-27" dirty="0">
                <a:solidFill>
                  <a:srgbClr val="595959"/>
                </a:solidFill>
                <a:cs typeface="Roboto Lt"/>
              </a:rPr>
              <a:t> один</a:t>
            </a:r>
            <a:r>
              <a:rPr spc="-20" dirty="0">
                <a:solidFill>
                  <a:srgbClr val="595959"/>
                </a:solidFill>
                <a:cs typeface="Roboto Lt"/>
              </a:rPr>
              <a:t> </a:t>
            </a:r>
            <a:r>
              <a:rPr spc="-40" dirty="0">
                <a:solidFill>
                  <a:srgbClr val="595959"/>
                </a:solidFill>
                <a:cs typeface="Roboto Lt"/>
              </a:rPr>
              <a:t>из</a:t>
            </a:r>
            <a:r>
              <a:rPr spc="-20" dirty="0">
                <a:solidFill>
                  <a:srgbClr val="595959"/>
                </a:solidFill>
                <a:cs typeface="Roboto Lt"/>
              </a:rPr>
              <a:t> </a:t>
            </a:r>
            <a:r>
              <a:rPr spc="-27" dirty="0">
                <a:solidFill>
                  <a:srgbClr val="595959"/>
                </a:solidFill>
                <a:cs typeface="Roboto Lt"/>
              </a:rPr>
              <a:t>родителей,</a:t>
            </a:r>
            <a:r>
              <a:rPr spc="-20" dirty="0">
                <a:solidFill>
                  <a:srgbClr val="595959"/>
                </a:solidFill>
                <a:cs typeface="Roboto Lt"/>
              </a:rPr>
              <a:t> </a:t>
            </a:r>
            <a:r>
              <a:rPr spc="-13" dirty="0">
                <a:solidFill>
                  <a:srgbClr val="595959"/>
                </a:solidFill>
                <a:cs typeface="Roboto Lt"/>
              </a:rPr>
              <a:t>карьера</a:t>
            </a:r>
            <a:endParaRPr dirty="0">
              <a:cs typeface="Roboto Lt"/>
            </a:endParaRPr>
          </a:p>
          <a:p>
            <a:pPr marL="281086" indent="-242987">
              <a:spcBef>
                <a:spcPts val="387"/>
              </a:spcBef>
              <a:buChar char="–"/>
              <a:tabLst>
                <a:tab pos="281932" algn="l"/>
              </a:tabLst>
            </a:pPr>
            <a:r>
              <a:rPr spc="-33" dirty="0">
                <a:solidFill>
                  <a:srgbClr val="595959"/>
                </a:solidFill>
                <a:cs typeface="Roboto Lt"/>
              </a:rPr>
              <a:t>друзья,</a:t>
            </a:r>
            <a:r>
              <a:rPr spc="-20" dirty="0">
                <a:solidFill>
                  <a:srgbClr val="595959"/>
                </a:solidFill>
                <a:cs typeface="Roboto Lt"/>
              </a:rPr>
              <a:t> тусовки,</a:t>
            </a:r>
            <a:r>
              <a:rPr spc="-13" dirty="0">
                <a:solidFill>
                  <a:srgbClr val="595959"/>
                </a:solidFill>
                <a:cs typeface="Roboto Lt"/>
              </a:rPr>
              <a:t> </a:t>
            </a:r>
            <a:r>
              <a:rPr spc="-33" dirty="0">
                <a:solidFill>
                  <a:srgbClr val="595959"/>
                </a:solidFill>
                <a:cs typeface="Roboto Lt"/>
              </a:rPr>
              <a:t>интернет</a:t>
            </a:r>
            <a:endParaRPr dirty="0">
              <a:cs typeface="Roboto Lt"/>
            </a:endParaRPr>
          </a:p>
          <a:p>
            <a:pPr marL="281086" indent="-242987">
              <a:spcBef>
                <a:spcPts val="387"/>
              </a:spcBef>
              <a:buChar char="–"/>
              <a:tabLst>
                <a:tab pos="281932" algn="l"/>
              </a:tabLst>
            </a:pPr>
            <a:r>
              <a:rPr spc="-7" dirty="0">
                <a:solidFill>
                  <a:srgbClr val="595959"/>
                </a:solidFill>
                <a:cs typeface="Roboto Lt"/>
              </a:rPr>
              <a:t>уединение,</a:t>
            </a:r>
            <a:r>
              <a:rPr spc="-47" dirty="0">
                <a:solidFill>
                  <a:srgbClr val="595959"/>
                </a:solidFill>
                <a:cs typeface="Roboto Lt"/>
              </a:rPr>
              <a:t> </a:t>
            </a:r>
            <a:r>
              <a:rPr spc="-7" dirty="0">
                <a:solidFill>
                  <a:srgbClr val="595959"/>
                </a:solidFill>
                <a:cs typeface="Roboto Lt"/>
              </a:rPr>
              <a:t>психология</a:t>
            </a:r>
            <a:endParaRPr dirty="0">
              <a:cs typeface="Roboto Lt"/>
            </a:endParaRPr>
          </a:p>
        </p:txBody>
      </p:sp>
    </p:spTree>
    <p:extLst>
      <p:ext uri="{BB962C8B-B14F-4D97-AF65-F5344CB8AC3E}">
        <p14:creationId xmlns:p14="http://schemas.microsoft.com/office/powerpoint/2010/main" val="25551067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08462"/>
            <a:ext cx="6563360" cy="6773"/>
          </a:xfrm>
          <a:custGeom>
            <a:avLst/>
            <a:gdLst/>
            <a:ahLst/>
            <a:cxnLst/>
            <a:rect l="l" t="t" r="r" b="b"/>
            <a:pathLst>
              <a:path w="4922520" h="5080">
                <a:moveTo>
                  <a:pt x="4922515" y="4763"/>
                </a:moveTo>
                <a:lnTo>
                  <a:pt x="0" y="4763"/>
                </a:lnTo>
                <a:lnTo>
                  <a:pt x="0" y="0"/>
                </a:lnTo>
                <a:lnTo>
                  <a:pt x="4922515" y="0"/>
                </a:lnTo>
                <a:lnTo>
                  <a:pt x="4922515" y="4763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  <p:grpSp>
        <p:nvGrpSpPr>
          <p:cNvPr id="4" name="object 4"/>
          <p:cNvGrpSpPr/>
          <p:nvPr/>
        </p:nvGrpSpPr>
        <p:grpSpPr>
          <a:xfrm>
            <a:off x="8696015" y="0"/>
            <a:ext cx="3496733" cy="6858000"/>
            <a:chOff x="6522011" y="0"/>
            <a:chExt cx="2622550" cy="5143500"/>
          </a:xfrm>
        </p:grpSpPr>
        <p:sp>
          <p:nvSpPr>
            <p:cNvPr id="5" name="object 5"/>
            <p:cNvSpPr/>
            <p:nvPr/>
          </p:nvSpPr>
          <p:spPr>
            <a:xfrm>
              <a:off x="7715248" y="4987586"/>
              <a:ext cx="1429385" cy="5080"/>
            </a:xfrm>
            <a:custGeom>
              <a:avLst/>
              <a:gdLst/>
              <a:ahLst/>
              <a:cxnLst/>
              <a:rect l="l" t="t" r="r" b="b"/>
              <a:pathLst>
                <a:path w="1429384" h="5079">
                  <a:moveTo>
                    <a:pt x="1429277" y="4760"/>
                  </a:moveTo>
                  <a:lnTo>
                    <a:pt x="0" y="4760"/>
                  </a:lnTo>
                  <a:lnTo>
                    <a:pt x="0" y="0"/>
                  </a:lnTo>
                  <a:lnTo>
                    <a:pt x="1429277" y="0"/>
                  </a:lnTo>
                  <a:lnTo>
                    <a:pt x="1429277" y="4760"/>
                  </a:lnTo>
                  <a:close/>
                </a:path>
              </a:pathLst>
            </a:custGeom>
            <a:solidFill>
              <a:srgbClr val="3E3E42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522011" y="0"/>
              <a:ext cx="2621988" cy="5143499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267999" y="235330"/>
            <a:ext cx="4942839" cy="1001983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/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Планеты в 1 доме.</a:t>
            </a:r>
          </a:p>
          <a:p>
            <a:pPr marL="16933">
              <a:lnSpc>
                <a:spcPct val="100000"/>
              </a:lnSpc>
              <a:spcBef>
                <a:spcPts val="33"/>
              </a:spcBef>
            </a:pPr>
            <a:r>
              <a:rPr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Что в меня вложили?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331499" y="2125931"/>
            <a:ext cx="982980" cy="635473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6773">
              <a:lnSpc>
                <a:spcPct val="114999"/>
              </a:lnSpc>
              <a:spcBef>
                <a:spcPts val="133"/>
              </a:spcBef>
            </a:pPr>
            <a:r>
              <a:rPr spc="7" dirty="0">
                <a:solidFill>
                  <a:srgbClr val="837163"/>
                </a:solidFill>
                <a:cs typeface="Roboto Lt"/>
              </a:rPr>
              <a:t>Солнце </a:t>
            </a:r>
            <a:r>
              <a:rPr spc="-500" dirty="0">
                <a:solidFill>
                  <a:srgbClr val="837163"/>
                </a:solidFill>
                <a:cs typeface="Roboto Lt"/>
              </a:rPr>
              <a:t> </a:t>
            </a:r>
            <a:r>
              <a:rPr spc="-13" dirty="0">
                <a:solidFill>
                  <a:srgbClr val="837163"/>
                </a:solidFill>
                <a:cs typeface="Roboto Lt"/>
              </a:rPr>
              <a:t>Луна</a:t>
            </a:r>
            <a:endParaRPr dirty="0">
              <a:cs typeface="Roboto L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789997" y="2090537"/>
            <a:ext cx="3355340" cy="671124"/>
          </a:xfrm>
          <a:prstGeom prst="rect">
            <a:avLst/>
          </a:prstGeom>
        </p:spPr>
        <p:txBody>
          <a:bodyPr vert="horz" wrap="square" lIns="0" tIns="65193" rIns="0" bIns="0" rtlCol="0">
            <a:spAutoFit/>
          </a:bodyPr>
          <a:lstStyle/>
          <a:p>
            <a:pPr marL="258227" indent="-242141">
              <a:spcBef>
                <a:spcPts val="513"/>
              </a:spcBef>
              <a:buChar char="–"/>
              <a:tabLst>
                <a:tab pos="259074" algn="l"/>
              </a:tabLst>
            </a:pPr>
            <a:r>
              <a:rPr spc="-7" dirty="0">
                <a:solidFill>
                  <a:srgbClr val="595959"/>
                </a:solidFill>
                <a:cs typeface="Roboto Lt"/>
              </a:rPr>
              <a:t>сцена,</a:t>
            </a:r>
            <a:r>
              <a:rPr spc="-47" dirty="0">
                <a:solidFill>
                  <a:srgbClr val="595959"/>
                </a:solidFill>
                <a:cs typeface="Roboto Lt"/>
              </a:rPr>
              <a:t> </a:t>
            </a:r>
            <a:r>
              <a:rPr spc="-20" dirty="0">
                <a:solidFill>
                  <a:srgbClr val="595959"/>
                </a:solidFill>
                <a:cs typeface="Roboto Lt"/>
              </a:rPr>
              <a:t>самопрезентация</a:t>
            </a:r>
            <a:endParaRPr dirty="0">
              <a:cs typeface="Roboto Lt"/>
            </a:endParaRPr>
          </a:p>
          <a:p>
            <a:pPr marL="264153" indent="-242987">
              <a:spcBef>
                <a:spcPts val="387"/>
              </a:spcBef>
              <a:buChar char="–"/>
              <a:tabLst>
                <a:tab pos="265000" algn="l"/>
              </a:tabLst>
            </a:pPr>
            <a:r>
              <a:rPr spc="-7" dirty="0">
                <a:solidFill>
                  <a:srgbClr val="595959"/>
                </a:solidFill>
                <a:cs typeface="Roboto Lt"/>
              </a:rPr>
              <a:t>эмоции,</a:t>
            </a:r>
            <a:r>
              <a:rPr spc="-27" dirty="0">
                <a:solidFill>
                  <a:srgbClr val="595959"/>
                </a:solidFill>
                <a:cs typeface="Roboto Lt"/>
              </a:rPr>
              <a:t> </a:t>
            </a:r>
            <a:r>
              <a:rPr spc="-13" dirty="0">
                <a:solidFill>
                  <a:srgbClr val="595959"/>
                </a:solidFill>
                <a:cs typeface="Roboto Lt"/>
              </a:rPr>
              <a:t>мама,</a:t>
            </a:r>
            <a:r>
              <a:rPr spc="-27" dirty="0">
                <a:solidFill>
                  <a:srgbClr val="595959"/>
                </a:solidFill>
                <a:cs typeface="Roboto Lt"/>
              </a:rPr>
              <a:t> </a:t>
            </a:r>
            <a:r>
              <a:rPr spc="-33" dirty="0">
                <a:solidFill>
                  <a:srgbClr val="595959"/>
                </a:solidFill>
                <a:cs typeface="Roboto Lt"/>
              </a:rPr>
              <a:t>быт</a:t>
            </a:r>
            <a:endParaRPr dirty="0">
              <a:cs typeface="Roboto L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306083" y="2764014"/>
            <a:ext cx="4379805" cy="294097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pc="-7" dirty="0" err="1">
                <a:solidFill>
                  <a:srgbClr val="837163"/>
                </a:solidFill>
                <a:cs typeface="Roboto Lt"/>
              </a:rPr>
              <a:t>Меркурий</a:t>
            </a:r>
            <a:r>
              <a:rPr spc="467" dirty="0">
                <a:solidFill>
                  <a:srgbClr val="837163"/>
                </a:solidFill>
                <a:cs typeface="Roboto Lt"/>
              </a:rPr>
              <a:t> </a:t>
            </a:r>
            <a:r>
              <a:rPr lang="ru-RU" spc="467" dirty="0">
                <a:solidFill>
                  <a:srgbClr val="837163"/>
                </a:solidFill>
                <a:cs typeface="Roboto Lt"/>
              </a:rPr>
              <a:t>   </a:t>
            </a:r>
            <a:r>
              <a:rPr spc="-87" dirty="0">
                <a:solidFill>
                  <a:srgbClr val="595959"/>
                </a:solidFill>
                <a:cs typeface="Roboto Lt"/>
              </a:rPr>
              <a:t>–</a:t>
            </a:r>
            <a:r>
              <a:rPr spc="-20" dirty="0">
                <a:solidFill>
                  <a:srgbClr val="595959"/>
                </a:solidFill>
                <a:cs typeface="Roboto Lt"/>
              </a:rPr>
              <a:t> </a:t>
            </a:r>
            <a:r>
              <a:rPr lang="ru-RU" spc="-20" dirty="0">
                <a:solidFill>
                  <a:srgbClr val="595959"/>
                </a:solidFill>
                <a:cs typeface="Roboto Lt"/>
              </a:rPr>
              <a:t>   </a:t>
            </a:r>
            <a:r>
              <a:rPr spc="-7" dirty="0" err="1">
                <a:solidFill>
                  <a:srgbClr val="595959"/>
                </a:solidFill>
                <a:cs typeface="Roboto Lt"/>
              </a:rPr>
              <a:t>книги</a:t>
            </a:r>
            <a:r>
              <a:rPr spc="-7" dirty="0">
                <a:solidFill>
                  <a:srgbClr val="595959"/>
                </a:solidFill>
                <a:cs typeface="Roboto Lt"/>
              </a:rPr>
              <a:t>,</a:t>
            </a:r>
            <a:r>
              <a:rPr spc="-13" dirty="0">
                <a:solidFill>
                  <a:srgbClr val="595959"/>
                </a:solidFill>
                <a:cs typeface="Roboto Lt"/>
              </a:rPr>
              <a:t> коммуникации</a:t>
            </a:r>
            <a:endParaRPr dirty="0">
              <a:cs typeface="Roboto L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331499" y="3120683"/>
            <a:ext cx="1016847" cy="2572413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6773">
              <a:lnSpc>
                <a:spcPct val="114999"/>
              </a:lnSpc>
              <a:spcBef>
                <a:spcPts val="133"/>
              </a:spcBef>
            </a:pPr>
            <a:r>
              <a:rPr dirty="0">
                <a:solidFill>
                  <a:srgbClr val="837163"/>
                </a:solidFill>
                <a:cs typeface="Roboto Lt"/>
              </a:rPr>
              <a:t>Венера </a:t>
            </a:r>
            <a:r>
              <a:rPr spc="7" dirty="0">
                <a:solidFill>
                  <a:srgbClr val="837163"/>
                </a:solidFill>
                <a:cs typeface="Roboto Lt"/>
              </a:rPr>
              <a:t> </a:t>
            </a:r>
            <a:r>
              <a:rPr spc="-7" dirty="0">
                <a:solidFill>
                  <a:srgbClr val="837163"/>
                </a:solidFill>
                <a:cs typeface="Roboto Lt"/>
              </a:rPr>
              <a:t>Марс </a:t>
            </a:r>
            <a:r>
              <a:rPr dirty="0">
                <a:solidFill>
                  <a:srgbClr val="837163"/>
                </a:solidFill>
                <a:cs typeface="Roboto Lt"/>
              </a:rPr>
              <a:t> </a:t>
            </a:r>
            <a:r>
              <a:rPr spc="-7" dirty="0" err="1">
                <a:solidFill>
                  <a:srgbClr val="837163"/>
                </a:solidFill>
                <a:cs typeface="Roboto Lt"/>
              </a:rPr>
              <a:t>Юпи</a:t>
            </a:r>
            <a:r>
              <a:rPr spc="-73" dirty="0" err="1">
                <a:solidFill>
                  <a:srgbClr val="837163"/>
                </a:solidFill>
                <a:cs typeface="Roboto Lt"/>
              </a:rPr>
              <a:t>т</a:t>
            </a:r>
            <a:r>
              <a:rPr dirty="0" err="1">
                <a:solidFill>
                  <a:srgbClr val="837163"/>
                </a:solidFill>
                <a:cs typeface="Roboto Lt"/>
              </a:rPr>
              <a:t>ер</a:t>
            </a:r>
            <a:r>
              <a:rPr dirty="0">
                <a:solidFill>
                  <a:srgbClr val="837163"/>
                </a:solidFill>
                <a:cs typeface="Roboto Lt"/>
              </a:rPr>
              <a:t>  </a:t>
            </a:r>
            <a:r>
              <a:rPr spc="-20" dirty="0" err="1">
                <a:solidFill>
                  <a:srgbClr val="837163"/>
                </a:solidFill>
                <a:cs typeface="Roboto Lt"/>
              </a:rPr>
              <a:t>Сатурн</a:t>
            </a:r>
            <a:endParaRPr lang="ru-RU" spc="-20" dirty="0">
              <a:solidFill>
                <a:srgbClr val="837163"/>
              </a:solidFill>
              <a:cs typeface="Roboto Lt"/>
            </a:endParaRPr>
          </a:p>
          <a:p>
            <a:pPr marL="16933" marR="6773">
              <a:lnSpc>
                <a:spcPct val="114999"/>
              </a:lnSpc>
              <a:spcBef>
                <a:spcPts val="133"/>
              </a:spcBef>
            </a:pPr>
            <a:r>
              <a:rPr spc="-33" dirty="0" err="1">
                <a:solidFill>
                  <a:srgbClr val="837163"/>
                </a:solidFill>
                <a:cs typeface="Roboto Lt"/>
              </a:rPr>
              <a:t>Уран</a:t>
            </a:r>
            <a:endParaRPr lang="ru-RU" spc="-33" dirty="0">
              <a:solidFill>
                <a:srgbClr val="837163"/>
              </a:solidFill>
              <a:cs typeface="Roboto Lt"/>
            </a:endParaRPr>
          </a:p>
          <a:p>
            <a:pPr marL="16933" marR="6773">
              <a:lnSpc>
                <a:spcPct val="114999"/>
              </a:lnSpc>
              <a:spcBef>
                <a:spcPts val="133"/>
              </a:spcBef>
            </a:pPr>
            <a:r>
              <a:rPr spc="-13" dirty="0" err="1">
                <a:solidFill>
                  <a:srgbClr val="837163"/>
                </a:solidFill>
                <a:cs typeface="Roboto Lt"/>
              </a:rPr>
              <a:t>Нептун</a:t>
            </a:r>
            <a:r>
              <a:rPr spc="-13" dirty="0">
                <a:solidFill>
                  <a:srgbClr val="837163"/>
                </a:solidFill>
                <a:cs typeface="Roboto Lt"/>
              </a:rPr>
              <a:t> </a:t>
            </a:r>
            <a:r>
              <a:rPr spc="-7" dirty="0">
                <a:solidFill>
                  <a:srgbClr val="837163"/>
                </a:solidFill>
                <a:cs typeface="Roboto Lt"/>
              </a:rPr>
              <a:t> </a:t>
            </a:r>
            <a:r>
              <a:rPr spc="-13" dirty="0">
                <a:solidFill>
                  <a:srgbClr val="837163"/>
                </a:solidFill>
                <a:cs typeface="Roboto Lt"/>
              </a:rPr>
              <a:t>Плутон </a:t>
            </a:r>
            <a:r>
              <a:rPr spc="-7" dirty="0">
                <a:solidFill>
                  <a:srgbClr val="837163"/>
                </a:solidFill>
                <a:cs typeface="Roboto Lt"/>
              </a:rPr>
              <a:t> Хирон</a:t>
            </a:r>
            <a:endParaRPr dirty="0">
              <a:cs typeface="Roboto L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754648" y="3031319"/>
            <a:ext cx="3694853" cy="2640894"/>
          </a:xfrm>
          <a:prstGeom prst="rect">
            <a:avLst/>
          </a:prstGeom>
        </p:spPr>
        <p:txBody>
          <a:bodyPr vert="horz" wrap="square" lIns="0" tIns="65193" rIns="0" bIns="0" rtlCol="0">
            <a:spAutoFit/>
          </a:bodyPr>
          <a:lstStyle/>
          <a:p>
            <a:pPr marL="291246" indent="-242987">
              <a:spcBef>
                <a:spcPts val="513"/>
              </a:spcBef>
              <a:buChar char="–"/>
              <a:tabLst>
                <a:tab pos="292093" algn="l"/>
              </a:tabLst>
            </a:pPr>
            <a:r>
              <a:rPr spc="-27" dirty="0">
                <a:solidFill>
                  <a:srgbClr val="595959"/>
                </a:solidFill>
                <a:cs typeface="Roboto Lt"/>
              </a:rPr>
              <a:t>красота,</a:t>
            </a:r>
            <a:r>
              <a:rPr spc="-40" dirty="0">
                <a:solidFill>
                  <a:srgbClr val="595959"/>
                </a:solidFill>
                <a:cs typeface="Roboto Lt"/>
              </a:rPr>
              <a:t> </a:t>
            </a:r>
            <a:r>
              <a:rPr spc="-20" dirty="0">
                <a:solidFill>
                  <a:srgbClr val="595959"/>
                </a:solidFill>
                <a:cs typeface="Roboto Lt"/>
              </a:rPr>
              <a:t>творчество,</a:t>
            </a:r>
            <a:r>
              <a:rPr spc="-40" dirty="0">
                <a:solidFill>
                  <a:srgbClr val="595959"/>
                </a:solidFill>
                <a:cs typeface="Roboto Lt"/>
              </a:rPr>
              <a:t> </a:t>
            </a:r>
            <a:r>
              <a:rPr spc="-13" dirty="0">
                <a:solidFill>
                  <a:srgbClr val="595959"/>
                </a:solidFill>
                <a:cs typeface="Roboto Lt"/>
              </a:rPr>
              <a:t>стиль</a:t>
            </a:r>
            <a:endParaRPr dirty="0">
              <a:cs typeface="Roboto Lt"/>
            </a:endParaRPr>
          </a:p>
          <a:p>
            <a:pPr marL="303098" indent="-242987">
              <a:spcBef>
                <a:spcPts val="387"/>
              </a:spcBef>
              <a:buChar char="–"/>
              <a:tabLst>
                <a:tab pos="303946" algn="l"/>
              </a:tabLst>
            </a:pPr>
            <a:r>
              <a:rPr spc="-20" dirty="0">
                <a:solidFill>
                  <a:srgbClr val="595959"/>
                </a:solidFill>
                <a:cs typeface="Roboto Lt"/>
              </a:rPr>
              <a:t>активность,</a:t>
            </a:r>
            <a:r>
              <a:rPr spc="-47" dirty="0">
                <a:solidFill>
                  <a:srgbClr val="595959"/>
                </a:solidFill>
                <a:cs typeface="Roboto Lt"/>
              </a:rPr>
              <a:t> </a:t>
            </a:r>
            <a:r>
              <a:rPr spc="-33" dirty="0">
                <a:solidFill>
                  <a:srgbClr val="595959"/>
                </a:solidFill>
                <a:cs typeface="Roboto Lt"/>
              </a:rPr>
              <a:t>спорт</a:t>
            </a:r>
            <a:endParaRPr dirty="0">
              <a:cs typeface="Roboto Lt"/>
            </a:endParaRPr>
          </a:p>
          <a:p>
            <a:pPr marL="290398" indent="-242987">
              <a:spcBef>
                <a:spcPts val="380"/>
              </a:spcBef>
              <a:buChar char="–"/>
              <a:tabLst>
                <a:tab pos="291246" algn="l"/>
              </a:tabLst>
            </a:pPr>
            <a:r>
              <a:rPr spc="-13" dirty="0">
                <a:solidFill>
                  <a:srgbClr val="595959"/>
                </a:solidFill>
                <a:cs typeface="Roboto Lt"/>
              </a:rPr>
              <a:t>обучение,</a:t>
            </a:r>
            <a:r>
              <a:rPr spc="-33" dirty="0">
                <a:solidFill>
                  <a:srgbClr val="595959"/>
                </a:solidFill>
                <a:cs typeface="Roboto Lt"/>
              </a:rPr>
              <a:t> </a:t>
            </a:r>
            <a:r>
              <a:rPr spc="-7" dirty="0">
                <a:solidFill>
                  <a:srgbClr val="595959"/>
                </a:solidFill>
                <a:cs typeface="Roboto Lt"/>
              </a:rPr>
              <a:t>идеология</a:t>
            </a:r>
            <a:endParaRPr dirty="0">
              <a:cs typeface="Roboto Lt"/>
            </a:endParaRPr>
          </a:p>
          <a:p>
            <a:pPr marL="258227" indent="-242141">
              <a:spcBef>
                <a:spcPts val="387"/>
              </a:spcBef>
              <a:buChar char="–"/>
              <a:tabLst>
                <a:tab pos="259074" algn="l"/>
              </a:tabLst>
            </a:pPr>
            <a:r>
              <a:rPr lang="ru-RU" spc="-27" dirty="0">
                <a:solidFill>
                  <a:srgbClr val="595959"/>
                </a:solidFill>
                <a:cs typeface="Roboto Lt"/>
              </a:rPr>
              <a:t> </a:t>
            </a:r>
            <a:r>
              <a:rPr spc="-27" dirty="0" err="1">
                <a:solidFill>
                  <a:srgbClr val="595959"/>
                </a:solidFill>
                <a:cs typeface="Roboto Lt"/>
              </a:rPr>
              <a:t>система</a:t>
            </a:r>
            <a:r>
              <a:rPr spc="-27" dirty="0">
                <a:solidFill>
                  <a:srgbClr val="595959"/>
                </a:solidFill>
                <a:cs typeface="Roboto Lt"/>
              </a:rPr>
              <a:t>,</a:t>
            </a:r>
            <a:r>
              <a:rPr spc="-20" dirty="0">
                <a:solidFill>
                  <a:srgbClr val="595959"/>
                </a:solidFill>
                <a:cs typeface="Roboto Lt"/>
              </a:rPr>
              <a:t> </a:t>
            </a:r>
            <a:r>
              <a:rPr spc="7" dirty="0">
                <a:solidFill>
                  <a:srgbClr val="595959"/>
                </a:solidFill>
                <a:cs typeface="Roboto Lt"/>
              </a:rPr>
              <a:t>режим,</a:t>
            </a:r>
            <a:r>
              <a:rPr spc="-13" dirty="0">
                <a:solidFill>
                  <a:srgbClr val="595959"/>
                </a:solidFill>
                <a:cs typeface="Roboto Lt"/>
              </a:rPr>
              <a:t> </a:t>
            </a:r>
            <a:r>
              <a:rPr spc="-33" dirty="0">
                <a:solidFill>
                  <a:srgbClr val="595959"/>
                </a:solidFill>
                <a:cs typeface="Roboto Lt"/>
              </a:rPr>
              <a:t>стойкость</a:t>
            </a:r>
            <a:endParaRPr dirty="0">
              <a:cs typeface="Roboto Lt"/>
            </a:endParaRPr>
          </a:p>
          <a:p>
            <a:pPr marL="305639" indent="-242987">
              <a:spcBef>
                <a:spcPts val="387"/>
              </a:spcBef>
              <a:buChar char="–"/>
              <a:tabLst>
                <a:tab pos="306486" algn="l"/>
              </a:tabLst>
            </a:pPr>
            <a:r>
              <a:rPr spc="-7" dirty="0">
                <a:solidFill>
                  <a:srgbClr val="595959"/>
                </a:solidFill>
                <a:cs typeface="Roboto Lt"/>
              </a:rPr>
              <a:t>изменения</a:t>
            </a:r>
            <a:endParaRPr dirty="0">
              <a:cs typeface="Roboto Lt"/>
            </a:endParaRPr>
          </a:p>
          <a:p>
            <a:pPr marL="278546" indent="-242987">
              <a:spcBef>
                <a:spcPts val="380"/>
              </a:spcBef>
              <a:buChar char="–"/>
              <a:tabLst>
                <a:tab pos="279393" algn="l"/>
              </a:tabLst>
            </a:pPr>
            <a:r>
              <a:rPr spc="-27" dirty="0">
                <a:solidFill>
                  <a:srgbClr val="595959"/>
                </a:solidFill>
                <a:cs typeface="Roboto Lt"/>
              </a:rPr>
              <a:t>творчество</a:t>
            </a:r>
            <a:endParaRPr dirty="0">
              <a:cs typeface="Roboto Lt"/>
            </a:endParaRPr>
          </a:p>
          <a:p>
            <a:pPr marL="281932" indent="-242987">
              <a:spcBef>
                <a:spcPts val="387"/>
              </a:spcBef>
              <a:buChar char="–"/>
              <a:tabLst>
                <a:tab pos="282780" algn="l"/>
              </a:tabLst>
            </a:pPr>
            <a:r>
              <a:rPr spc="-13" dirty="0">
                <a:solidFill>
                  <a:srgbClr val="595959"/>
                </a:solidFill>
                <a:cs typeface="Roboto Lt"/>
              </a:rPr>
              <a:t>преодоление</a:t>
            </a:r>
            <a:endParaRPr dirty="0">
              <a:cs typeface="Roboto Lt"/>
            </a:endParaRPr>
          </a:p>
          <a:p>
            <a:pPr marL="282780" indent="-242987">
              <a:spcBef>
                <a:spcPts val="380"/>
              </a:spcBef>
              <a:buChar char="–"/>
              <a:tabLst>
                <a:tab pos="283626" algn="l"/>
              </a:tabLst>
            </a:pPr>
            <a:r>
              <a:rPr spc="-13" dirty="0">
                <a:solidFill>
                  <a:srgbClr val="595959"/>
                </a:solidFill>
                <a:cs typeface="Roboto Lt"/>
              </a:rPr>
              <a:t>двойственность,</a:t>
            </a:r>
            <a:r>
              <a:rPr spc="-53" dirty="0">
                <a:solidFill>
                  <a:srgbClr val="595959"/>
                </a:solidFill>
                <a:cs typeface="Roboto Lt"/>
              </a:rPr>
              <a:t> </a:t>
            </a:r>
            <a:r>
              <a:rPr spc="-7" dirty="0">
                <a:solidFill>
                  <a:srgbClr val="595959"/>
                </a:solidFill>
                <a:cs typeface="Roboto Lt"/>
              </a:rPr>
              <a:t>сцена</a:t>
            </a:r>
            <a:endParaRPr dirty="0">
              <a:cs typeface="Roboto Lt"/>
            </a:endParaRPr>
          </a:p>
        </p:txBody>
      </p:sp>
    </p:spTree>
    <p:extLst>
      <p:ext uri="{BB962C8B-B14F-4D97-AF65-F5344CB8AC3E}">
        <p14:creationId xmlns:p14="http://schemas.microsoft.com/office/powerpoint/2010/main" val="32105168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08462"/>
            <a:ext cx="5463539" cy="6773"/>
          </a:xfrm>
          <a:custGeom>
            <a:avLst/>
            <a:gdLst/>
            <a:ahLst/>
            <a:cxnLst/>
            <a:rect l="l" t="t" r="r" b="b"/>
            <a:pathLst>
              <a:path w="4097654" h="5080">
                <a:moveTo>
                  <a:pt x="4097353" y="4763"/>
                </a:moveTo>
                <a:lnTo>
                  <a:pt x="0" y="4763"/>
                </a:lnTo>
                <a:lnTo>
                  <a:pt x="0" y="0"/>
                </a:lnTo>
                <a:lnTo>
                  <a:pt x="4097353" y="0"/>
                </a:lnTo>
                <a:lnTo>
                  <a:pt x="4097353" y="4763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4" name="object 4"/>
          <p:cNvSpPr/>
          <p:nvPr/>
        </p:nvSpPr>
        <p:spPr>
          <a:xfrm>
            <a:off x="10286998" y="6650115"/>
            <a:ext cx="1905847" cy="6773"/>
          </a:xfrm>
          <a:custGeom>
            <a:avLst/>
            <a:gdLst/>
            <a:ahLst/>
            <a:cxnLst/>
            <a:rect l="l" t="t" r="r" b="b"/>
            <a:pathLst>
              <a:path w="1429384" h="5079">
                <a:moveTo>
                  <a:pt x="1429277" y="4760"/>
                </a:moveTo>
                <a:lnTo>
                  <a:pt x="0" y="4760"/>
                </a:lnTo>
                <a:lnTo>
                  <a:pt x="0" y="0"/>
                </a:lnTo>
                <a:lnTo>
                  <a:pt x="1429277" y="0"/>
                </a:lnTo>
                <a:lnTo>
                  <a:pt x="1429277" y="4760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267999" y="424656"/>
            <a:ext cx="3860800" cy="509541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/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Принц Чарльз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0" y="462066"/>
            <a:ext cx="12090400" cy="6396567"/>
            <a:chOff x="0" y="346549"/>
            <a:chExt cx="9067800" cy="4797425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90375" y="346549"/>
              <a:ext cx="4977425" cy="454145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056350"/>
              <a:ext cx="4093531" cy="408714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949522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08462"/>
            <a:ext cx="7777480" cy="6773"/>
          </a:xfrm>
          <a:custGeom>
            <a:avLst/>
            <a:gdLst/>
            <a:ahLst/>
            <a:cxnLst/>
            <a:rect l="l" t="t" r="r" b="b"/>
            <a:pathLst>
              <a:path w="5833110" h="5080">
                <a:moveTo>
                  <a:pt x="5833038" y="4763"/>
                </a:moveTo>
                <a:lnTo>
                  <a:pt x="0" y="4763"/>
                </a:lnTo>
                <a:lnTo>
                  <a:pt x="0" y="0"/>
                </a:lnTo>
                <a:lnTo>
                  <a:pt x="5833038" y="0"/>
                </a:lnTo>
                <a:lnTo>
                  <a:pt x="5833038" y="4763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  <p:grpSp>
        <p:nvGrpSpPr>
          <p:cNvPr id="4" name="object 4"/>
          <p:cNvGrpSpPr/>
          <p:nvPr/>
        </p:nvGrpSpPr>
        <p:grpSpPr>
          <a:xfrm>
            <a:off x="8754257" y="0"/>
            <a:ext cx="3439160" cy="6858000"/>
            <a:chOff x="6565693" y="0"/>
            <a:chExt cx="2579370" cy="5143500"/>
          </a:xfrm>
        </p:grpSpPr>
        <p:sp>
          <p:nvSpPr>
            <p:cNvPr id="5" name="object 5"/>
            <p:cNvSpPr/>
            <p:nvPr/>
          </p:nvSpPr>
          <p:spPr>
            <a:xfrm>
              <a:off x="7715248" y="4987586"/>
              <a:ext cx="1429385" cy="5080"/>
            </a:xfrm>
            <a:custGeom>
              <a:avLst/>
              <a:gdLst/>
              <a:ahLst/>
              <a:cxnLst/>
              <a:rect l="l" t="t" r="r" b="b"/>
              <a:pathLst>
                <a:path w="1429384" h="5079">
                  <a:moveTo>
                    <a:pt x="1429277" y="4760"/>
                  </a:moveTo>
                  <a:lnTo>
                    <a:pt x="0" y="4760"/>
                  </a:lnTo>
                  <a:lnTo>
                    <a:pt x="0" y="0"/>
                  </a:lnTo>
                  <a:lnTo>
                    <a:pt x="1429277" y="0"/>
                  </a:lnTo>
                  <a:lnTo>
                    <a:pt x="1429277" y="4760"/>
                  </a:lnTo>
                  <a:close/>
                </a:path>
              </a:pathLst>
            </a:custGeom>
            <a:solidFill>
              <a:srgbClr val="3E3E42"/>
            </a:solidFill>
          </p:spPr>
          <p:txBody>
            <a:bodyPr wrap="square" lIns="0" tIns="0" rIns="0" bIns="0" rtlCol="0"/>
            <a:lstStyle/>
            <a:p>
              <a:endParaRPr sz="2400"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565693" y="0"/>
              <a:ext cx="2578306" cy="5143499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267999" y="234626"/>
            <a:ext cx="6478693" cy="1014807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/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Положение У5 в домах.</a:t>
            </a:r>
          </a:p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Хобби можно найти в …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267999" y="1574264"/>
            <a:ext cx="5181600" cy="773588"/>
          </a:xfrm>
          <a:prstGeom prst="rect">
            <a:avLst/>
          </a:prstGeom>
        </p:spPr>
        <p:txBody>
          <a:bodyPr vert="horz" wrap="square" lIns="0" tIns="65193" rIns="0" bIns="0" rtlCol="0">
            <a:spAutoFit/>
          </a:bodyPr>
          <a:lstStyle/>
          <a:p>
            <a:pPr marL="16933">
              <a:spcBef>
                <a:spcPts val="513"/>
              </a:spcBef>
              <a:tabLst>
                <a:tab pos="1137892" algn="l"/>
              </a:tabLst>
            </a:pPr>
            <a:r>
              <a:rPr sz="2133" spc="-13" dirty="0">
                <a:solidFill>
                  <a:srgbClr val="837163"/>
                </a:solidFill>
                <a:latin typeface="Roboto Lt"/>
                <a:cs typeface="Roboto Lt"/>
              </a:rPr>
              <a:t>У5</a:t>
            </a:r>
            <a:r>
              <a:rPr sz="2133" spc="-7" dirty="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sz="2133" spc="-13" dirty="0">
                <a:solidFill>
                  <a:srgbClr val="837163"/>
                </a:solidFill>
                <a:latin typeface="Roboto Lt"/>
                <a:cs typeface="Roboto Lt"/>
              </a:rPr>
              <a:t>В</a:t>
            </a:r>
            <a:r>
              <a:rPr sz="2133" spc="-7" dirty="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sz="2133" dirty="0">
                <a:solidFill>
                  <a:srgbClr val="837163"/>
                </a:solidFill>
                <a:latin typeface="Roboto Lt"/>
                <a:cs typeface="Roboto Lt"/>
              </a:rPr>
              <a:t>1	</a:t>
            </a:r>
            <a:r>
              <a:rPr sz="2133" spc="-87" dirty="0">
                <a:solidFill>
                  <a:srgbClr val="595959"/>
                </a:solidFill>
                <a:latin typeface="Roboto Lt"/>
                <a:cs typeface="Roboto Lt"/>
              </a:rPr>
              <a:t>–</a:t>
            </a:r>
            <a:r>
              <a:rPr sz="2133" spc="-33" dirty="0">
                <a:solidFill>
                  <a:srgbClr val="595959"/>
                </a:solidFill>
                <a:latin typeface="Roboto Lt"/>
                <a:cs typeface="Roboto Lt"/>
              </a:rPr>
              <a:t> </a:t>
            </a:r>
            <a:r>
              <a:rPr sz="2133" spc="-27" dirty="0">
                <a:solidFill>
                  <a:srgbClr val="595959"/>
                </a:solidFill>
                <a:latin typeface="Roboto Lt"/>
                <a:cs typeface="Roboto Lt"/>
              </a:rPr>
              <a:t>самостоятельно</a:t>
            </a:r>
            <a:endParaRPr sz="2133" dirty="0">
              <a:latin typeface="Roboto Lt"/>
              <a:cs typeface="Roboto Lt"/>
            </a:endParaRPr>
          </a:p>
          <a:p>
            <a:pPr marL="16933">
              <a:spcBef>
                <a:spcPts val="387"/>
              </a:spcBef>
            </a:pPr>
            <a:r>
              <a:rPr sz="2133" spc="-13" dirty="0">
                <a:solidFill>
                  <a:srgbClr val="837163"/>
                </a:solidFill>
                <a:latin typeface="Roboto Lt"/>
                <a:cs typeface="Roboto Lt"/>
              </a:rPr>
              <a:t>У5</a:t>
            </a:r>
            <a:r>
              <a:rPr sz="2133" spc="-20" dirty="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sz="2133" spc="-7" dirty="0">
                <a:solidFill>
                  <a:srgbClr val="837163"/>
                </a:solidFill>
                <a:latin typeface="Roboto Lt"/>
                <a:cs typeface="Roboto Lt"/>
              </a:rPr>
              <a:t>ВО</a:t>
            </a:r>
            <a:r>
              <a:rPr sz="2133" spc="-13" dirty="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sz="2133" dirty="0">
                <a:solidFill>
                  <a:srgbClr val="837163"/>
                </a:solidFill>
                <a:latin typeface="Roboto Lt"/>
                <a:cs typeface="Roboto Lt"/>
              </a:rPr>
              <a:t>2</a:t>
            </a:r>
            <a:r>
              <a:rPr sz="2133" spc="507" dirty="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sz="2133" spc="-87" dirty="0">
                <a:solidFill>
                  <a:srgbClr val="595959"/>
                </a:solidFill>
                <a:latin typeface="Roboto Lt"/>
                <a:cs typeface="Roboto Lt"/>
              </a:rPr>
              <a:t>–</a:t>
            </a:r>
            <a:r>
              <a:rPr sz="2133" spc="-13" dirty="0">
                <a:solidFill>
                  <a:srgbClr val="595959"/>
                </a:solidFill>
                <a:latin typeface="Roboto Lt"/>
                <a:cs typeface="Roboto Lt"/>
              </a:rPr>
              <a:t> хобби </a:t>
            </a:r>
            <a:r>
              <a:rPr sz="2133" spc="7" dirty="0">
                <a:solidFill>
                  <a:srgbClr val="595959"/>
                </a:solidFill>
                <a:latin typeface="Roboto Lt"/>
                <a:cs typeface="Roboto Lt"/>
              </a:rPr>
              <a:t>можно</a:t>
            </a:r>
            <a:r>
              <a:rPr sz="2133" spc="-13" dirty="0">
                <a:solidFill>
                  <a:srgbClr val="595959"/>
                </a:solidFill>
                <a:latin typeface="Roboto Lt"/>
                <a:cs typeface="Roboto Lt"/>
              </a:rPr>
              <a:t> </a:t>
            </a:r>
            <a:r>
              <a:rPr sz="2133" spc="-20" dirty="0">
                <a:solidFill>
                  <a:srgbClr val="595959"/>
                </a:solidFill>
                <a:latin typeface="Roboto Lt"/>
                <a:cs typeface="Roboto Lt"/>
              </a:rPr>
              <a:t>монетизировать</a:t>
            </a:r>
            <a:endParaRPr sz="2133" dirty="0">
              <a:latin typeface="Roboto Lt"/>
              <a:cs typeface="Roboto L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267153" y="2346732"/>
            <a:ext cx="971127" cy="3809803"/>
          </a:xfrm>
          <a:prstGeom prst="rect">
            <a:avLst/>
          </a:prstGeom>
        </p:spPr>
        <p:txBody>
          <a:bodyPr vert="horz" wrap="square" lIns="0" tIns="65193" rIns="0" bIns="0" rtlCol="0">
            <a:spAutoFit/>
          </a:bodyPr>
          <a:lstStyle/>
          <a:p>
            <a:pPr marL="16933">
              <a:spcBef>
                <a:spcPts val="513"/>
              </a:spcBef>
            </a:pPr>
            <a:r>
              <a:rPr sz="2133" spc="-13" dirty="0">
                <a:solidFill>
                  <a:srgbClr val="837163"/>
                </a:solidFill>
                <a:latin typeface="Roboto Lt"/>
                <a:cs typeface="Roboto Lt"/>
              </a:rPr>
              <a:t>У5</a:t>
            </a:r>
            <a:r>
              <a:rPr sz="2133" spc="-73" dirty="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sz="2133" spc="-13" dirty="0">
                <a:solidFill>
                  <a:srgbClr val="837163"/>
                </a:solidFill>
                <a:latin typeface="Roboto Lt"/>
                <a:cs typeface="Roboto Lt"/>
              </a:rPr>
              <a:t>В</a:t>
            </a:r>
            <a:r>
              <a:rPr sz="2133" spc="-67" dirty="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sz="2133" dirty="0">
                <a:solidFill>
                  <a:srgbClr val="837163"/>
                </a:solidFill>
                <a:latin typeface="Roboto Lt"/>
                <a:cs typeface="Roboto Lt"/>
              </a:rPr>
              <a:t>3</a:t>
            </a:r>
            <a:endParaRPr sz="2133" dirty="0">
              <a:latin typeface="Roboto Lt"/>
              <a:cs typeface="Roboto Lt"/>
            </a:endParaRPr>
          </a:p>
          <a:p>
            <a:pPr marL="16933">
              <a:spcBef>
                <a:spcPts val="387"/>
              </a:spcBef>
            </a:pPr>
            <a:r>
              <a:rPr sz="2133" spc="-13" dirty="0">
                <a:solidFill>
                  <a:srgbClr val="837163"/>
                </a:solidFill>
                <a:latin typeface="Roboto Lt"/>
                <a:cs typeface="Roboto Lt"/>
              </a:rPr>
              <a:t>У5</a:t>
            </a:r>
            <a:r>
              <a:rPr sz="2133" spc="-73" dirty="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sz="2133" spc="-13" dirty="0">
                <a:solidFill>
                  <a:srgbClr val="837163"/>
                </a:solidFill>
                <a:latin typeface="Roboto Lt"/>
                <a:cs typeface="Roboto Lt"/>
              </a:rPr>
              <a:t>В</a:t>
            </a:r>
            <a:r>
              <a:rPr sz="2133" spc="-67" dirty="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sz="2133" dirty="0">
                <a:solidFill>
                  <a:srgbClr val="837163"/>
                </a:solidFill>
                <a:latin typeface="Roboto Lt"/>
                <a:cs typeface="Roboto Lt"/>
              </a:rPr>
              <a:t>4</a:t>
            </a:r>
            <a:endParaRPr sz="2133" dirty="0">
              <a:latin typeface="Roboto Lt"/>
              <a:cs typeface="Roboto Lt"/>
            </a:endParaRPr>
          </a:p>
          <a:p>
            <a:pPr marL="16933">
              <a:spcBef>
                <a:spcPts val="387"/>
              </a:spcBef>
            </a:pPr>
            <a:r>
              <a:rPr sz="2133" spc="-13" dirty="0">
                <a:solidFill>
                  <a:srgbClr val="837163"/>
                </a:solidFill>
                <a:latin typeface="Roboto Lt"/>
                <a:cs typeface="Roboto Lt"/>
              </a:rPr>
              <a:t>У5</a:t>
            </a:r>
            <a:r>
              <a:rPr sz="2133" spc="-73" dirty="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sz="2133" spc="-13" dirty="0">
                <a:solidFill>
                  <a:srgbClr val="837163"/>
                </a:solidFill>
                <a:latin typeface="Roboto Lt"/>
                <a:cs typeface="Roboto Lt"/>
              </a:rPr>
              <a:t>В</a:t>
            </a:r>
            <a:r>
              <a:rPr sz="2133" spc="-67" dirty="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sz="2133" dirty="0">
                <a:solidFill>
                  <a:srgbClr val="837163"/>
                </a:solidFill>
                <a:latin typeface="Roboto Lt"/>
                <a:cs typeface="Roboto Lt"/>
              </a:rPr>
              <a:t>5</a:t>
            </a:r>
            <a:endParaRPr sz="2133" dirty="0">
              <a:latin typeface="Roboto Lt"/>
              <a:cs typeface="Roboto Lt"/>
            </a:endParaRPr>
          </a:p>
          <a:p>
            <a:pPr marL="16933">
              <a:spcBef>
                <a:spcPts val="380"/>
              </a:spcBef>
            </a:pPr>
            <a:r>
              <a:rPr sz="2133" spc="-13" dirty="0">
                <a:solidFill>
                  <a:srgbClr val="837163"/>
                </a:solidFill>
                <a:latin typeface="Roboto Lt"/>
                <a:cs typeface="Roboto Lt"/>
              </a:rPr>
              <a:t>У5</a:t>
            </a:r>
            <a:r>
              <a:rPr sz="2133" spc="-73" dirty="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sz="2133" spc="-13" dirty="0">
                <a:solidFill>
                  <a:srgbClr val="837163"/>
                </a:solidFill>
                <a:latin typeface="Roboto Lt"/>
                <a:cs typeface="Roboto Lt"/>
              </a:rPr>
              <a:t>В</a:t>
            </a:r>
            <a:r>
              <a:rPr sz="2133" spc="-67" dirty="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sz="2133" dirty="0">
                <a:solidFill>
                  <a:srgbClr val="837163"/>
                </a:solidFill>
                <a:latin typeface="Roboto Lt"/>
                <a:cs typeface="Roboto Lt"/>
              </a:rPr>
              <a:t>6</a:t>
            </a:r>
            <a:endParaRPr sz="2133" dirty="0">
              <a:latin typeface="Roboto Lt"/>
              <a:cs typeface="Roboto Lt"/>
            </a:endParaRPr>
          </a:p>
          <a:p>
            <a:pPr marL="16933">
              <a:spcBef>
                <a:spcPts val="387"/>
              </a:spcBef>
            </a:pPr>
            <a:r>
              <a:rPr sz="2133" spc="-13" dirty="0">
                <a:solidFill>
                  <a:srgbClr val="837163"/>
                </a:solidFill>
                <a:latin typeface="Roboto Lt"/>
                <a:cs typeface="Roboto Lt"/>
              </a:rPr>
              <a:t>У5</a:t>
            </a:r>
            <a:r>
              <a:rPr sz="2133" spc="-73" dirty="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sz="2133" spc="-13" dirty="0">
                <a:solidFill>
                  <a:srgbClr val="837163"/>
                </a:solidFill>
                <a:latin typeface="Roboto Lt"/>
                <a:cs typeface="Roboto Lt"/>
              </a:rPr>
              <a:t>В</a:t>
            </a:r>
            <a:r>
              <a:rPr sz="2133" spc="-67" dirty="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sz="2133" dirty="0">
                <a:solidFill>
                  <a:srgbClr val="837163"/>
                </a:solidFill>
                <a:latin typeface="Roboto Lt"/>
                <a:cs typeface="Roboto Lt"/>
              </a:rPr>
              <a:t>7</a:t>
            </a:r>
            <a:endParaRPr sz="2133" dirty="0">
              <a:latin typeface="Roboto Lt"/>
              <a:cs typeface="Roboto Lt"/>
            </a:endParaRPr>
          </a:p>
          <a:p>
            <a:pPr marL="16933">
              <a:spcBef>
                <a:spcPts val="380"/>
              </a:spcBef>
            </a:pPr>
            <a:r>
              <a:rPr sz="2133" spc="-13" dirty="0">
                <a:solidFill>
                  <a:srgbClr val="837163"/>
                </a:solidFill>
                <a:latin typeface="Roboto Lt"/>
                <a:cs typeface="Roboto Lt"/>
              </a:rPr>
              <a:t>У5</a:t>
            </a:r>
            <a:r>
              <a:rPr sz="2133" spc="-73" dirty="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sz="2133" spc="-13" dirty="0">
                <a:solidFill>
                  <a:srgbClr val="837163"/>
                </a:solidFill>
                <a:latin typeface="Roboto Lt"/>
                <a:cs typeface="Roboto Lt"/>
              </a:rPr>
              <a:t>В</a:t>
            </a:r>
            <a:r>
              <a:rPr sz="2133" spc="-67" dirty="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sz="2133" dirty="0">
                <a:solidFill>
                  <a:srgbClr val="837163"/>
                </a:solidFill>
                <a:latin typeface="Roboto Lt"/>
                <a:cs typeface="Roboto Lt"/>
              </a:rPr>
              <a:t>8</a:t>
            </a:r>
            <a:endParaRPr sz="2133" dirty="0">
              <a:latin typeface="Roboto Lt"/>
              <a:cs typeface="Roboto Lt"/>
            </a:endParaRPr>
          </a:p>
          <a:p>
            <a:pPr marL="16933">
              <a:spcBef>
                <a:spcPts val="387"/>
              </a:spcBef>
            </a:pPr>
            <a:r>
              <a:rPr sz="2133" spc="-13" dirty="0">
                <a:solidFill>
                  <a:srgbClr val="837163"/>
                </a:solidFill>
                <a:latin typeface="Roboto Lt"/>
                <a:cs typeface="Roboto Lt"/>
              </a:rPr>
              <a:t>У5</a:t>
            </a:r>
            <a:r>
              <a:rPr sz="2133" spc="-73" dirty="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sz="2133" spc="-13" dirty="0">
                <a:solidFill>
                  <a:srgbClr val="837163"/>
                </a:solidFill>
                <a:latin typeface="Roboto Lt"/>
                <a:cs typeface="Roboto Lt"/>
              </a:rPr>
              <a:t>В</a:t>
            </a:r>
            <a:r>
              <a:rPr sz="2133" spc="-67" dirty="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sz="2133" dirty="0">
                <a:solidFill>
                  <a:srgbClr val="837163"/>
                </a:solidFill>
                <a:latin typeface="Roboto Lt"/>
                <a:cs typeface="Roboto Lt"/>
              </a:rPr>
              <a:t>9</a:t>
            </a:r>
            <a:endParaRPr sz="2133" dirty="0">
              <a:latin typeface="Roboto Lt"/>
              <a:cs typeface="Roboto Lt"/>
            </a:endParaRPr>
          </a:p>
          <a:p>
            <a:pPr marL="16933">
              <a:spcBef>
                <a:spcPts val="380"/>
              </a:spcBef>
            </a:pPr>
            <a:r>
              <a:rPr sz="2133" spc="-13" dirty="0">
                <a:solidFill>
                  <a:srgbClr val="837163"/>
                </a:solidFill>
                <a:latin typeface="Roboto Lt"/>
                <a:cs typeface="Roboto Lt"/>
              </a:rPr>
              <a:t>У5</a:t>
            </a:r>
            <a:r>
              <a:rPr sz="2133" spc="-73" dirty="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sz="2133" spc="-13" dirty="0">
                <a:solidFill>
                  <a:srgbClr val="837163"/>
                </a:solidFill>
                <a:latin typeface="Roboto Lt"/>
                <a:cs typeface="Roboto Lt"/>
              </a:rPr>
              <a:t>В</a:t>
            </a:r>
            <a:r>
              <a:rPr sz="2133" spc="-67" dirty="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sz="2133" spc="-7" dirty="0">
                <a:solidFill>
                  <a:srgbClr val="837163"/>
                </a:solidFill>
                <a:latin typeface="Roboto Lt"/>
                <a:cs typeface="Roboto Lt"/>
              </a:rPr>
              <a:t>10</a:t>
            </a:r>
            <a:endParaRPr sz="2133" dirty="0">
              <a:latin typeface="Roboto Lt"/>
              <a:cs typeface="Roboto Lt"/>
            </a:endParaRPr>
          </a:p>
          <a:p>
            <a:pPr marL="16933">
              <a:spcBef>
                <a:spcPts val="387"/>
              </a:spcBef>
            </a:pPr>
            <a:r>
              <a:rPr sz="2133" spc="-13" dirty="0">
                <a:solidFill>
                  <a:srgbClr val="837163"/>
                </a:solidFill>
                <a:latin typeface="Roboto Lt"/>
                <a:cs typeface="Roboto Lt"/>
              </a:rPr>
              <a:t>У5</a:t>
            </a:r>
            <a:r>
              <a:rPr sz="2133" spc="-73" dirty="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sz="2133" spc="-13" dirty="0">
                <a:solidFill>
                  <a:srgbClr val="837163"/>
                </a:solidFill>
                <a:latin typeface="Roboto Lt"/>
                <a:cs typeface="Roboto Lt"/>
              </a:rPr>
              <a:t>В</a:t>
            </a:r>
            <a:r>
              <a:rPr sz="2133" spc="-67" dirty="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sz="2133" spc="-7" dirty="0">
                <a:solidFill>
                  <a:srgbClr val="837163"/>
                </a:solidFill>
                <a:latin typeface="Roboto Lt"/>
                <a:cs typeface="Roboto Lt"/>
              </a:rPr>
              <a:t>11</a:t>
            </a:r>
            <a:endParaRPr sz="2133" dirty="0">
              <a:latin typeface="Roboto Lt"/>
              <a:cs typeface="Roboto Lt"/>
            </a:endParaRPr>
          </a:p>
          <a:p>
            <a:pPr marL="16933">
              <a:spcBef>
                <a:spcPts val="387"/>
              </a:spcBef>
            </a:pPr>
            <a:r>
              <a:rPr sz="2133" spc="-13" dirty="0">
                <a:solidFill>
                  <a:srgbClr val="837163"/>
                </a:solidFill>
                <a:latin typeface="Roboto Lt"/>
                <a:cs typeface="Roboto Lt"/>
              </a:rPr>
              <a:t>У5</a:t>
            </a:r>
            <a:r>
              <a:rPr sz="2133" spc="-73" dirty="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sz="2133" spc="-13" dirty="0">
                <a:solidFill>
                  <a:srgbClr val="837163"/>
                </a:solidFill>
                <a:latin typeface="Roboto Lt"/>
                <a:cs typeface="Roboto Lt"/>
              </a:rPr>
              <a:t>В</a:t>
            </a:r>
            <a:r>
              <a:rPr sz="2133" spc="-67" dirty="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sz="2133" spc="-7" dirty="0">
                <a:solidFill>
                  <a:srgbClr val="837163"/>
                </a:solidFill>
                <a:latin typeface="Roboto Lt"/>
                <a:cs typeface="Roboto Lt"/>
              </a:rPr>
              <a:t>12</a:t>
            </a:r>
            <a:endParaRPr sz="2133" dirty="0">
              <a:latin typeface="Roboto Lt"/>
              <a:cs typeface="Roboto Lt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body" idx="1"/>
          </p:nvPr>
        </p:nvSpPr>
        <p:spPr>
          <a:xfrm>
            <a:off x="2393950" y="2347852"/>
            <a:ext cx="14020800" cy="3912460"/>
          </a:xfrm>
          <a:prstGeom prst="rect">
            <a:avLst/>
          </a:prstGeom>
        </p:spPr>
        <p:txBody>
          <a:bodyPr vert="horz" wrap="square" lIns="0" tIns="65193" rIns="0" bIns="0" rtlCol="0">
            <a:spAutoFit/>
          </a:bodyPr>
          <a:lstStyle/>
          <a:p>
            <a:pPr marL="258227" indent="-242141">
              <a:lnSpc>
                <a:spcPct val="100000"/>
              </a:lnSpc>
              <a:spcBef>
                <a:spcPts val="513"/>
              </a:spcBef>
              <a:buChar char="–"/>
              <a:tabLst>
                <a:tab pos="259074" algn="l"/>
              </a:tabLst>
            </a:pPr>
            <a:r>
              <a:rPr sz="2133" spc="-27" dirty="0">
                <a:solidFill>
                  <a:srgbClr val="595959"/>
                </a:solidFill>
                <a:latin typeface="Roboto Lt"/>
              </a:rPr>
              <a:t>писательство, школа, переговоры</a:t>
            </a:r>
          </a:p>
          <a:p>
            <a:pPr marL="266693" indent="-242987">
              <a:lnSpc>
                <a:spcPct val="100000"/>
              </a:lnSpc>
              <a:spcBef>
                <a:spcPts val="387"/>
              </a:spcBef>
              <a:buChar char="–"/>
              <a:tabLst>
                <a:tab pos="267540" algn="l"/>
              </a:tabLst>
            </a:pPr>
            <a:r>
              <a:rPr sz="2133" spc="-27" dirty="0">
                <a:solidFill>
                  <a:srgbClr val="595959"/>
                </a:solidFill>
                <a:latin typeface="Roboto Lt"/>
              </a:rPr>
              <a:t>дом, очаг, семья</a:t>
            </a:r>
          </a:p>
          <a:p>
            <a:pPr marL="266693" indent="-242987">
              <a:lnSpc>
                <a:spcPct val="100000"/>
              </a:lnSpc>
              <a:spcBef>
                <a:spcPts val="387"/>
              </a:spcBef>
              <a:buChar char="–"/>
              <a:tabLst>
                <a:tab pos="267540" algn="l"/>
              </a:tabLst>
            </a:pPr>
            <a:r>
              <a:rPr sz="2133" spc="-27" dirty="0">
                <a:solidFill>
                  <a:srgbClr val="595959"/>
                </a:solidFill>
                <a:latin typeface="Roboto Lt"/>
              </a:rPr>
              <a:t>хобби для развлечения</a:t>
            </a:r>
          </a:p>
          <a:p>
            <a:pPr marL="258227" indent="-242141">
              <a:lnSpc>
                <a:spcPct val="100000"/>
              </a:lnSpc>
              <a:spcBef>
                <a:spcPts val="380"/>
              </a:spcBef>
              <a:buChar char="–"/>
              <a:tabLst>
                <a:tab pos="259074" algn="l"/>
              </a:tabLst>
            </a:pPr>
            <a:r>
              <a:rPr sz="2133" spc="-27" dirty="0">
                <a:solidFill>
                  <a:srgbClr val="595959"/>
                </a:solidFill>
                <a:latin typeface="Roboto Lt"/>
              </a:rPr>
              <a:t>труд, дисциплина, здоровье</a:t>
            </a:r>
          </a:p>
          <a:p>
            <a:pPr marL="266693" indent="-242987">
              <a:lnSpc>
                <a:spcPct val="100000"/>
              </a:lnSpc>
              <a:spcBef>
                <a:spcPts val="387"/>
              </a:spcBef>
              <a:buChar char="–"/>
              <a:tabLst>
                <a:tab pos="267540" algn="l"/>
              </a:tabLst>
            </a:pPr>
            <a:r>
              <a:rPr sz="2133" spc="-27" dirty="0">
                <a:solidFill>
                  <a:srgbClr val="595959"/>
                </a:solidFill>
                <a:latin typeface="Roboto Lt"/>
              </a:rPr>
              <a:t>отношения, коммуникации, театр</a:t>
            </a:r>
          </a:p>
          <a:p>
            <a:pPr marL="258227" indent="-242141">
              <a:lnSpc>
                <a:spcPct val="100000"/>
              </a:lnSpc>
              <a:spcBef>
                <a:spcPts val="380"/>
              </a:spcBef>
              <a:buChar char="–"/>
              <a:tabLst>
                <a:tab pos="259074" algn="l"/>
              </a:tabLst>
            </a:pPr>
            <a:r>
              <a:rPr sz="2133" spc="-27" dirty="0">
                <a:solidFill>
                  <a:srgbClr val="595959"/>
                </a:solidFill>
                <a:latin typeface="Roboto Lt"/>
              </a:rPr>
              <a:t>кризисы, здоровье</a:t>
            </a:r>
          </a:p>
          <a:p>
            <a:pPr marL="266693" indent="-242987">
              <a:lnSpc>
                <a:spcPct val="100000"/>
              </a:lnSpc>
              <a:spcBef>
                <a:spcPts val="387"/>
              </a:spcBef>
              <a:buChar char="–"/>
              <a:tabLst>
                <a:tab pos="267540" algn="l"/>
              </a:tabLst>
            </a:pPr>
            <a:r>
              <a:rPr sz="2133" spc="-27" dirty="0">
                <a:solidFill>
                  <a:srgbClr val="595959"/>
                </a:solidFill>
                <a:latin typeface="Roboto Lt"/>
              </a:rPr>
              <a:t>путешествия, вера, влияние, идеология</a:t>
            </a:r>
          </a:p>
          <a:p>
            <a:pPr marL="281086" indent="-242987">
              <a:lnSpc>
                <a:spcPct val="100000"/>
              </a:lnSpc>
              <a:spcBef>
                <a:spcPts val="380"/>
              </a:spcBef>
              <a:buChar char="–"/>
              <a:tabLst>
                <a:tab pos="281932" algn="l"/>
              </a:tabLst>
            </a:pPr>
            <a:r>
              <a:rPr sz="2133" spc="-27" dirty="0">
                <a:solidFill>
                  <a:srgbClr val="595959"/>
                </a:solidFill>
                <a:latin typeface="Roboto Lt"/>
              </a:rPr>
              <a:t>хобби можно сделать профессией</a:t>
            </a:r>
          </a:p>
          <a:p>
            <a:pPr marL="281086" indent="-242987">
              <a:lnSpc>
                <a:spcPct val="100000"/>
              </a:lnSpc>
              <a:spcBef>
                <a:spcPts val="387"/>
              </a:spcBef>
              <a:buChar char="–"/>
              <a:tabLst>
                <a:tab pos="281932" algn="l"/>
              </a:tabLst>
            </a:pPr>
            <a:r>
              <a:rPr sz="2133" spc="-27" dirty="0">
                <a:solidFill>
                  <a:srgbClr val="595959"/>
                </a:solidFill>
                <a:latin typeface="Roboto Lt"/>
              </a:rPr>
              <a:t>друзья, тусовки, интернет</a:t>
            </a:r>
          </a:p>
          <a:p>
            <a:pPr marL="281086" indent="-242987">
              <a:lnSpc>
                <a:spcPct val="100000"/>
              </a:lnSpc>
              <a:spcBef>
                <a:spcPts val="387"/>
              </a:spcBef>
              <a:buFont typeface="Arial" panose="020B0604020202020204" pitchFamily="34" charset="0"/>
              <a:buChar char="–"/>
              <a:tabLst>
                <a:tab pos="281932" algn="l"/>
              </a:tabLst>
            </a:pPr>
            <a:r>
              <a:rPr sz="2133" spc="-27" dirty="0">
                <a:solidFill>
                  <a:srgbClr val="595959"/>
                </a:solidFill>
                <a:latin typeface="Roboto Lt"/>
              </a:rPr>
              <a:t>уединение, психология</a:t>
            </a:r>
          </a:p>
        </p:txBody>
      </p:sp>
    </p:spTree>
    <p:extLst>
      <p:ext uri="{BB962C8B-B14F-4D97-AF65-F5344CB8AC3E}">
        <p14:creationId xmlns:p14="http://schemas.microsoft.com/office/powerpoint/2010/main" val="11589707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08462"/>
            <a:ext cx="7474373" cy="6773"/>
          </a:xfrm>
          <a:custGeom>
            <a:avLst/>
            <a:gdLst/>
            <a:ahLst/>
            <a:cxnLst/>
            <a:rect l="l" t="t" r="r" b="b"/>
            <a:pathLst>
              <a:path w="5605780" h="5080">
                <a:moveTo>
                  <a:pt x="5605407" y="4763"/>
                </a:moveTo>
                <a:lnTo>
                  <a:pt x="0" y="4763"/>
                </a:lnTo>
                <a:lnTo>
                  <a:pt x="0" y="0"/>
                </a:lnTo>
                <a:lnTo>
                  <a:pt x="5605407" y="0"/>
                </a:lnTo>
                <a:lnTo>
                  <a:pt x="5605407" y="4763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4" name="object 4"/>
          <p:cNvSpPr/>
          <p:nvPr/>
        </p:nvSpPr>
        <p:spPr>
          <a:xfrm>
            <a:off x="10286998" y="6650115"/>
            <a:ext cx="1905847" cy="6773"/>
          </a:xfrm>
          <a:custGeom>
            <a:avLst/>
            <a:gdLst/>
            <a:ahLst/>
            <a:cxnLst/>
            <a:rect l="l" t="t" r="r" b="b"/>
            <a:pathLst>
              <a:path w="1429384" h="5079">
                <a:moveTo>
                  <a:pt x="1429277" y="4760"/>
                </a:moveTo>
                <a:lnTo>
                  <a:pt x="0" y="4760"/>
                </a:lnTo>
                <a:lnTo>
                  <a:pt x="0" y="0"/>
                </a:lnTo>
                <a:lnTo>
                  <a:pt x="1429277" y="0"/>
                </a:lnTo>
                <a:lnTo>
                  <a:pt x="1429277" y="4760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267153" y="332290"/>
            <a:ext cx="5075767" cy="509541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/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sz="3200" b="1" spc="272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Планеты</a:t>
            </a:r>
            <a:r>
              <a:rPr sz="3200" b="1" spc="18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sz="3200" b="1" spc="93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</a:t>
            </a:r>
            <a:r>
              <a:rPr sz="3200" b="1" spc="18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sz="3200" b="1" spc="167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5</a:t>
            </a:r>
            <a:r>
              <a:rPr sz="3200" b="1" spc="187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sz="3200" b="1" spc="2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доме.</a:t>
            </a:r>
            <a:endParaRPr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67999" y="688456"/>
            <a:ext cx="6055360" cy="50954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3200" b="1" spc="373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rebuchet MS"/>
              </a:rPr>
              <a:t>Из</a:t>
            </a:r>
            <a:r>
              <a:rPr sz="3200" b="1" spc="14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rebuchet MS"/>
              </a:rPr>
              <a:t> </a:t>
            </a:r>
            <a:r>
              <a:rPr sz="3200" b="1" spc="53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rebuchet MS"/>
              </a:rPr>
              <a:t>чего</a:t>
            </a:r>
            <a:r>
              <a:rPr sz="3200" b="1" spc="147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rebuchet MS"/>
              </a:rPr>
              <a:t> </a:t>
            </a:r>
            <a:r>
              <a:rPr sz="3200" b="1" spc="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rebuchet MS"/>
              </a:rPr>
              <a:t>состоит</a:t>
            </a:r>
            <a:r>
              <a:rPr sz="3200" b="1" spc="147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rebuchet MS"/>
              </a:rPr>
              <a:t> </a:t>
            </a:r>
            <a:r>
              <a:rPr sz="3200" b="1" spc="233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rebuchet MS"/>
              </a:rPr>
              <a:t>хобби?</a:t>
            </a:r>
            <a:endParaRPr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rebuchet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331500" y="1683661"/>
            <a:ext cx="1314025" cy="4169325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6773">
              <a:lnSpc>
                <a:spcPct val="114999"/>
              </a:lnSpc>
              <a:spcBef>
                <a:spcPts val="133"/>
              </a:spcBef>
            </a:pPr>
            <a:r>
              <a:rPr sz="2133" spc="7" dirty="0">
                <a:solidFill>
                  <a:srgbClr val="837163"/>
                </a:solidFill>
                <a:latin typeface="Roboto Lt"/>
                <a:cs typeface="Roboto Lt"/>
              </a:rPr>
              <a:t>Солнце </a:t>
            </a:r>
            <a:r>
              <a:rPr sz="2133" spc="13" dirty="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sz="2133" spc="-13" dirty="0">
                <a:solidFill>
                  <a:srgbClr val="837163"/>
                </a:solidFill>
                <a:latin typeface="Roboto Lt"/>
                <a:cs typeface="Roboto Lt"/>
              </a:rPr>
              <a:t>Луна </a:t>
            </a:r>
            <a:r>
              <a:rPr sz="2133" spc="-7" dirty="0">
                <a:solidFill>
                  <a:srgbClr val="837163"/>
                </a:solidFill>
                <a:latin typeface="Roboto Lt"/>
                <a:cs typeface="Roboto Lt"/>
              </a:rPr>
              <a:t> Меркурий </a:t>
            </a:r>
            <a:r>
              <a:rPr sz="2133" spc="-500" dirty="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sz="2133" dirty="0">
                <a:solidFill>
                  <a:srgbClr val="837163"/>
                </a:solidFill>
                <a:latin typeface="Roboto Lt"/>
                <a:cs typeface="Roboto Lt"/>
              </a:rPr>
              <a:t>Венера </a:t>
            </a:r>
            <a:r>
              <a:rPr sz="2133" spc="7" dirty="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sz="2133" spc="-7" dirty="0">
                <a:solidFill>
                  <a:srgbClr val="837163"/>
                </a:solidFill>
                <a:latin typeface="Roboto Lt"/>
                <a:cs typeface="Roboto Lt"/>
              </a:rPr>
              <a:t>Марс </a:t>
            </a:r>
            <a:r>
              <a:rPr sz="2133" dirty="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sz="2133" spc="-13" dirty="0">
                <a:solidFill>
                  <a:srgbClr val="837163"/>
                </a:solidFill>
                <a:latin typeface="Roboto Lt"/>
                <a:cs typeface="Roboto Lt"/>
              </a:rPr>
              <a:t>Юпитер </a:t>
            </a:r>
            <a:r>
              <a:rPr sz="2133" spc="-7" dirty="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sz="2133" spc="-20" dirty="0">
                <a:solidFill>
                  <a:srgbClr val="837163"/>
                </a:solidFill>
                <a:latin typeface="Roboto Lt"/>
                <a:cs typeface="Roboto Lt"/>
              </a:rPr>
              <a:t>Сатурн </a:t>
            </a:r>
            <a:r>
              <a:rPr sz="2133" spc="-13" dirty="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sz="2133" spc="-33" dirty="0">
                <a:solidFill>
                  <a:srgbClr val="837163"/>
                </a:solidFill>
                <a:latin typeface="Roboto Lt"/>
                <a:cs typeface="Roboto Lt"/>
              </a:rPr>
              <a:t>Уран </a:t>
            </a:r>
            <a:r>
              <a:rPr sz="2133" spc="-27" dirty="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sz="2133" spc="-13" dirty="0">
                <a:solidFill>
                  <a:srgbClr val="837163"/>
                </a:solidFill>
                <a:latin typeface="Roboto Lt"/>
                <a:cs typeface="Roboto Lt"/>
              </a:rPr>
              <a:t>Нептун </a:t>
            </a:r>
            <a:r>
              <a:rPr sz="2133" spc="-7" dirty="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sz="2133" spc="-13" dirty="0">
                <a:solidFill>
                  <a:srgbClr val="837163"/>
                </a:solidFill>
                <a:latin typeface="Roboto Lt"/>
                <a:cs typeface="Roboto Lt"/>
              </a:rPr>
              <a:t>Плутон </a:t>
            </a:r>
            <a:r>
              <a:rPr sz="2133" spc="-7" dirty="0">
                <a:solidFill>
                  <a:srgbClr val="837163"/>
                </a:solidFill>
                <a:latin typeface="Roboto Lt"/>
                <a:cs typeface="Roboto Lt"/>
              </a:rPr>
              <a:t> Хирон</a:t>
            </a:r>
            <a:endParaRPr sz="2133">
              <a:latin typeface="Roboto Lt"/>
              <a:cs typeface="Roboto L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774223" y="1683661"/>
            <a:ext cx="6387253" cy="4189331"/>
          </a:xfrm>
          <a:prstGeom prst="rect">
            <a:avLst/>
          </a:prstGeom>
        </p:spPr>
        <p:txBody>
          <a:bodyPr vert="horz" wrap="square" lIns="0" tIns="65193" rIns="0" bIns="0" rtlCol="0">
            <a:spAutoFit/>
          </a:bodyPr>
          <a:lstStyle/>
          <a:p>
            <a:pPr marL="291246" indent="-242987">
              <a:spcBef>
                <a:spcPts val="513"/>
              </a:spcBef>
              <a:buChar char="–"/>
              <a:tabLst>
                <a:tab pos="292093" algn="l"/>
              </a:tabLst>
            </a:pPr>
            <a:r>
              <a:rPr sz="2133" spc="-7" dirty="0">
                <a:solidFill>
                  <a:srgbClr val="595959"/>
                </a:solidFill>
                <a:latin typeface="Roboto Lt"/>
                <a:cs typeface="Roboto Lt"/>
              </a:rPr>
              <a:t>сцена,</a:t>
            </a:r>
            <a:r>
              <a:rPr sz="2133" spc="-33" dirty="0">
                <a:solidFill>
                  <a:srgbClr val="595959"/>
                </a:solidFill>
                <a:latin typeface="Roboto Lt"/>
                <a:cs typeface="Roboto Lt"/>
              </a:rPr>
              <a:t> </a:t>
            </a:r>
            <a:r>
              <a:rPr sz="2133" spc="-27" dirty="0">
                <a:solidFill>
                  <a:srgbClr val="595959"/>
                </a:solidFill>
                <a:latin typeface="Roboto Lt"/>
                <a:cs typeface="Roboto Lt"/>
              </a:rPr>
              <a:t>творчество</a:t>
            </a:r>
            <a:endParaRPr sz="2133">
              <a:latin typeface="Roboto Lt"/>
              <a:cs typeface="Roboto Lt"/>
            </a:endParaRPr>
          </a:p>
          <a:p>
            <a:pPr marL="297173" indent="-242987">
              <a:spcBef>
                <a:spcPts val="387"/>
              </a:spcBef>
              <a:buChar char="–"/>
              <a:tabLst>
                <a:tab pos="298019" algn="l"/>
              </a:tabLst>
            </a:pPr>
            <a:r>
              <a:rPr sz="2133" spc="-13" dirty="0">
                <a:solidFill>
                  <a:srgbClr val="595959"/>
                </a:solidFill>
                <a:latin typeface="Roboto Lt"/>
                <a:cs typeface="Roboto Lt"/>
              </a:rPr>
              <a:t>кулинария,</a:t>
            </a:r>
            <a:r>
              <a:rPr sz="2133" spc="-20" dirty="0">
                <a:solidFill>
                  <a:srgbClr val="595959"/>
                </a:solidFill>
                <a:latin typeface="Roboto Lt"/>
                <a:cs typeface="Roboto Lt"/>
              </a:rPr>
              <a:t> </a:t>
            </a:r>
            <a:r>
              <a:rPr sz="2133" spc="-40" dirty="0">
                <a:solidFill>
                  <a:srgbClr val="595959"/>
                </a:solidFill>
                <a:latin typeface="Roboto Lt"/>
                <a:cs typeface="Roboto Lt"/>
              </a:rPr>
              <a:t>забота</a:t>
            </a:r>
            <a:r>
              <a:rPr sz="2133" spc="-20" dirty="0">
                <a:solidFill>
                  <a:srgbClr val="595959"/>
                </a:solidFill>
                <a:latin typeface="Roboto Lt"/>
                <a:cs typeface="Roboto Lt"/>
              </a:rPr>
              <a:t> </a:t>
            </a:r>
            <a:r>
              <a:rPr sz="2133" spc="7" dirty="0">
                <a:solidFill>
                  <a:srgbClr val="595959"/>
                </a:solidFill>
                <a:latin typeface="Roboto Lt"/>
                <a:cs typeface="Roboto Lt"/>
              </a:rPr>
              <a:t>о</a:t>
            </a:r>
            <a:r>
              <a:rPr sz="2133" spc="-13" dirty="0">
                <a:solidFill>
                  <a:srgbClr val="595959"/>
                </a:solidFill>
                <a:latin typeface="Roboto Lt"/>
                <a:cs typeface="Roboto Lt"/>
              </a:rPr>
              <a:t> </a:t>
            </a:r>
            <a:r>
              <a:rPr sz="2133" spc="-47" dirty="0">
                <a:solidFill>
                  <a:srgbClr val="595959"/>
                </a:solidFill>
                <a:latin typeface="Roboto Lt"/>
                <a:cs typeface="Roboto Lt"/>
              </a:rPr>
              <a:t>чем-либо</a:t>
            </a:r>
            <a:endParaRPr sz="2133">
              <a:latin typeface="Roboto Lt"/>
              <a:cs typeface="Roboto Lt"/>
            </a:endParaRPr>
          </a:p>
          <a:p>
            <a:pPr marL="293786" indent="-242987">
              <a:spcBef>
                <a:spcPts val="387"/>
              </a:spcBef>
              <a:buChar char="–"/>
              <a:tabLst>
                <a:tab pos="294631" algn="l"/>
              </a:tabLst>
            </a:pPr>
            <a:r>
              <a:rPr sz="2133" spc="-20" dirty="0">
                <a:solidFill>
                  <a:srgbClr val="595959"/>
                </a:solidFill>
                <a:latin typeface="Roboto Lt"/>
                <a:cs typeface="Roboto Lt"/>
              </a:rPr>
              <a:t>писательство, </a:t>
            </a:r>
            <a:r>
              <a:rPr sz="2133" spc="-33" dirty="0">
                <a:solidFill>
                  <a:srgbClr val="595959"/>
                </a:solidFill>
                <a:latin typeface="Roboto Lt"/>
                <a:cs typeface="Roboto Lt"/>
              </a:rPr>
              <a:t>чтение,</a:t>
            </a:r>
            <a:r>
              <a:rPr sz="2133" spc="-20" dirty="0">
                <a:solidFill>
                  <a:srgbClr val="595959"/>
                </a:solidFill>
                <a:latin typeface="Roboto Lt"/>
                <a:cs typeface="Roboto Lt"/>
              </a:rPr>
              <a:t> разговоры</a:t>
            </a:r>
            <a:endParaRPr sz="2133">
              <a:latin typeface="Roboto Lt"/>
              <a:cs typeface="Roboto Lt"/>
            </a:endParaRPr>
          </a:p>
          <a:p>
            <a:pPr marL="324264" indent="-242987">
              <a:spcBef>
                <a:spcPts val="380"/>
              </a:spcBef>
              <a:buChar char="–"/>
              <a:tabLst>
                <a:tab pos="325112" algn="l"/>
              </a:tabLst>
            </a:pPr>
            <a:r>
              <a:rPr sz="2133" spc="-20" dirty="0">
                <a:solidFill>
                  <a:srgbClr val="595959"/>
                </a:solidFill>
                <a:latin typeface="Roboto Lt"/>
                <a:cs typeface="Roboto Lt"/>
              </a:rPr>
              <a:t>творчество,</a:t>
            </a:r>
            <a:r>
              <a:rPr sz="2133" spc="-27" dirty="0">
                <a:solidFill>
                  <a:srgbClr val="595959"/>
                </a:solidFill>
                <a:latin typeface="Roboto Lt"/>
                <a:cs typeface="Roboto Lt"/>
              </a:rPr>
              <a:t> красота, </a:t>
            </a:r>
            <a:r>
              <a:rPr sz="2133" spc="-13" dirty="0">
                <a:solidFill>
                  <a:srgbClr val="595959"/>
                </a:solidFill>
                <a:latin typeface="Roboto Lt"/>
                <a:cs typeface="Roboto Lt"/>
              </a:rPr>
              <a:t>стиль,</a:t>
            </a:r>
            <a:r>
              <a:rPr sz="2133" spc="-27" dirty="0">
                <a:solidFill>
                  <a:srgbClr val="595959"/>
                </a:solidFill>
                <a:latin typeface="Roboto Lt"/>
                <a:cs typeface="Roboto Lt"/>
              </a:rPr>
              <a:t> </a:t>
            </a:r>
            <a:r>
              <a:rPr sz="2133" spc="-33" dirty="0">
                <a:solidFill>
                  <a:srgbClr val="595959"/>
                </a:solidFill>
                <a:latin typeface="Roboto Lt"/>
                <a:cs typeface="Roboto Lt"/>
              </a:rPr>
              <a:t>мода</a:t>
            </a:r>
            <a:endParaRPr sz="2133">
              <a:latin typeface="Roboto Lt"/>
              <a:cs typeface="Roboto Lt"/>
            </a:endParaRPr>
          </a:p>
          <a:p>
            <a:pPr marL="303098" indent="-242987">
              <a:spcBef>
                <a:spcPts val="387"/>
              </a:spcBef>
              <a:buChar char="–"/>
              <a:tabLst>
                <a:tab pos="303946" algn="l"/>
              </a:tabLst>
            </a:pPr>
            <a:r>
              <a:rPr sz="2133" spc="-33" dirty="0">
                <a:solidFill>
                  <a:srgbClr val="595959"/>
                </a:solidFill>
                <a:latin typeface="Roboto Lt"/>
                <a:cs typeface="Roboto Lt"/>
              </a:rPr>
              <a:t>спорт</a:t>
            </a:r>
            <a:endParaRPr sz="2133">
              <a:latin typeface="Roboto Lt"/>
              <a:cs typeface="Roboto Lt"/>
            </a:endParaRPr>
          </a:p>
          <a:p>
            <a:pPr marL="325112" indent="-242987">
              <a:spcBef>
                <a:spcPts val="380"/>
              </a:spcBef>
              <a:buChar char="–"/>
              <a:tabLst>
                <a:tab pos="325959" algn="l"/>
              </a:tabLst>
            </a:pPr>
            <a:r>
              <a:rPr sz="2133" spc="-13" dirty="0">
                <a:solidFill>
                  <a:srgbClr val="595959"/>
                </a:solidFill>
                <a:latin typeface="Roboto Lt"/>
                <a:cs typeface="Roboto Lt"/>
              </a:rPr>
              <a:t>образование,</a:t>
            </a:r>
            <a:r>
              <a:rPr sz="2133" spc="-40" dirty="0">
                <a:solidFill>
                  <a:srgbClr val="595959"/>
                </a:solidFill>
                <a:latin typeface="Roboto Lt"/>
                <a:cs typeface="Roboto Lt"/>
              </a:rPr>
              <a:t> </a:t>
            </a:r>
            <a:r>
              <a:rPr sz="2133" spc="-27" dirty="0">
                <a:solidFill>
                  <a:srgbClr val="595959"/>
                </a:solidFill>
                <a:latin typeface="Roboto Lt"/>
                <a:cs typeface="Roboto Lt"/>
              </a:rPr>
              <a:t>развитие</a:t>
            </a:r>
            <a:endParaRPr sz="2133">
              <a:latin typeface="Roboto Lt"/>
              <a:cs typeface="Roboto Lt"/>
            </a:endParaRPr>
          </a:p>
          <a:p>
            <a:pPr marL="304792" indent="-242987">
              <a:spcBef>
                <a:spcPts val="387"/>
              </a:spcBef>
              <a:buChar char="–"/>
              <a:tabLst>
                <a:tab pos="305639" algn="l"/>
              </a:tabLst>
            </a:pPr>
            <a:r>
              <a:rPr sz="2133" spc="-27" dirty="0">
                <a:solidFill>
                  <a:srgbClr val="595959"/>
                </a:solidFill>
                <a:latin typeface="Roboto Lt"/>
                <a:cs typeface="Roboto Lt"/>
              </a:rPr>
              <a:t>система</a:t>
            </a:r>
            <a:endParaRPr sz="2133">
              <a:latin typeface="Roboto Lt"/>
              <a:cs typeface="Roboto Lt"/>
            </a:endParaRPr>
          </a:p>
          <a:p>
            <a:pPr marL="286165" indent="-242987">
              <a:spcBef>
                <a:spcPts val="380"/>
              </a:spcBef>
              <a:buChar char="–"/>
              <a:tabLst>
                <a:tab pos="287013" algn="l"/>
              </a:tabLst>
            </a:pPr>
            <a:r>
              <a:rPr sz="2133" dirty="0">
                <a:solidFill>
                  <a:srgbClr val="595959"/>
                </a:solidFill>
                <a:latin typeface="Roboto Lt"/>
                <a:cs typeface="Roboto Lt"/>
              </a:rPr>
              <a:t>перемены,</a:t>
            </a:r>
            <a:r>
              <a:rPr sz="2133" spc="-13" dirty="0">
                <a:solidFill>
                  <a:srgbClr val="595959"/>
                </a:solidFill>
                <a:latin typeface="Roboto Lt"/>
                <a:cs typeface="Roboto Lt"/>
              </a:rPr>
              <a:t> гаджеты,</a:t>
            </a:r>
            <a:r>
              <a:rPr sz="2133" spc="-7" dirty="0">
                <a:solidFill>
                  <a:srgbClr val="595959"/>
                </a:solidFill>
                <a:latin typeface="Roboto Lt"/>
                <a:cs typeface="Roboto Lt"/>
              </a:rPr>
              <a:t> </a:t>
            </a:r>
            <a:r>
              <a:rPr sz="2133" spc="-20" dirty="0">
                <a:solidFill>
                  <a:srgbClr val="595959"/>
                </a:solidFill>
                <a:latin typeface="Roboto Lt"/>
                <a:cs typeface="Roboto Lt"/>
              </a:rPr>
              <a:t>роботы,</a:t>
            </a:r>
            <a:r>
              <a:rPr sz="2133" spc="-13" dirty="0">
                <a:solidFill>
                  <a:srgbClr val="595959"/>
                </a:solidFill>
                <a:latin typeface="Roboto Lt"/>
                <a:cs typeface="Roboto Lt"/>
              </a:rPr>
              <a:t> </a:t>
            </a:r>
            <a:r>
              <a:rPr sz="2133" spc="-107" dirty="0">
                <a:solidFill>
                  <a:srgbClr val="595959"/>
                </a:solidFill>
                <a:latin typeface="Roboto Lt"/>
                <a:cs typeface="Roboto Lt"/>
              </a:rPr>
              <a:t>фото,</a:t>
            </a:r>
            <a:r>
              <a:rPr sz="2133" spc="-7" dirty="0">
                <a:solidFill>
                  <a:srgbClr val="595959"/>
                </a:solidFill>
                <a:latin typeface="Roboto Lt"/>
                <a:cs typeface="Roboto Lt"/>
              </a:rPr>
              <a:t> кино, монтаж</a:t>
            </a:r>
            <a:endParaRPr sz="2133">
              <a:latin typeface="Roboto Lt"/>
              <a:cs typeface="Roboto Lt"/>
            </a:endParaRPr>
          </a:p>
          <a:p>
            <a:pPr marL="258227" indent="-242141">
              <a:spcBef>
                <a:spcPts val="387"/>
              </a:spcBef>
              <a:buChar char="–"/>
              <a:tabLst>
                <a:tab pos="259074" algn="l"/>
              </a:tabLst>
            </a:pPr>
            <a:r>
              <a:rPr sz="2133" spc="-20" dirty="0">
                <a:solidFill>
                  <a:srgbClr val="595959"/>
                </a:solidFill>
                <a:latin typeface="Roboto Lt"/>
                <a:cs typeface="Roboto Lt"/>
              </a:rPr>
              <a:t>творчество: </a:t>
            </a:r>
            <a:r>
              <a:rPr sz="2133" spc="7" dirty="0">
                <a:solidFill>
                  <a:srgbClr val="595959"/>
                </a:solidFill>
                <a:latin typeface="Roboto Lt"/>
                <a:cs typeface="Roboto Lt"/>
              </a:rPr>
              <a:t>живопись,</a:t>
            </a:r>
            <a:r>
              <a:rPr sz="2133" spc="-20" dirty="0">
                <a:solidFill>
                  <a:srgbClr val="595959"/>
                </a:solidFill>
                <a:latin typeface="Roboto Lt"/>
                <a:cs typeface="Roboto Lt"/>
              </a:rPr>
              <a:t> </a:t>
            </a:r>
            <a:r>
              <a:rPr sz="2133" spc="-27" dirty="0">
                <a:solidFill>
                  <a:srgbClr val="595959"/>
                </a:solidFill>
                <a:latin typeface="Roboto Lt"/>
                <a:cs typeface="Roboto Lt"/>
              </a:rPr>
              <a:t>музыка,</a:t>
            </a:r>
            <a:r>
              <a:rPr sz="2133" spc="-20" dirty="0">
                <a:solidFill>
                  <a:srgbClr val="595959"/>
                </a:solidFill>
                <a:latin typeface="Roboto Lt"/>
                <a:cs typeface="Roboto Lt"/>
              </a:rPr>
              <a:t> </a:t>
            </a:r>
            <a:r>
              <a:rPr sz="2133" spc="-107" dirty="0">
                <a:solidFill>
                  <a:srgbClr val="595959"/>
                </a:solidFill>
                <a:latin typeface="Roboto Lt"/>
                <a:cs typeface="Roboto Lt"/>
              </a:rPr>
              <a:t>фото,</a:t>
            </a:r>
            <a:r>
              <a:rPr sz="2133" spc="-20" dirty="0">
                <a:solidFill>
                  <a:srgbClr val="595959"/>
                </a:solidFill>
                <a:latin typeface="Roboto Lt"/>
                <a:cs typeface="Roboto Lt"/>
              </a:rPr>
              <a:t> </a:t>
            </a:r>
            <a:r>
              <a:rPr sz="2133" spc="-7" dirty="0">
                <a:solidFill>
                  <a:srgbClr val="595959"/>
                </a:solidFill>
                <a:latin typeface="Roboto Lt"/>
                <a:cs typeface="Roboto Lt"/>
              </a:rPr>
              <a:t>кино</a:t>
            </a:r>
            <a:endParaRPr sz="2133">
              <a:latin typeface="Roboto Lt"/>
              <a:cs typeface="Roboto Lt"/>
            </a:endParaRPr>
          </a:p>
          <a:p>
            <a:pPr marL="262460" indent="-242987">
              <a:spcBef>
                <a:spcPts val="387"/>
              </a:spcBef>
              <a:buChar char="–"/>
              <a:tabLst>
                <a:tab pos="263307" algn="l"/>
              </a:tabLst>
            </a:pPr>
            <a:r>
              <a:rPr sz="2133" spc="-7" dirty="0">
                <a:solidFill>
                  <a:srgbClr val="595959"/>
                </a:solidFill>
                <a:latin typeface="Roboto Lt"/>
                <a:cs typeface="Roboto Lt"/>
              </a:rPr>
              <a:t>много</a:t>
            </a:r>
            <a:r>
              <a:rPr sz="2133" spc="-20" dirty="0">
                <a:solidFill>
                  <a:srgbClr val="595959"/>
                </a:solidFill>
                <a:latin typeface="Roboto Lt"/>
                <a:cs typeface="Roboto Lt"/>
              </a:rPr>
              <a:t> </a:t>
            </a:r>
            <a:r>
              <a:rPr sz="2133" spc="-7" dirty="0">
                <a:solidFill>
                  <a:srgbClr val="595959"/>
                </a:solidFill>
                <a:latin typeface="Roboto Lt"/>
                <a:cs typeface="Roboto Lt"/>
              </a:rPr>
              <a:t>всего,</a:t>
            </a:r>
            <a:r>
              <a:rPr sz="2133" spc="-20" dirty="0">
                <a:solidFill>
                  <a:srgbClr val="595959"/>
                </a:solidFill>
                <a:latin typeface="Roboto Lt"/>
                <a:cs typeface="Roboto Lt"/>
              </a:rPr>
              <a:t> </a:t>
            </a:r>
            <a:r>
              <a:rPr sz="2133" spc="-13" dirty="0">
                <a:solidFill>
                  <a:srgbClr val="595959"/>
                </a:solidFill>
                <a:latin typeface="Roboto Lt"/>
                <a:cs typeface="Roboto Lt"/>
              </a:rPr>
              <a:t>преодоление</a:t>
            </a:r>
            <a:endParaRPr sz="2133">
              <a:latin typeface="Roboto Lt"/>
              <a:cs typeface="Roboto Lt"/>
            </a:endParaRPr>
          </a:p>
          <a:p>
            <a:pPr marL="263307" indent="-242987">
              <a:spcBef>
                <a:spcPts val="380"/>
              </a:spcBef>
              <a:buChar char="–"/>
              <a:tabLst>
                <a:tab pos="264153" algn="l"/>
              </a:tabLst>
            </a:pPr>
            <a:r>
              <a:rPr sz="2133" spc="-7" dirty="0">
                <a:solidFill>
                  <a:srgbClr val="595959"/>
                </a:solidFill>
                <a:latin typeface="Roboto Lt"/>
                <a:cs typeface="Roboto Lt"/>
              </a:rPr>
              <a:t>совмещение </a:t>
            </a:r>
            <a:r>
              <a:rPr sz="2133" spc="-27" dirty="0">
                <a:solidFill>
                  <a:srgbClr val="595959"/>
                </a:solidFill>
                <a:latin typeface="Roboto Lt"/>
                <a:cs typeface="Roboto Lt"/>
              </a:rPr>
              <a:t>двух</a:t>
            </a:r>
            <a:r>
              <a:rPr sz="2133" spc="-7" dirty="0">
                <a:solidFill>
                  <a:srgbClr val="595959"/>
                </a:solidFill>
                <a:latin typeface="Roboto Lt"/>
                <a:cs typeface="Roboto Lt"/>
              </a:rPr>
              <a:t> </a:t>
            </a:r>
            <a:r>
              <a:rPr sz="2133" spc="-27" dirty="0">
                <a:solidFill>
                  <a:srgbClr val="595959"/>
                </a:solidFill>
                <a:latin typeface="Roboto Lt"/>
                <a:cs typeface="Roboto Lt"/>
              </a:rPr>
              <a:t>разных</a:t>
            </a:r>
            <a:r>
              <a:rPr sz="2133" spc="-7" dirty="0">
                <a:solidFill>
                  <a:srgbClr val="595959"/>
                </a:solidFill>
                <a:latin typeface="Roboto Lt"/>
                <a:cs typeface="Roboto Lt"/>
              </a:rPr>
              <a:t> </a:t>
            </a:r>
            <a:r>
              <a:rPr sz="2133" spc="-13" dirty="0">
                <a:solidFill>
                  <a:srgbClr val="595959"/>
                </a:solidFill>
                <a:latin typeface="Roboto Lt"/>
                <a:cs typeface="Roboto Lt"/>
              </a:rPr>
              <a:t>хобби</a:t>
            </a:r>
            <a:endParaRPr sz="2133">
              <a:latin typeface="Roboto Lt"/>
              <a:cs typeface="Roboto Lt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754258" y="1"/>
            <a:ext cx="3437741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16917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267999" y="342535"/>
            <a:ext cx="4841239" cy="673753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/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sz="4267" spc="227" dirty="0"/>
              <a:t>Принцесса</a:t>
            </a:r>
            <a:r>
              <a:rPr sz="4267" spc="147" dirty="0"/>
              <a:t> </a:t>
            </a:r>
            <a:r>
              <a:rPr sz="4267" spc="213" dirty="0"/>
              <a:t>Диана</a:t>
            </a:r>
            <a:endParaRPr sz="4267"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13799" y="365801"/>
            <a:ext cx="6508165" cy="6142633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" y="1408462"/>
            <a:ext cx="5463137" cy="5449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6361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1" y="6441095"/>
            <a:ext cx="4129193" cy="6773"/>
          </a:xfrm>
          <a:custGeom>
            <a:avLst/>
            <a:gdLst/>
            <a:ahLst/>
            <a:cxnLst/>
            <a:rect l="l" t="t" r="r" b="b"/>
            <a:pathLst>
              <a:path w="3096895" h="5079">
                <a:moveTo>
                  <a:pt x="3096761" y="4761"/>
                </a:moveTo>
                <a:lnTo>
                  <a:pt x="0" y="4761"/>
                </a:lnTo>
                <a:lnTo>
                  <a:pt x="0" y="0"/>
                </a:lnTo>
                <a:lnTo>
                  <a:pt x="3096761" y="0"/>
                </a:lnTo>
                <a:lnTo>
                  <a:pt x="3096761" y="4761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4" name="object 4"/>
          <p:cNvSpPr/>
          <p:nvPr/>
        </p:nvSpPr>
        <p:spPr>
          <a:xfrm>
            <a:off x="1" y="406376"/>
            <a:ext cx="4129193" cy="6773"/>
          </a:xfrm>
          <a:custGeom>
            <a:avLst/>
            <a:gdLst/>
            <a:ahLst/>
            <a:cxnLst/>
            <a:rect l="l" t="t" r="r" b="b"/>
            <a:pathLst>
              <a:path w="3096895" h="5079">
                <a:moveTo>
                  <a:pt x="3096761" y="4761"/>
                </a:moveTo>
                <a:lnTo>
                  <a:pt x="0" y="4761"/>
                </a:lnTo>
                <a:lnTo>
                  <a:pt x="0" y="0"/>
                </a:lnTo>
                <a:lnTo>
                  <a:pt x="3096761" y="0"/>
                </a:lnTo>
                <a:lnTo>
                  <a:pt x="3096761" y="4761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5" name="object 5"/>
          <p:cNvSpPr/>
          <p:nvPr/>
        </p:nvSpPr>
        <p:spPr>
          <a:xfrm>
            <a:off x="8067464" y="6441095"/>
            <a:ext cx="4124960" cy="6773"/>
          </a:xfrm>
          <a:custGeom>
            <a:avLst/>
            <a:gdLst/>
            <a:ahLst/>
            <a:cxnLst/>
            <a:rect l="l" t="t" r="r" b="b"/>
            <a:pathLst>
              <a:path w="3093720" h="5079">
                <a:moveTo>
                  <a:pt x="3093401" y="4761"/>
                </a:moveTo>
                <a:lnTo>
                  <a:pt x="3093401" y="0"/>
                </a:lnTo>
                <a:lnTo>
                  <a:pt x="0" y="0"/>
                </a:lnTo>
                <a:lnTo>
                  <a:pt x="0" y="4761"/>
                </a:lnTo>
                <a:lnTo>
                  <a:pt x="3093401" y="4761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6" name="object 6"/>
          <p:cNvSpPr/>
          <p:nvPr/>
        </p:nvSpPr>
        <p:spPr>
          <a:xfrm>
            <a:off x="8067464" y="406376"/>
            <a:ext cx="4124960" cy="6773"/>
          </a:xfrm>
          <a:custGeom>
            <a:avLst/>
            <a:gdLst/>
            <a:ahLst/>
            <a:cxnLst/>
            <a:rect l="l" t="t" r="r" b="b"/>
            <a:pathLst>
              <a:path w="3093720" h="5079">
                <a:moveTo>
                  <a:pt x="3093401" y="4761"/>
                </a:moveTo>
                <a:lnTo>
                  <a:pt x="3093401" y="0"/>
                </a:lnTo>
                <a:lnTo>
                  <a:pt x="0" y="0"/>
                </a:lnTo>
                <a:lnTo>
                  <a:pt x="0" y="4761"/>
                </a:lnTo>
                <a:lnTo>
                  <a:pt x="3093401" y="4761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7" name="object 7"/>
          <p:cNvSpPr txBox="1"/>
          <p:nvPr/>
        </p:nvSpPr>
        <p:spPr>
          <a:xfrm>
            <a:off x="4759517" y="267178"/>
            <a:ext cx="1945640" cy="468632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algn="ctr">
              <a:spcBef>
                <a:spcPts val="133"/>
              </a:spcBef>
            </a:pPr>
            <a:r>
              <a:rPr sz="1467" spc="-60" dirty="0">
                <a:solidFill>
                  <a:srgbClr val="888888"/>
                </a:solidFill>
                <a:latin typeface="Roboto Lt"/>
                <a:cs typeface="Roboto Lt"/>
              </a:rPr>
              <a:t>ШК</a:t>
            </a:r>
            <a:r>
              <a:rPr sz="1467" spc="-27" dirty="0">
                <a:solidFill>
                  <a:srgbClr val="888888"/>
                </a:solidFill>
                <a:latin typeface="Roboto Lt"/>
                <a:cs typeface="Roboto Lt"/>
              </a:rPr>
              <a:t>О</a:t>
            </a:r>
            <a:r>
              <a:rPr sz="1467" spc="7" dirty="0">
                <a:solidFill>
                  <a:srgbClr val="888888"/>
                </a:solidFill>
                <a:latin typeface="Roboto Lt"/>
                <a:cs typeface="Roboto Lt"/>
              </a:rPr>
              <a:t>Л</a:t>
            </a:r>
            <a:r>
              <a:rPr sz="1467" spc="13" dirty="0">
                <a:solidFill>
                  <a:srgbClr val="888888"/>
                </a:solidFill>
                <a:latin typeface="Roboto Lt"/>
                <a:cs typeface="Roboto Lt"/>
              </a:rPr>
              <a:t>А</a:t>
            </a:r>
            <a:r>
              <a:rPr sz="1467" spc="-7" dirty="0">
                <a:solidFill>
                  <a:srgbClr val="888888"/>
                </a:solidFill>
                <a:latin typeface="Roboto Lt"/>
                <a:cs typeface="Roboto Lt"/>
              </a:rPr>
              <a:t> </a:t>
            </a:r>
            <a:r>
              <a:rPr sz="1467" dirty="0">
                <a:solidFill>
                  <a:srgbClr val="888888"/>
                </a:solidFill>
                <a:latin typeface="Roboto Lt"/>
                <a:cs typeface="Roboto Lt"/>
              </a:rPr>
              <a:t>А</a:t>
            </a:r>
            <a:r>
              <a:rPr sz="1467" spc="-20" dirty="0">
                <a:solidFill>
                  <a:srgbClr val="888888"/>
                </a:solidFill>
                <a:latin typeface="Roboto Lt"/>
                <a:cs typeface="Roboto Lt"/>
              </a:rPr>
              <a:t>С</a:t>
            </a:r>
            <a:r>
              <a:rPr sz="1467" spc="-7" dirty="0">
                <a:solidFill>
                  <a:srgbClr val="888888"/>
                </a:solidFill>
                <a:latin typeface="Roboto Lt"/>
                <a:cs typeface="Roboto Lt"/>
              </a:rPr>
              <a:t>ТР</a:t>
            </a:r>
            <a:r>
              <a:rPr sz="1467" spc="-27" dirty="0">
                <a:solidFill>
                  <a:srgbClr val="888888"/>
                </a:solidFill>
                <a:latin typeface="Roboto Lt"/>
                <a:cs typeface="Roboto Lt"/>
              </a:rPr>
              <a:t>О</a:t>
            </a:r>
            <a:r>
              <a:rPr sz="1467" spc="-7" dirty="0">
                <a:solidFill>
                  <a:srgbClr val="888888"/>
                </a:solidFill>
                <a:latin typeface="Roboto Lt"/>
                <a:cs typeface="Roboto Lt"/>
              </a:rPr>
              <a:t>ЛОГИИ</a:t>
            </a:r>
            <a:endParaRPr sz="1467" dirty="0">
              <a:latin typeface="Roboto Lt"/>
              <a:cs typeface="Roboto L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136079" y="6207140"/>
            <a:ext cx="1452880" cy="481456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algn="ctr">
              <a:spcBef>
                <a:spcPts val="133"/>
              </a:spcBef>
            </a:pPr>
            <a:r>
              <a:rPr lang="ru-RU" sz="1467" spc="7" dirty="0">
                <a:solidFill>
                  <a:srgbClr val="888888"/>
                </a:solidFill>
                <a:latin typeface="Roboto Lt"/>
                <a:cs typeface="Roboto Lt"/>
              </a:rPr>
              <a:t>НАСТИ </a:t>
            </a:r>
          </a:p>
          <a:p>
            <a:pPr marL="16933" algn="ctr">
              <a:spcBef>
                <a:spcPts val="133"/>
              </a:spcBef>
            </a:pPr>
            <a:r>
              <a:rPr lang="ru-RU" sz="1467" spc="7" dirty="0">
                <a:solidFill>
                  <a:srgbClr val="888888"/>
                </a:solidFill>
                <a:latin typeface="Roboto Lt"/>
                <a:cs typeface="Roboto Lt"/>
              </a:rPr>
              <a:t>ЛЁНИНОЙ</a:t>
            </a:r>
            <a:endParaRPr sz="1467" dirty="0">
              <a:latin typeface="Roboto Lt"/>
              <a:cs typeface="Roboto Lt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2030010" y="2909326"/>
            <a:ext cx="8132233" cy="694207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/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b="1" spc="247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Оценка</a:t>
            </a:r>
            <a:r>
              <a:rPr b="1" spc="18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b="1" spc="167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ребенком</a:t>
            </a:r>
            <a:r>
              <a:rPr b="1" spc="187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b="1" spc="173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родителей</a:t>
            </a:r>
          </a:p>
        </p:txBody>
      </p:sp>
    </p:spTree>
    <p:extLst>
      <p:ext uri="{BB962C8B-B14F-4D97-AF65-F5344CB8AC3E}">
        <p14:creationId xmlns:p14="http://schemas.microsoft.com/office/powerpoint/2010/main" val="20670717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408462"/>
            <a:ext cx="8916245" cy="6773"/>
          </a:xfrm>
          <a:custGeom>
            <a:avLst/>
            <a:gdLst/>
            <a:ahLst/>
            <a:cxnLst/>
            <a:rect l="l" t="t" r="r" b="b"/>
            <a:pathLst>
              <a:path w="6687184" h="5080">
                <a:moveTo>
                  <a:pt x="6686653" y="4763"/>
                </a:moveTo>
                <a:lnTo>
                  <a:pt x="0" y="4763"/>
                </a:lnTo>
                <a:lnTo>
                  <a:pt x="0" y="0"/>
                </a:lnTo>
                <a:lnTo>
                  <a:pt x="6686653" y="0"/>
                </a:lnTo>
                <a:lnTo>
                  <a:pt x="6686653" y="4763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66211" y="6606209"/>
            <a:ext cx="2485847" cy="92761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10286998" y="6650115"/>
            <a:ext cx="1905847" cy="6773"/>
          </a:xfrm>
          <a:custGeom>
            <a:avLst/>
            <a:gdLst/>
            <a:ahLst/>
            <a:cxnLst/>
            <a:rect l="l" t="t" r="r" b="b"/>
            <a:pathLst>
              <a:path w="1429384" h="5079">
                <a:moveTo>
                  <a:pt x="1429277" y="4760"/>
                </a:moveTo>
                <a:lnTo>
                  <a:pt x="0" y="4760"/>
                </a:lnTo>
                <a:lnTo>
                  <a:pt x="0" y="0"/>
                </a:lnTo>
                <a:lnTo>
                  <a:pt x="1429277" y="0"/>
                </a:lnTo>
                <a:lnTo>
                  <a:pt x="1429277" y="4760"/>
                </a:lnTo>
                <a:close/>
              </a:path>
            </a:pathLst>
          </a:custGeom>
          <a:solidFill>
            <a:srgbClr val="3E3E42"/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267999" y="472210"/>
            <a:ext cx="7672493" cy="509541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/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sz="3200" b="1" spc="18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Какая</a:t>
            </a:r>
            <a:r>
              <a:rPr sz="3200" b="1" spc="193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sz="3200" b="1" spc="53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</a:t>
            </a:r>
            <a:r>
              <a:rPr sz="3200" b="1" spc="193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sz="3200" b="1" spc="-6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мама,</a:t>
            </a:r>
            <a:r>
              <a:rPr sz="3200" b="1" spc="193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sz="3200" b="1" spc="173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какой</a:t>
            </a:r>
            <a:r>
              <a:rPr sz="3200" b="1" spc="193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sz="3200" b="1" spc="53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</a:t>
            </a:r>
            <a:r>
              <a:rPr sz="3200" b="1" spc="193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sz="3200" b="1" spc="313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отец?</a:t>
            </a:r>
            <a:endParaRPr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735567" y="2278185"/>
            <a:ext cx="7221220" cy="365976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2267" dirty="0">
                <a:solidFill>
                  <a:srgbClr val="595959"/>
                </a:solidFill>
                <a:latin typeface="Roboto"/>
                <a:cs typeface="Roboto"/>
              </a:rPr>
              <a:t>Оцениваем</a:t>
            </a:r>
            <a:r>
              <a:rPr sz="2267" spc="-13" dirty="0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sz="2267" spc="13" dirty="0">
                <a:solidFill>
                  <a:srgbClr val="595959"/>
                </a:solidFill>
                <a:latin typeface="Roboto"/>
                <a:cs typeface="Roboto"/>
              </a:rPr>
              <a:t>Солнце</a:t>
            </a:r>
            <a:r>
              <a:rPr sz="2267" spc="-7" dirty="0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sz="2267" spc="-80" dirty="0">
                <a:solidFill>
                  <a:srgbClr val="595959"/>
                </a:solidFill>
                <a:latin typeface="Roboto"/>
                <a:cs typeface="Roboto"/>
              </a:rPr>
              <a:t>–</a:t>
            </a:r>
            <a:r>
              <a:rPr sz="2267" spc="-7" dirty="0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sz="2267" spc="-33" dirty="0">
                <a:solidFill>
                  <a:srgbClr val="595959"/>
                </a:solidFill>
                <a:latin typeface="Roboto"/>
                <a:cs typeface="Roboto"/>
              </a:rPr>
              <a:t>образ</a:t>
            </a:r>
            <a:r>
              <a:rPr sz="2267" spc="-7" dirty="0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sz="2267" spc="-33" dirty="0">
                <a:solidFill>
                  <a:srgbClr val="595959"/>
                </a:solidFill>
                <a:latin typeface="Roboto"/>
                <a:cs typeface="Roboto"/>
              </a:rPr>
              <a:t>отца,</a:t>
            </a:r>
            <a:r>
              <a:rPr sz="2267" spc="-7" dirty="0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sz="2267" spc="-33" dirty="0">
                <a:solidFill>
                  <a:srgbClr val="595959"/>
                </a:solidFill>
                <a:latin typeface="Roboto"/>
                <a:cs typeface="Roboto"/>
              </a:rPr>
              <a:t>Луну</a:t>
            </a:r>
            <a:r>
              <a:rPr sz="2267" spc="-7" dirty="0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sz="2267" spc="-80" dirty="0">
                <a:solidFill>
                  <a:srgbClr val="595959"/>
                </a:solidFill>
                <a:latin typeface="Roboto"/>
                <a:cs typeface="Roboto"/>
              </a:rPr>
              <a:t>–</a:t>
            </a:r>
            <a:r>
              <a:rPr sz="2267" spc="-7" dirty="0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sz="2267" spc="-33" dirty="0">
                <a:solidFill>
                  <a:srgbClr val="595959"/>
                </a:solidFill>
                <a:latin typeface="Roboto"/>
                <a:cs typeface="Roboto"/>
              </a:rPr>
              <a:t>образ</a:t>
            </a:r>
            <a:r>
              <a:rPr sz="2267" spc="-13" dirty="0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sz="2267" spc="-27" dirty="0">
                <a:solidFill>
                  <a:srgbClr val="595959"/>
                </a:solidFill>
                <a:latin typeface="Roboto"/>
                <a:cs typeface="Roboto"/>
              </a:rPr>
              <a:t>мамы</a:t>
            </a:r>
            <a:endParaRPr sz="2267">
              <a:latin typeface="Roboto"/>
              <a:cs typeface="Roboto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735567" y="2877624"/>
            <a:ext cx="8715587" cy="1220698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6773">
              <a:lnSpc>
                <a:spcPct val="114999"/>
              </a:lnSpc>
              <a:spcBef>
                <a:spcPts val="133"/>
              </a:spcBef>
              <a:tabLst>
                <a:tab pos="8532493" algn="l"/>
              </a:tabLst>
            </a:pPr>
            <a:r>
              <a:rPr sz="2267" spc="-7" dirty="0">
                <a:solidFill>
                  <a:srgbClr val="595959"/>
                </a:solidFill>
                <a:latin typeface="Roboto"/>
                <a:cs typeface="Roboto"/>
              </a:rPr>
              <a:t>Оценивае</a:t>
            </a:r>
            <a:r>
              <a:rPr sz="2267" spc="7" dirty="0">
                <a:solidFill>
                  <a:srgbClr val="595959"/>
                </a:solidFill>
                <a:latin typeface="Roboto"/>
                <a:cs typeface="Roboto"/>
              </a:rPr>
              <a:t>м</a:t>
            </a:r>
            <a:r>
              <a:rPr sz="2267" spc="-7" dirty="0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sz="2267" spc="-27" dirty="0">
                <a:solidFill>
                  <a:srgbClr val="595959"/>
                </a:solidFill>
                <a:latin typeface="Roboto"/>
                <a:cs typeface="Roboto"/>
              </a:rPr>
              <a:t>аспекты</a:t>
            </a:r>
            <a:r>
              <a:rPr sz="2267" spc="-13" dirty="0">
                <a:solidFill>
                  <a:srgbClr val="595959"/>
                </a:solidFill>
                <a:latin typeface="Roboto"/>
                <a:cs typeface="Roboto"/>
              </a:rPr>
              <a:t>: </a:t>
            </a:r>
            <a:r>
              <a:rPr sz="2267" dirty="0">
                <a:solidFill>
                  <a:srgbClr val="595959"/>
                </a:solidFill>
                <a:latin typeface="Roboto"/>
                <a:cs typeface="Roboto"/>
              </a:rPr>
              <a:t>нег</a:t>
            </a:r>
            <a:r>
              <a:rPr sz="2267" spc="-13" dirty="0">
                <a:solidFill>
                  <a:srgbClr val="595959"/>
                </a:solidFill>
                <a:latin typeface="Roboto"/>
                <a:cs typeface="Roboto"/>
              </a:rPr>
              <a:t>а</a:t>
            </a:r>
            <a:r>
              <a:rPr sz="2267" spc="-20" dirty="0">
                <a:solidFill>
                  <a:srgbClr val="595959"/>
                </a:solidFill>
                <a:latin typeface="Roboto"/>
                <a:cs typeface="Roboto"/>
              </a:rPr>
              <a:t>тивны</a:t>
            </a:r>
            <a:r>
              <a:rPr sz="2267" spc="-7" dirty="0">
                <a:solidFill>
                  <a:srgbClr val="595959"/>
                </a:solidFill>
                <a:latin typeface="Roboto"/>
                <a:cs typeface="Roboto"/>
              </a:rPr>
              <a:t>е </a:t>
            </a:r>
            <a:r>
              <a:rPr sz="2267" spc="-80" dirty="0">
                <a:solidFill>
                  <a:srgbClr val="595959"/>
                </a:solidFill>
                <a:latin typeface="Roboto"/>
                <a:cs typeface="Roboto"/>
              </a:rPr>
              <a:t>–</a:t>
            </a:r>
            <a:r>
              <a:rPr sz="2267" spc="-7" dirty="0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sz="2267" spc="-20" dirty="0">
                <a:solidFill>
                  <a:srgbClr val="595959"/>
                </a:solidFill>
                <a:latin typeface="Roboto"/>
                <a:cs typeface="Roboto"/>
              </a:rPr>
              <a:t>вы</a:t>
            </a:r>
            <a:r>
              <a:rPr sz="2267" spc="-7" dirty="0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sz="2267" dirty="0">
                <a:solidFill>
                  <a:srgbClr val="595959"/>
                </a:solidFill>
                <a:latin typeface="Roboto"/>
                <a:cs typeface="Roboto"/>
              </a:rPr>
              <a:t>проявил</a:t>
            </a:r>
            <a:r>
              <a:rPr sz="2267" spc="7" dirty="0">
                <a:solidFill>
                  <a:srgbClr val="595959"/>
                </a:solidFill>
                <a:latin typeface="Roboto"/>
                <a:cs typeface="Roboto"/>
              </a:rPr>
              <a:t>и</a:t>
            </a:r>
            <a:r>
              <a:rPr sz="2267" spc="-7" dirty="0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sz="2267" spc="-20" dirty="0">
                <a:solidFill>
                  <a:srgbClr val="595959"/>
                </a:solidFill>
                <a:latin typeface="Roboto"/>
                <a:cs typeface="Roboto"/>
              </a:rPr>
              <a:t>себ</a:t>
            </a:r>
            <a:r>
              <a:rPr sz="2267" spc="-13" dirty="0">
                <a:solidFill>
                  <a:srgbClr val="595959"/>
                </a:solidFill>
                <a:latin typeface="Roboto"/>
                <a:cs typeface="Roboto"/>
              </a:rPr>
              <a:t>я</a:t>
            </a:r>
            <a:r>
              <a:rPr sz="2267" spc="-7" dirty="0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sz="2267" spc="20" dirty="0">
                <a:solidFill>
                  <a:srgbClr val="595959"/>
                </a:solidFill>
                <a:latin typeface="Roboto"/>
                <a:cs typeface="Roboto"/>
              </a:rPr>
              <a:t>пл</a:t>
            </a:r>
            <a:r>
              <a:rPr sz="2267" dirty="0">
                <a:solidFill>
                  <a:srgbClr val="595959"/>
                </a:solidFill>
                <a:latin typeface="Roboto"/>
                <a:cs typeface="Roboto"/>
              </a:rPr>
              <a:t>о</a:t>
            </a:r>
            <a:r>
              <a:rPr sz="2267" spc="-47" dirty="0">
                <a:solidFill>
                  <a:srgbClr val="595959"/>
                </a:solidFill>
                <a:latin typeface="Roboto"/>
                <a:cs typeface="Roboto"/>
              </a:rPr>
              <a:t>х</a:t>
            </a:r>
            <a:r>
              <a:rPr sz="2267" dirty="0">
                <a:solidFill>
                  <a:srgbClr val="595959"/>
                </a:solidFill>
                <a:latin typeface="Roboto"/>
                <a:cs typeface="Roboto"/>
              </a:rPr>
              <a:t>о	в  </a:t>
            </a:r>
            <a:r>
              <a:rPr sz="2267" spc="-80" dirty="0">
                <a:solidFill>
                  <a:srgbClr val="595959"/>
                </a:solidFill>
                <a:latin typeface="Roboto"/>
                <a:cs typeface="Roboto"/>
              </a:rPr>
              <a:t>каком-то</a:t>
            </a:r>
            <a:r>
              <a:rPr sz="2267" spc="-13" dirty="0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sz="2267" spc="-40" dirty="0">
                <a:solidFill>
                  <a:srgbClr val="595959"/>
                </a:solidFill>
                <a:latin typeface="Roboto"/>
                <a:cs typeface="Roboto"/>
              </a:rPr>
              <a:t>возрасте</a:t>
            </a:r>
            <a:r>
              <a:rPr sz="2267" spc="-13" dirty="0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sz="2267" spc="-7" dirty="0">
                <a:solidFill>
                  <a:srgbClr val="595959"/>
                </a:solidFill>
                <a:latin typeface="Roboto"/>
                <a:cs typeface="Roboto"/>
              </a:rPr>
              <a:t>ребенка, </a:t>
            </a:r>
            <a:r>
              <a:rPr sz="2267" spc="-13" dirty="0">
                <a:solidFill>
                  <a:srgbClr val="595959"/>
                </a:solidFill>
                <a:latin typeface="Roboto"/>
                <a:cs typeface="Roboto"/>
              </a:rPr>
              <a:t>позитивные</a:t>
            </a:r>
            <a:r>
              <a:rPr sz="2267" spc="-7" dirty="0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sz="2267" spc="-80" dirty="0">
                <a:solidFill>
                  <a:srgbClr val="595959"/>
                </a:solidFill>
                <a:latin typeface="Roboto"/>
                <a:cs typeface="Roboto"/>
              </a:rPr>
              <a:t>–</a:t>
            </a:r>
            <a:r>
              <a:rPr sz="2267" spc="-7" dirty="0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sz="2267" spc="-20" dirty="0">
                <a:solidFill>
                  <a:srgbClr val="595959"/>
                </a:solidFill>
                <a:latin typeface="Roboto"/>
                <a:cs typeface="Roboto"/>
              </a:rPr>
              <a:t>вы</a:t>
            </a:r>
            <a:r>
              <a:rPr sz="2267" spc="-7" dirty="0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sz="2267" dirty="0">
                <a:solidFill>
                  <a:srgbClr val="595959"/>
                </a:solidFill>
                <a:latin typeface="Roboto"/>
                <a:cs typeface="Roboto"/>
              </a:rPr>
              <a:t>проявили</a:t>
            </a:r>
            <a:r>
              <a:rPr sz="2267" spc="-7" dirty="0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sz="2267" spc="-20" dirty="0">
                <a:solidFill>
                  <a:srgbClr val="595959"/>
                </a:solidFill>
                <a:latin typeface="Roboto"/>
                <a:cs typeface="Roboto"/>
              </a:rPr>
              <a:t>себя </a:t>
            </a:r>
            <a:r>
              <a:rPr sz="2267" spc="-13" dirty="0">
                <a:solidFill>
                  <a:srgbClr val="595959"/>
                </a:solidFill>
                <a:latin typeface="Roboto"/>
                <a:cs typeface="Roboto"/>
              </a:rPr>
              <a:t> хорошо </a:t>
            </a:r>
            <a:r>
              <a:rPr sz="2267" spc="7" dirty="0">
                <a:solidFill>
                  <a:srgbClr val="595959"/>
                </a:solidFill>
                <a:latin typeface="Roboto"/>
                <a:cs typeface="Roboto"/>
              </a:rPr>
              <a:t>в</a:t>
            </a:r>
            <a:r>
              <a:rPr sz="2267" spc="-7" dirty="0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sz="2267" spc="-80" dirty="0">
                <a:solidFill>
                  <a:srgbClr val="595959"/>
                </a:solidFill>
                <a:latin typeface="Roboto"/>
                <a:cs typeface="Roboto"/>
              </a:rPr>
              <a:t>каком-то</a:t>
            </a:r>
            <a:r>
              <a:rPr sz="2267" spc="-7" dirty="0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sz="2267" spc="-40" dirty="0">
                <a:solidFill>
                  <a:srgbClr val="595959"/>
                </a:solidFill>
                <a:latin typeface="Roboto"/>
                <a:cs typeface="Roboto"/>
              </a:rPr>
              <a:t>возрасте</a:t>
            </a:r>
            <a:r>
              <a:rPr sz="2267" spc="-13" dirty="0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sz="2267" spc="-7" dirty="0">
                <a:solidFill>
                  <a:srgbClr val="595959"/>
                </a:solidFill>
                <a:latin typeface="Roboto"/>
                <a:cs typeface="Roboto"/>
              </a:rPr>
              <a:t>ребенка</a:t>
            </a:r>
            <a:endParaRPr sz="2267" dirty="0">
              <a:latin typeface="Roboto"/>
              <a:cs typeface="Roboto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307637" y="2019707"/>
            <a:ext cx="228600" cy="1303904"/>
          </a:xfrm>
          <a:prstGeom prst="rect">
            <a:avLst/>
          </a:prstGeom>
        </p:spPr>
        <p:txBody>
          <a:bodyPr vert="horz" wrap="square" lIns="0" tIns="249767" rIns="0" bIns="0" rtlCol="0">
            <a:spAutoFit/>
          </a:bodyPr>
          <a:lstStyle/>
          <a:p>
            <a:pPr marL="16933">
              <a:spcBef>
                <a:spcPts val="1967"/>
              </a:spcBef>
            </a:pPr>
            <a:r>
              <a:rPr sz="2667" b="1" dirty="0">
                <a:solidFill>
                  <a:srgbClr val="B19E8E"/>
                </a:solidFill>
                <a:latin typeface="Roboto"/>
                <a:cs typeface="Roboto"/>
              </a:rPr>
              <a:t>1</a:t>
            </a:r>
            <a:endParaRPr sz="2667">
              <a:latin typeface="Roboto"/>
              <a:cs typeface="Roboto"/>
            </a:endParaRPr>
          </a:p>
          <a:p>
            <a:pPr marL="16933">
              <a:spcBef>
                <a:spcPts val="1833"/>
              </a:spcBef>
            </a:pPr>
            <a:r>
              <a:rPr sz="2667" b="1" dirty="0">
                <a:solidFill>
                  <a:srgbClr val="B19E8E"/>
                </a:solidFill>
                <a:latin typeface="Roboto"/>
                <a:cs typeface="Roboto"/>
              </a:rPr>
              <a:t>2</a:t>
            </a:r>
            <a:endParaRPr sz="2667">
              <a:latin typeface="Roboto"/>
              <a:cs typeface="Roboto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07637" y="4379769"/>
            <a:ext cx="6749627" cy="3718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933">
              <a:lnSpc>
                <a:spcPts val="2933"/>
              </a:lnSpc>
              <a:tabLst>
                <a:tab pos="444489" algn="l"/>
              </a:tabLst>
            </a:pPr>
            <a:r>
              <a:rPr sz="2667" b="1" dirty="0">
                <a:solidFill>
                  <a:srgbClr val="B19E8E"/>
                </a:solidFill>
                <a:latin typeface="Roboto"/>
                <a:cs typeface="Roboto"/>
              </a:rPr>
              <a:t>3	</a:t>
            </a:r>
            <a:r>
              <a:rPr sz="3400" baseline="1633" dirty="0">
                <a:solidFill>
                  <a:srgbClr val="595959"/>
                </a:solidFill>
                <a:latin typeface="Roboto"/>
                <a:cs typeface="Roboto"/>
              </a:rPr>
              <a:t>Анализ</a:t>
            </a:r>
            <a:r>
              <a:rPr sz="3400" spc="-20" baseline="1633" dirty="0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sz="3400" spc="-9" baseline="1633" dirty="0">
                <a:solidFill>
                  <a:srgbClr val="595959"/>
                </a:solidFill>
                <a:latin typeface="Roboto"/>
                <a:cs typeface="Roboto"/>
              </a:rPr>
              <a:t>4</a:t>
            </a:r>
            <a:r>
              <a:rPr sz="3400" spc="-20" baseline="1633" dirty="0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sz="3400" spc="-40" baseline="1633" dirty="0">
                <a:solidFill>
                  <a:srgbClr val="595959"/>
                </a:solidFill>
                <a:latin typeface="Roboto"/>
                <a:cs typeface="Roboto"/>
              </a:rPr>
              <a:t>дома</a:t>
            </a:r>
            <a:r>
              <a:rPr sz="3400" spc="-20" baseline="1633" dirty="0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sz="3400" spc="-9" baseline="1633" dirty="0">
                <a:solidFill>
                  <a:srgbClr val="595959"/>
                </a:solidFill>
                <a:latin typeface="Roboto"/>
                <a:cs typeface="Roboto"/>
              </a:rPr>
              <a:t>(У4,</a:t>
            </a:r>
            <a:r>
              <a:rPr sz="3400" spc="-20" baseline="1633" dirty="0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sz="3400" baseline="1633" dirty="0">
                <a:solidFill>
                  <a:srgbClr val="595959"/>
                </a:solidFill>
                <a:latin typeface="Roboto"/>
                <a:cs typeface="Roboto"/>
              </a:rPr>
              <a:t>П4,</a:t>
            </a:r>
            <a:r>
              <a:rPr sz="3400" spc="-20" baseline="1633" dirty="0">
                <a:solidFill>
                  <a:srgbClr val="595959"/>
                </a:solidFill>
                <a:latin typeface="Roboto"/>
                <a:cs typeface="Roboto"/>
              </a:rPr>
              <a:t> </a:t>
            </a:r>
            <a:r>
              <a:rPr sz="3400" spc="-29" baseline="1633" dirty="0">
                <a:solidFill>
                  <a:srgbClr val="595959"/>
                </a:solidFill>
                <a:latin typeface="Roboto"/>
                <a:cs typeface="Roboto"/>
              </a:rPr>
              <a:t>аспекты) </a:t>
            </a:r>
            <a:r>
              <a:rPr sz="3400" spc="-119" baseline="1633" dirty="0">
                <a:solidFill>
                  <a:srgbClr val="595959"/>
                </a:solidFill>
                <a:latin typeface="Roboto"/>
                <a:cs typeface="Roboto"/>
              </a:rPr>
              <a:t>–</a:t>
            </a:r>
            <a:r>
              <a:rPr sz="3400" spc="-9" baseline="1633" dirty="0">
                <a:solidFill>
                  <a:srgbClr val="595959"/>
                </a:solidFill>
                <a:latin typeface="Roboto"/>
                <a:cs typeface="Roboto"/>
              </a:rPr>
              <a:t> воспитание</a:t>
            </a:r>
            <a:endParaRPr sz="3400" baseline="1633">
              <a:latin typeface="Roboto"/>
              <a:cs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25347736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4950" y="317948"/>
            <a:ext cx="7485476" cy="1001983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/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sz="3200" b="1" spc="272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Планеты</a:t>
            </a:r>
            <a:r>
              <a:rPr sz="3200" b="1" spc="167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sz="3200" b="1" spc="93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4</a:t>
            </a:r>
            <a:r>
              <a:rPr sz="3200" b="1" spc="167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sz="3200" b="1" spc="2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дома.</a:t>
            </a:r>
            <a:endParaRPr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  <a:p>
            <a:pPr marL="16933">
              <a:lnSpc>
                <a:spcPct val="100000"/>
              </a:lnSpc>
              <a:spcBef>
                <a:spcPts val="33"/>
              </a:spcBef>
            </a:pPr>
            <a:r>
              <a:rPr sz="3200" b="1" spc="193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Аспекты</a:t>
            </a:r>
            <a:r>
              <a:rPr sz="3200" b="1" spc="133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sz="3200" b="1" spc="113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к</a:t>
            </a:r>
            <a:r>
              <a:rPr sz="3200" b="1" spc="133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sz="3200" b="1" spc="4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планетам.</a:t>
            </a:r>
            <a:endParaRPr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94950" y="1552026"/>
            <a:ext cx="1233592" cy="221988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6773">
              <a:lnSpc>
                <a:spcPct val="114999"/>
              </a:lnSpc>
              <a:spcBef>
                <a:spcPts val="133"/>
              </a:spcBef>
            </a:pPr>
            <a:r>
              <a:rPr spc="7" dirty="0">
                <a:solidFill>
                  <a:srgbClr val="837163"/>
                </a:solidFill>
                <a:latin typeface="Roboto Lt"/>
                <a:cs typeface="Roboto Lt"/>
              </a:rPr>
              <a:t>Солнце </a:t>
            </a:r>
            <a:r>
              <a:rPr spc="13" dirty="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spc="-13" dirty="0">
                <a:solidFill>
                  <a:srgbClr val="837163"/>
                </a:solidFill>
                <a:latin typeface="Roboto Lt"/>
                <a:cs typeface="Roboto Lt"/>
              </a:rPr>
              <a:t>Луна </a:t>
            </a:r>
            <a:r>
              <a:rPr spc="-7" dirty="0">
                <a:solidFill>
                  <a:srgbClr val="837163"/>
                </a:solidFill>
                <a:latin typeface="Roboto Lt"/>
                <a:cs typeface="Roboto Lt"/>
              </a:rPr>
              <a:t> Меркурий </a:t>
            </a:r>
            <a:r>
              <a:rPr spc="-467" dirty="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dirty="0">
                <a:solidFill>
                  <a:srgbClr val="837163"/>
                </a:solidFill>
                <a:latin typeface="Roboto Lt"/>
                <a:cs typeface="Roboto Lt"/>
              </a:rPr>
              <a:t>Венера </a:t>
            </a:r>
            <a:r>
              <a:rPr spc="7" dirty="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spc="-7" dirty="0">
                <a:solidFill>
                  <a:srgbClr val="837163"/>
                </a:solidFill>
                <a:latin typeface="Roboto Lt"/>
                <a:cs typeface="Roboto Lt"/>
              </a:rPr>
              <a:t>Марс </a:t>
            </a:r>
            <a:r>
              <a:rPr dirty="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spc="-13" dirty="0">
                <a:solidFill>
                  <a:srgbClr val="837163"/>
                </a:solidFill>
                <a:latin typeface="Roboto Lt"/>
                <a:cs typeface="Roboto Lt"/>
              </a:rPr>
              <a:t>Юпитер </a:t>
            </a:r>
            <a:r>
              <a:rPr spc="-7" dirty="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spc="-20" dirty="0">
                <a:solidFill>
                  <a:srgbClr val="837163"/>
                </a:solidFill>
                <a:latin typeface="Roboto Lt"/>
                <a:cs typeface="Roboto Lt"/>
              </a:rPr>
              <a:t>Сатурн</a:t>
            </a:r>
            <a:endParaRPr dirty="0">
              <a:latin typeface="Roboto Lt"/>
              <a:cs typeface="Roboto L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94950" y="3849272"/>
            <a:ext cx="896620" cy="1264235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6773">
              <a:lnSpc>
                <a:spcPct val="114999"/>
              </a:lnSpc>
              <a:spcBef>
                <a:spcPts val="133"/>
              </a:spcBef>
            </a:pPr>
            <a:r>
              <a:rPr spc="-33" dirty="0">
                <a:solidFill>
                  <a:srgbClr val="837163"/>
                </a:solidFill>
                <a:latin typeface="Roboto Lt"/>
                <a:cs typeface="Roboto Lt"/>
              </a:rPr>
              <a:t>Уран </a:t>
            </a:r>
            <a:r>
              <a:rPr spc="-27" dirty="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spc="-13" dirty="0">
                <a:solidFill>
                  <a:srgbClr val="837163"/>
                </a:solidFill>
                <a:latin typeface="Roboto Lt"/>
                <a:cs typeface="Roboto Lt"/>
              </a:rPr>
              <a:t>Нептун </a:t>
            </a:r>
            <a:r>
              <a:rPr spc="-467" dirty="0">
                <a:solidFill>
                  <a:srgbClr val="837163"/>
                </a:solidFill>
                <a:latin typeface="Roboto Lt"/>
                <a:cs typeface="Roboto Lt"/>
              </a:rPr>
              <a:t> </a:t>
            </a:r>
            <a:r>
              <a:rPr spc="-20" dirty="0">
                <a:solidFill>
                  <a:srgbClr val="837163"/>
                </a:solidFill>
                <a:latin typeface="Roboto Lt"/>
                <a:cs typeface="Roboto Lt"/>
              </a:rPr>
              <a:t>Плу</a:t>
            </a:r>
            <a:r>
              <a:rPr spc="-47" dirty="0">
                <a:solidFill>
                  <a:srgbClr val="837163"/>
                </a:solidFill>
                <a:latin typeface="Roboto Lt"/>
                <a:cs typeface="Roboto Lt"/>
              </a:rPr>
              <a:t>т</a:t>
            </a:r>
            <a:r>
              <a:rPr dirty="0">
                <a:solidFill>
                  <a:srgbClr val="837163"/>
                </a:solidFill>
                <a:latin typeface="Roboto Lt"/>
                <a:cs typeface="Roboto Lt"/>
              </a:rPr>
              <a:t>он  </a:t>
            </a:r>
            <a:r>
              <a:rPr spc="-7" dirty="0">
                <a:solidFill>
                  <a:srgbClr val="837163"/>
                </a:solidFill>
                <a:latin typeface="Roboto Lt"/>
                <a:cs typeface="Roboto Lt"/>
              </a:rPr>
              <a:t>Хирон</a:t>
            </a:r>
            <a:endParaRPr dirty="0">
              <a:latin typeface="Roboto Lt"/>
              <a:cs typeface="Roboto Lt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sz="half" idx="2"/>
          </p:nvPr>
        </p:nvSpPr>
        <p:spPr>
          <a:xfrm>
            <a:off x="2228542" y="1474661"/>
            <a:ext cx="6478693" cy="3741708"/>
          </a:xfrm>
          <a:prstGeom prst="rect">
            <a:avLst/>
          </a:prstGeom>
        </p:spPr>
        <p:txBody>
          <a:bodyPr vert="horz" wrap="square" lIns="0" tIns="62653" rIns="0" bIns="0" rtlCol="0">
            <a:spAutoFit/>
          </a:bodyPr>
          <a:lstStyle/>
          <a:p>
            <a:pPr marL="16933">
              <a:lnSpc>
                <a:spcPct val="100000"/>
              </a:lnSpc>
              <a:spcBef>
                <a:spcPts val="493"/>
              </a:spcBef>
            </a:pPr>
            <a:r>
              <a:rPr sz="1800" spc="-20" dirty="0"/>
              <a:t>–обесцениваете</a:t>
            </a:r>
          </a:p>
          <a:p>
            <a:pPr marL="16933">
              <a:lnSpc>
                <a:spcPct val="100000"/>
              </a:lnSpc>
              <a:spcBef>
                <a:spcPts val="360"/>
              </a:spcBef>
            </a:pPr>
            <a:r>
              <a:rPr sz="1800" spc="-20" dirty="0"/>
              <a:t>–обижаете, </a:t>
            </a:r>
            <a:r>
              <a:rPr sz="1800" spc="7" dirty="0"/>
              <a:t>не</a:t>
            </a:r>
            <a:r>
              <a:rPr sz="1800" spc="-13" dirty="0"/>
              <a:t> </a:t>
            </a:r>
            <a:r>
              <a:rPr sz="1800" spc="-40" dirty="0"/>
              <a:t>даете</a:t>
            </a:r>
            <a:r>
              <a:rPr sz="1800" spc="-13" dirty="0"/>
              <a:t> </a:t>
            </a:r>
            <a:r>
              <a:rPr sz="1800" spc="-27" dirty="0"/>
              <a:t>выразить</a:t>
            </a:r>
            <a:r>
              <a:rPr sz="1800" spc="-13" dirty="0"/>
              <a:t> </a:t>
            </a:r>
            <a:r>
              <a:rPr sz="1800" spc="-7" dirty="0"/>
              <a:t>эмоции</a:t>
            </a:r>
          </a:p>
          <a:p>
            <a:pPr marL="16933">
              <a:lnSpc>
                <a:spcPct val="100000"/>
              </a:lnSpc>
              <a:spcBef>
                <a:spcPts val="360"/>
              </a:spcBef>
            </a:pPr>
            <a:r>
              <a:rPr sz="1800" spc="-27" dirty="0"/>
              <a:t>–не</a:t>
            </a:r>
            <a:r>
              <a:rPr sz="1800" spc="-40" dirty="0"/>
              <a:t> даете </a:t>
            </a:r>
            <a:r>
              <a:rPr sz="1800" spc="-13" dirty="0"/>
              <a:t>выговориться</a:t>
            </a:r>
          </a:p>
          <a:p>
            <a:pPr marL="16933">
              <a:lnSpc>
                <a:spcPct val="100000"/>
              </a:lnSpc>
              <a:spcBef>
                <a:spcPts val="360"/>
              </a:spcBef>
            </a:pPr>
            <a:r>
              <a:rPr sz="1800" spc="-27" dirty="0"/>
              <a:t>–не</a:t>
            </a:r>
            <a:r>
              <a:rPr sz="1800" spc="-53" dirty="0"/>
              <a:t> </a:t>
            </a:r>
            <a:r>
              <a:rPr sz="1800" spc="-27" dirty="0"/>
              <a:t>любите</a:t>
            </a:r>
          </a:p>
          <a:p>
            <a:pPr marL="16933">
              <a:lnSpc>
                <a:spcPct val="100000"/>
              </a:lnSpc>
              <a:spcBef>
                <a:spcPts val="360"/>
              </a:spcBef>
            </a:pPr>
            <a:r>
              <a:rPr sz="1800" spc="-40" dirty="0"/>
              <a:t>–орете,</a:t>
            </a:r>
            <a:r>
              <a:rPr sz="1800" spc="-27" dirty="0"/>
              <a:t> </a:t>
            </a:r>
            <a:r>
              <a:rPr sz="1800" spc="-33" dirty="0"/>
              <a:t>бьете,</a:t>
            </a:r>
            <a:r>
              <a:rPr sz="1800" spc="-27" dirty="0"/>
              <a:t> </a:t>
            </a:r>
            <a:r>
              <a:rPr sz="1800" spc="-33" dirty="0"/>
              <a:t>ругаете</a:t>
            </a:r>
          </a:p>
          <a:p>
            <a:pPr marL="16933">
              <a:lnSpc>
                <a:spcPct val="100000"/>
              </a:lnSpc>
              <a:spcBef>
                <a:spcPts val="360"/>
              </a:spcBef>
            </a:pPr>
            <a:r>
              <a:rPr sz="1800" spc="-27" dirty="0"/>
              <a:t>–не</a:t>
            </a:r>
            <a:r>
              <a:rPr sz="1800" spc="-53" dirty="0"/>
              <a:t> </a:t>
            </a:r>
            <a:r>
              <a:rPr sz="1800" spc="-20" dirty="0"/>
              <a:t>уважаете</a:t>
            </a:r>
          </a:p>
          <a:p>
            <a:pPr marL="16933" marR="666310">
              <a:lnSpc>
                <a:spcPct val="114999"/>
              </a:lnSpc>
            </a:pPr>
            <a:r>
              <a:rPr sz="1800" spc="-27" dirty="0"/>
              <a:t>–ограничиваете,</a:t>
            </a:r>
            <a:r>
              <a:rPr sz="1800" spc="13" dirty="0"/>
              <a:t> </a:t>
            </a:r>
            <a:r>
              <a:rPr sz="1800" spc="-20" dirty="0"/>
              <a:t>проявляете</a:t>
            </a:r>
            <a:r>
              <a:rPr sz="1800" spc="20" dirty="0"/>
              <a:t> </a:t>
            </a:r>
            <a:r>
              <a:rPr sz="1800" spc="-27" dirty="0"/>
              <a:t>холод, </a:t>
            </a:r>
            <a:r>
              <a:rPr sz="1800" spc="-467" dirty="0"/>
              <a:t> </a:t>
            </a:r>
            <a:r>
              <a:rPr sz="1800" spc="-20" dirty="0"/>
              <a:t>жесткость</a:t>
            </a:r>
          </a:p>
          <a:p>
            <a:pPr marL="16933">
              <a:lnSpc>
                <a:spcPct val="100000"/>
              </a:lnSpc>
              <a:spcBef>
                <a:spcPts val="360"/>
              </a:spcBef>
            </a:pPr>
            <a:r>
              <a:rPr sz="1800" spc="-33" dirty="0"/>
              <a:t>–дезориентируете</a:t>
            </a:r>
          </a:p>
          <a:p>
            <a:pPr marL="16933">
              <a:lnSpc>
                <a:spcPct val="100000"/>
              </a:lnSpc>
              <a:spcBef>
                <a:spcPts val="360"/>
              </a:spcBef>
            </a:pPr>
            <a:r>
              <a:rPr sz="1800" spc="-27" dirty="0"/>
              <a:t>–очаровываете,</a:t>
            </a:r>
            <a:r>
              <a:rPr sz="1800" spc="-13" dirty="0"/>
              <a:t> </a:t>
            </a:r>
            <a:r>
              <a:rPr sz="1800" spc="-27" dirty="0"/>
              <a:t>потом</a:t>
            </a:r>
            <a:r>
              <a:rPr sz="1800" spc="-13" dirty="0"/>
              <a:t> </a:t>
            </a:r>
            <a:r>
              <a:rPr sz="1800" spc="-27" dirty="0"/>
              <a:t>разочаровываете</a:t>
            </a:r>
          </a:p>
          <a:p>
            <a:pPr marL="16933">
              <a:lnSpc>
                <a:spcPct val="100000"/>
              </a:lnSpc>
              <a:spcBef>
                <a:spcPts val="360"/>
              </a:spcBef>
            </a:pPr>
            <a:r>
              <a:rPr sz="1800" spc="-40" dirty="0"/>
              <a:t>–давите,</a:t>
            </a:r>
            <a:r>
              <a:rPr sz="1800" dirty="0"/>
              <a:t> </a:t>
            </a:r>
            <a:r>
              <a:rPr sz="1800" spc="-27" dirty="0"/>
              <a:t>контролируете,</a:t>
            </a:r>
            <a:r>
              <a:rPr sz="1800" spc="7" dirty="0"/>
              <a:t> </a:t>
            </a:r>
            <a:r>
              <a:rPr sz="1800" spc="-27" dirty="0"/>
              <a:t>манипулируете</a:t>
            </a:r>
          </a:p>
          <a:p>
            <a:pPr marL="16933">
              <a:lnSpc>
                <a:spcPct val="100000"/>
              </a:lnSpc>
              <a:spcBef>
                <a:spcPts val="360"/>
              </a:spcBef>
            </a:pPr>
            <a:r>
              <a:rPr sz="1800" spc="-27" dirty="0"/>
              <a:t>–не </a:t>
            </a:r>
            <a:r>
              <a:rPr sz="1800" spc="-40" dirty="0"/>
              <a:t>даете</a:t>
            </a:r>
            <a:r>
              <a:rPr sz="1800" spc="-27" dirty="0"/>
              <a:t> </a:t>
            </a:r>
            <a:r>
              <a:rPr sz="1800" spc="-20" dirty="0"/>
              <a:t>одной</a:t>
            </a:r>
            <a:r>
              <a:rPr sz="1800" spc="-27" dirty="0"/>
              <a:t> </a:t>
            </a:r>
            <a:r>
              <a:rPr sz="1800" spc="-7" dirty="0"/>
              <a:t>позиции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sz="half" idx="3"/>
          </p:nvPr>
        </p:nvSpPr>
        <p:spPr>
          <a:xfrm>
            <a:off x="7447396" y="1414644"/>
            <a:ext cx="4523780" cy="3861741"/>
          </a:xfrm>
          <a:prstGeom prst="rect">
            <a:avLst/>
          </a:prstGeom>
        </p:spPr>
        <p:txBody>
          <a:bodyPr vert="horz" wrap="square" lIns="0" tIns="62653" rIns="0" bIns="0" rtlCol="0">
            <a:spAutoFit/>
          </a:bodyPr>
          <a:lstStyle/>
          <a:p>
            <a:pPr marL="16933">
              <a:lnSpc>
                <a:spcPct val="100000"/>
              </a:lnSpc>
              <a:spcBef>
                <a:spcPts val="493"/>
              </a:spcBef>
            </a:pPr>
            <a:r>
              <a:rPr sz="1800" spc="-20" dirty="0"/>
              <a:t>+хвалите</a:t>
            </a:r>
          </a:p>
          <a:p>
            <a:pPr marL="16933">
              <a:lnSpc>
                <a:spcPct val="100000"/>
              </a:lnSpc>
              <a:spcBef>
                <a:spcPts val="360"/>
              </a:spcBef>
            </a:pPr>
            <a:r>
              <a:rPr sz="1800" spc="-27" dirty="0"/>
              <a:t>+сочувствуете,</a:t>
            </a:r>
            <a:r>
              <a:rPr sz="1800" spc="-33" dirty="0"/>
              <a:t> </a:t>
            </a:r>
            <a:r>
              <a:rPr sz="1800" spc="-40" dirty="0"/>
              <a:t>даете</a:t>
            </a:r>
            <a:r>
              <a:rPr sz="1800" spc="-27" dirty="0"/>
              <a:t> </a:t>
            </a:r>
            <a:r>
              <a:rPr sz="1800" spc="-7" dirty="0"/>
              <a:t>проявить</a:t>
            </a:r>
            <a:r>
              <a:rPr sz="1800" spc="-33" dirty="0"/>
              <a:t> </a:t>
            </a:r>
            <a:r>
              <a:rPr sz="1800" spc="-7" dirty="0"/>
              <a:t>эмоции</a:t>
            </a:r>
          </a:p>
          <a:p>
            <a:pPr marL="16933">
              <a:lnSpc>
                <a:spcPct val="100000"/>
              </a:lnSpc>
              <a:spcBef>
                <a:spcPts val="360"/>
              </a:spcBef>
            </a:pPr>
            <a:r>
              <a:rPr sz="1800" spc="-7" dirty="0"/>
              <a:t>+дали</a:t>
            </a:r>
            <a:r>
              <a:rPr sz="1800" spc="-33" dirty="0"/>
              <a:t> </a:t>
            </a:r>
            <a:r>
              <a:rPr sz="1800" spc="-27" dirty="0"/>
              <a:t>свободу </a:t>
            </a:r>
            <a:r>
              <a:rPr sz="1800" dirty="0"/>
              <a:t>слова</a:t>
            </a:r>
          </a:p>
          <a:p>
            <a:pPr marL="16933">
              <a:lnSpc>
                <a:spcPct val="100000"/>
              </a:lnSpc>
              <a:spcBef>
                <a:spcPts val="360"/>
              </a:spcBef>
            </a:pPr>
            <a:r>
              <a:rPr sz="1800" spc="-20" dirty="0"/>
              <a:t>+любите, </a:t>
            </a:r>
            <a:r>
              <a:rPr sz="1800" spc="-40" dirty="0"/>
              <a:t>даете</a:t>
            </a:r>
            <a:r>
              <a:rPr sz="1800" spc="-13" dirty="0"/>
              <a:t> </a:t>
            </a:r>
            <a:r>
              <a:rPr sz="1800" spc="-20" dirty="0"/>
              <a:t>получить удовольствие</a:t>
            </a:r>
          </a:p>
          <a:p>
            <a:pPr marL="16933">
              <a:lnSpc>
                <a:spcPct val="100000"/>
              </a:lnSpc>
              <a:spcBef>
                <a:spcPts val="360"/>
              </a:spcBef>
            </a:pPr>
            <a:r>
              <a:rPr sz="1800" spc="-20" dirty="0"/>
              <a:t>+направляете, </a:t>
            </a:r>
            <a:r>
              <a:rPr sz="1800" spc="-40" dirty="0"/>
              <a:t>даете</a:t>
            </a:r>
            <a:r>
              <a:rPr sz="1800" spc="-20" dirty="0"/>
              <a:t> действовать</a:t>
            </a:r>
          </a:p>
          <a:p>
            <a:pPr marL="16933">
              <a:lnSpc>
                <a:spcPct val="100000"/>
              </a:lnSpc>
              <a:spcBef>
                <a:spcPts val="360"/>
              </a:spcBef>
            </a:pPr>
            <a:r>
              <a:rPr sz="1800" spc="-20" dirty="0"/>
              <a:t>+уважаете</a:t>
            </a:r>
          </a:p>
          <a:p>
            <a:pPr marL="16933">
              <a:lnSpc>
                <a:spcPct val="100000"/>
              </a:lnSpc>
              <a:spcBef>
                <a:spcPts val="360"/>
              </a:spcBef>
            </a:pPr>
            <a:r>
              <a:rPr sz="1800" spc="-13" dirty="0"/>
              <a:t>+да</a:t>
            </a:r>
            <a:r>
              <a:rPr sz="1800" spc="-20" dirty="0"/>
              <a:t>е</a:t>
            </a:r>
            <a:r>
              <a:rPr sz="1800" spc="-147" dirty="0"/>
              <a:t>т</a:t>
            </a:r>
            <a:r>
              <a:rPr sz="1800" dirty="0"/>
              <a:t>е</a:t>
            </a:r>
            <a:r>
              <a:rPr sz="1800" spc="-7" dirty="0"/>
              <a:t> </a:t>
            </a:r>
            <a:r>
              <a:rPr sz="1800" spc="-20" dirty="0"/>
              <a:t>сис</a:t>
            </a:r>
            <a:r>
              <a:rPr sz="1800" spc="-93" dirty="0"/>
              <a:t>т</a:t>
            </a:r>
            <a:r>
              <a:rPr sz="1800" spc="-20" dirty="0"/>
              <a:t>ему</a:t>
            </a:r>
          </a:p>
          <a:p>
            <a:pPr>
              <a:lnSpc>
                <a:spcPct val="100000"/>
              </a:lnSpc>
              <a:spcBef>
                <a:spcPts val="73"/>
              </a:spcBef>
            </a:pPr>
            <a:endParaRPr sz="1800" dirty="0"/>
          </a:p>
          <a:p>
            <a:pPr marL="16933">
              <a:lnSpc>
                <a:spcPct val="100000"/>
              </a:lnSpc>
              <a:spcBef>
                <a:spcPts val="7"/>
              </a:spcBef>
            </a:pPr>
            <a:r>
              <a:rPr sz="1800" spc="-13" dirty="0"/>
              <a:t>+да</a:t>
            </a:r>
            <a:r>
              <a:rPr sz="1800" spc="-20" dirty="0"/>
              <a:t>е</a:t>
            </a:r>
            <a:r>
              <a:rPr sz="1800" spc="-147" dirty="0"/>
              <a:t>т</a:t>
            </a:r>
            <a:r>
              <a:rPr sz="1800" dirty="0"/>
              <a:t>е</a:t>
            </a:r>
            <a:r>
              <a:rPr sz="1800" spc="-7" dirty="0"/>
              <a:t> своб</a:t>
            </a:r>
            <a:r>
              <a:rPr sz="1800" spc="-73" dirty="0"/>
              <a:t>о</a:t>
            </a:r>
            <a:r>
              <a:rPr sz="1800" spc="-40" dirty="0"/>
              <a:t>ду</a:t>
            </a:r>
          </a:p>
          <a:p>
            <a:pPr marL="16933">
              <a:lnSpc>
                <a:spcPct val="100000"/>
              </a:lnSpc>
              <a:spcBef>
                <a:spcPts val="360"/>
              </a:spcBef>
            </a:pPr>
            <a:r>
              <a:rPr sz="1800" spc="-20" dirty="0"/>
              <a:t>+вдохновляете</a:t>
            </a:r>
          </a:p>
          <a:p>
            <a:pPr marL="16933">
              <a:lnSpc>
                <a:spcPct val="100000"/>
              </a:lnSpc>
              <a:spcBef>
                <a:spcPts val="360"/>
              </a:spcBef>
            </a:pPr>
            <a:r>
              <a:rPr sz="1800" spc="-33" dirty="0"/>
              <a:t>+даете</a:t>
            </a:r>
            <a:r>
              <a:rPr sz="1800" spc="-27" dirty="0"/>
              <a:t> </a:t>
            </a:r>
            <a:r>
              <a:rPr sz="1800" dirty="0"/>
              <a:t>посильную</a:t>
            </a:r>
            <a:r>
              <a:rPr sz="1800" spc="-27" dirty="0"/>
              <a:t> нагрузку</a:t>
            </a:r>
          </a:p>
          <a:p>
            <a:pPr marL="16933">
              <a:lnSpc>
                <a:spcPct val="100000"/>
              </a:lnSpc>
              <a:spcBef>
                <a:spcPts val="360"/>
              </a:spcBef>
            </a:pPr>
            <a:r>
              <a:rPr sz="1800" spc="-33" dirty="0"/>
              <a:t>+даете</a:t>
            </a:r>
            <a:r>
              <a:rPr sz="1800" spc="-53" dirty="0"/>
              <a:t> </a:t>
            </a:r>
            <a:r>
              <a:rPr sz="1800" spc="-13" dirty="0"/>
              <a:t>выбор</a:t>
            </a:r>
          </a:p>
        </p:txBody>
      </p:sp>
    </p:spTree>
    <p:extLst>
      <p:ext uri="{BB962C8B-B14F-4D97-AF65-F5344CB8AC3E}">
        <p14:creationId xmlns:p14="http://schemas.microsoft.com/office/powerpoint/2010/main" val="26015823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267999" y="342535"/>
            <a:ext cx="4018280" cy="673753"/>
          </a:xfrm>
          <a:prstGeom prst="rect">
            <a:avLst/>
          </a:prstGeom>
        </p:spPr>
        <p:txBody>
          <a:bodyPr vert="horz" wrap="square" lIns="0" tIns="16933" rIns="0" bIns="0" rtlCol="0" anchor="ctr">
            <a:spAutoFit/>
          </a:bodyPr>
          <a:lstStyle/>
          <a:p>
            <a:pPr marL="16933">
              <a:lnSpc>
                <a:spcPct val="100000"/>
              </a:lnSpc>
              <a:spcBef>
                <a:spcPts val="133"/>
              </a:spcBef>
            </a:pPr>
            <a:r>
              <a:rPr sz="4267" spc="287" dirty="0"/>
              <a:t>Принц</a:t>
            </a:r>
            <a:r>
              <a:rPr sz="4267" spc="133" dirty="0"/>
              <a:t> </a:t>
            </a:r>
            <a:r>
              <a:rPr sz="4267" spc="173" dirty="0"/>
              <a:t>Филипп</a:t>
            </a:r>
            <a:endParaRPr sz="4267"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408462"/>
            <a:ext cx="5134299" cy="5449537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53767" y="279901"/>
            <a:ext cx="6630232" cy="6275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03276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70301</TotalTime>
  <Words>547</Words>
  <Application>Microsoft Office PowerPoint</Application>
  <PresentationFormat>Широкоэкранный</PresentationFormat>
  <Paragraphs>133</Paragraphs>
  <Slides>13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0" baseType="lpstr">
      <vt:lpstr>Arial</vt:lpstr>
      <vt:lpstr>Calibri</vt:lpstr>
      <vt:lpstr>Calibri Light</vt:lpstr>
      <vt:lpstr>Roboto</vt:lpstr>
      <vt:lpstr>Roboto Lt</vt:lpstr>
      <vt:lpstr>Trebuchet MS</vt:lpstr>
      <vt:lpstr>Тема Office</vt:lpstr>
      <vt:lpstr>Презентация PowerPoint</vt:lpstr>
      <vt:lpstr>Таланты и особенности ребёнка</vt:lpstr>
      <vt:lpstr>Анализ способностей ребенка</vt:lpstr>
      <vt:lpstr>Положение У1 в домах. Личность раскрывается в …</vt:lpstr>
      <vt:lpstr>Планеты в 1 доме. Что в меня вложили?</vt:lpstr>
      <vt:lpstr>Принц Чарльз</vt:lpstr>
      <vt:lpstr>Положение У5 в домах. Хобби можно найти в …</vt:lpstr>
      <vt:lpstr>Планеты в 5 доме.</vt:lpstr>
      <vt:lpstr>Принцесса Диана</vt:lpstr>
      <vt:lpstr>Оценка ребенком родителей</vt:lpstr>
      <vt:lpstr>Какая я мама, какой я отец?</vt:lpstr>
      <vt:lpstr>Планеты 4 дома. Аспекты к планетам.</vt:lpstr>
      <vt:lpstr>Принц Филипп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dell</dc:creator>
  <cp:lastModifiedBy>dell</cp:lastModifiedBy>
  <cp:revision>55</cp:revision>
  <dcterms:created xsi:type="dcterms:W3CDTF">2021-09-16T18:03:56Z</dcterms:created>
  <dcterms:modified xsi:type="dcterms:W3CDTF">2023-09-03T07:51:29Z</dcterms:modified>
</cp:coreProperties>
</file>