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commentAuthors.xml" ContentType="application/vnd.openxmlformats-officedocument.presentationml.commentAuthor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tiff" ContentType="image/tif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382" r:id="rId2"/>
    <p:sldId id="447" r:id="rId3"/>
    <p:sldId id="295" r:id="rId4"/>
    <p:sldId id="446" r:id="rId5"/>
    <p:sldId id="506" r:id="rId6"/>
    <p:sldId id="483" r:id="rId7"/>
    <p:sldId id="484" r:id="rId8"/>
    <p:sldId id="485" r:id="rId9"/>
    <p:sldId id="443" r:id="rId10"/>
    <p:sldId id="307" r:id="rId11"/>
    <p:sldId id="535" r:id="rId12"/>
    <p:sldId id="536" r:id="rId13"/>
    <p:sldId id="537" r:id="rId14"/>
    <p:sldId id="539" r:id="rId15"/>
    <p:sldId id="540" r:id="rId16"/>
    <p:sldId id="311" r:id="rId17"/>
    <p:sldId id="511" r:id="rId18"/>
    <p:sldId id="512" r:id="rId19"/>
    <p:sldId id="507" r:id="rId20"/>
    <p:sldId id="508" r:id="rId21"/>
    <p:sldId id="509" r:id="rId22"/>
    <p:sldId id="529" r:id="rId23"/>
    <p:sldId id="530" r:id="rId24"/>
    <p:sldId id="473" r:id="rId25"/>
    <p:sldId id="486" r:id="rId26"/>
    <p:sldId id="461" r:id="rId27"/>
    <p:sldId id="476" r:id="rId28"/>
    <p:sldId id="501" r:id="rId29"/>
    <p:sldId id="504" r:id="rId30"/>
    <p:sldId id="520" r:id="rId31"/>
  </p:sldIdLst>
  <p:sldSz cx="12801600" cy="9601200" type="A3"/>
  <p:notesSz cx="7099300" cy="10234613"/>
  <p:defaultTextStyle>
    <a:defPPr>
      <a:defRPr lang="ru-RU"/>
    </a:defPPr>
    <a:lvl1pPr marL="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25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t.a.knigina" initials="t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CC"/>
    <a:srgbClr val="FF99FF"/>
    <a:srgbClr val="1D2F7D"/>
    <a:srgbClr val="00339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08" autoAdjust="0"/>
    <p:restoredTop sz="93563" autoAdjust="0"/>
  </p:normalViewPr>
  <p:slideViewPr>
    <p:cSldViewPr>
      <p:cViewPr>
        <p:scale>
          <a:sx n="80" d="100"/>
          <a:sy n="80" d="100"/>
        </p:scale>
        <p:origin x="-1494" y="-84"/>
      </p:cViewPr>
      <p:guideLst>
        <p:guide orient="horz" pos="3024"/>
        <p:guide pos="40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38" d="100"/>
          <a:sy n="38" d="100"/>
        </p:scale>
        <p:origin x="-3432" y="-156"/>
      </p:cViewPr>
      <p:guideLst>
        <p:guide orient="horz" pos="3224"/>
        <p:guide pos="223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138" cy="512304"/>
          </a:xfrm>
          <a:prstGeom prst="rect">
            <a:avLst/>
          </a:prstGeom>
        </p:spPr>
        <p:txBody>
          <a:bodyPr vert="horz" lIns="94772" tIns="47387" rIns="94772" bIns="47387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4020506" y="0"/>
            <a:ext cx="3077138" cy="512304"/>
          </a:xfrm>
          <a:prstGeom prst="rect">
            <a:avLst/>
          </a:prstGeom>
        </p:spPr>
        <p:txBody>
          <a:bodyPr vert="horz" lIns="94772" tIns="47387" rIns="94772" bIns="47387" rtlCol="0"/>
          <a:lstStyle>
            <a:lvl1pPr algn="r">
              <a:defRPr sz="1200"/>
            </a:lvl1pPr>
          </a:lstStyle>
          <a:p>
            <a:fld id="{4802A69A-174A-4968-9793-D00B44E6C6EE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720678"/>
            <a:ext cx="3077138" cy="512303"/>
          </a:xfrm>
          <a:prstGeom prst="rect">
            <a:avLst/>
          </a:prstGeom>
        </p:spPr>
        <p:txBody>
          <a:bodyPr vert="horz" lIns="94772" tIns="47387" rIns="94772" bIns="47387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4020506" y="9720678"/>
            <a:ext cx="3077138" cy="512303"/>
          </a:xfrm>
          <a:prstGeom prst="rect">
            <a:avLst/>
          </a:prstGeom>
        </p:spPr>
        <p:txBody>
          <a:bodyPr vert="horz" lIns="94772" tIns="47387" rIns="94772" bIns="47387" rtlCol="0" anchor="b"/>
          <a:lstStyle>
            <a:lvl1pPr algn="r">
              <a:defRPr sz="1200"/>
            </a:lvl1pPr>
          </a:lstStyle>
          <a:p>
            <a:fld id="{98E15886-C95C-4566-A835-C67E95B94B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614337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8" y="2"/>
            <a:ext cx="3076363" cy="511731"/>
          </a:xfrm>
          <a:prstGeom prst="rect">
            <a:avLst/>
          </a:prstGeom>
        </p:spPr>
        <p:txBody>
          <a:bodyPr vert="horz" lIns="94772" tIns="47387" rIns="94772" bIns="47387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021299" y="2"/>
            <a:ext cx="3076363" cy="511731"/>
          </a:xfrm>
          <a:prstGeom prst="rect">
            <a:avLst/>
          </a:prstGeom>
        </p:spPr>
        <p:txBody>
          <a:bodyPr vert="horz" lIns="94772" tIns="47387" rIns="94772" bIns="47387" rtlCol="0"/>
          <a:lstStyle>
            <a:lvl1pPr algn="r">
              <a:defRPr sz="1200"/>
            </a:lvl1pPr>
          </a:lstStyle>
          <a:p>
            <a:fld id="{2E137221-A1F3-4FAA-B16B-C06969376A0D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9938"/>
            <a:ext cx="5111750" cy="3835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72" tIns="47387" rIns="94772" bIns="4738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09930" y="4861447"/>
            <a:ext cx="5679440" cy="4605576"/>
          </a:xfrm>
          <a:prstGeom prst="rect">
            <a:avLst/>
          </a:prstGeom>
        </p:spPr>
        <p:txBody>
          <a:bodyPr vert="horz" lIns="94772" tIns="47387" rIns="94772" bIns="47387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8" y="9721109"/>
            <a:ext cx="3076363" cy="511731"/>
          </a:xfrm>
          <a:prstGeom prst="rect">
            <a:avLst/>
          </a:prstGeom>
        </p:spPr>
        <p:txBody>
          <a:bodyPr vert="horz" lIns="94772" tIns="47387" rIns="94772" bIns="47387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021299" y="9721109"/>
            <a:ext cx="3076363" cy="511731"/>
          </a:xfrm>
          <a:prstGeom prst="rect">
            <a:avLst/>
          </a:prstGeom>
        </p:spPr>
        <p:txBody>
          <a:bodyPr vert="horz" lIns="94772" tIns="47387" rIns="94772" bIns="47387" rtlCol="0" anchor="b"/>
          <a:lstStyle>
            <a:lvl1pPr algn="r">
              <a:defRPr sz="1200"/>
            </a:lvl1pPr>
          </a:lstStyle>
          <a:p>
            <a:fld id="{7769A584-3F05-4BB8-9F70-CBB25FCA7C5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91735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1pPr>
    <a:lvl2pPr marL="64008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2pPr>
    <a:lvl3pPr marL="128016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3pPr>
    <a:lvl4pPr marL="192024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4pPr>
    <a:lvl5pPr marL="256032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5pPr>
    <a:lvl6pPr marL="320040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4048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8056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120640" algn="l" defTabSz="1280160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9A584-3F05-4BB8-9F70-CBB25FCA7C57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14288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9A584-3F05-4BB8-9F70-CBB25FCA7C57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14288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9A584-3F05-4BB8-9F70-CBB25FCA7C57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14288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9A584-3F05-4BB8-9F70-CBB25FCA7C57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14288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9A584-3F05-4BB8-9F70-CBB25FCA7C57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14288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9A584-3F05-4BB8-9F70-CBB25FCA7C57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14288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9A584-3F05-4BB8-9F70-CBB25FCA7C57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14288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9A584-3F05-4BB8-9F70-CBB25FCA7C57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14288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9A584-3F05-4BB8-9F70-CBB25FCA7C57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14288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9A584-3F05-4BB8-9F70-CBB25FCA7C57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14288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9A584-3F05-4BB8-9F70-CBB25FCA7C57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14288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9A584-3F05-4BB8-9F70-CBB25FCA7C57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14288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9A584-3F05-4BB8-9F70-CBB25FCA7C57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14288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9A584-3F05-4BB8-9F70-CBB25FCA7C57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14288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9A584-3F05-4BB8-9F70-CBB25FCA7C57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14288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9A584-3F05-4BB8-9F70-CBB25FCA7C57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14288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9A584-3F05-4BB8-9F70-CBB25FCA7C57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14288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9A584-3F05-4BB8-9F70-CBB25FCA7C57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14288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9A584-3F05-4BB8-9F70-CBB25FCA7C57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14288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9A584-3F05-4BB8-9F70-CBB25FCA7C57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14288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9A584-3F05-4BB8-9F70-CBB25FCA7C57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14288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9A584-3F05-4BB8-9F70-CBB25FCA7C57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14288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9A584-3F05-4BB8-9F70-CBB25FCA7C57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14288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9A584-3F05-4BB8-9F70-CBB25FCA7C57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14288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9A584-3F05-4BB8-9F70-CBB25FCA7C57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142880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9A584-3F05-4BB8-9F70-CBB25FCA7C57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142880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9A584-3F05-4BB8-9F70-CBB25FCA7C57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142880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9A584-3F05-4BB8-9F70-CBB25FCA7C57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142880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9A584-3F05-4BB8-9F70-CBB25FCA7C57}" type="slidenum">
              <a:rPr lang="ru-RU" smtClean="0"/>
              <a:pPr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142880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69A584-3F05-4BB8-9F70-CBB25FCA7C57}" type="slidenum">
              <a:rPr lang="ru-RU" smtClean="0"/>
              <a:pPr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314288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60120" y="2982596"/>
            <a:ext cx="10881360" cy="205803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11238" y="616966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11238" y="4069399"/>
            <a:ext cx="10881360" cy="2100262"/>
          </a:xfrm>
        </p:spPr>
        <p:txBody>
          <a:bodyPr anchor="b"/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640080" indent="0">
              <a:buNone/>
              <a:defRPr sz="25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400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507480" y="2240281"/>
            <a:ext cx="5654040" cy="6336348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50303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00" b="1"/>
            </a:lvl3pPr>
            <a:lvl4pPr marL="1920240" indent="0">
              <a:buNone/>
              <a:defRPr sz="2200" b="1"/>
            </a:lvl4pPr>
            <a:lvl5pPr marL="2560320" indent="0">
              <a:buNone/>
              <a:defRPr sz="2200" b="1"/>
            </a:lvl5pPr>
            <a:lvl6pPr marL="3200400" indent="0">
              <a:buNone/>
              <a:defRPr sz="2200" b="1"/>
            </a:lvl6pPr>
            <a:lvl7pPr marL="3840480" indent="0">
              <a:buNone/>
              <a:defRPr sz="2200" b="1"/>
            </a:lvl7pPr>
            <a:lvl8pPr marL="4480560" indent="0">
              <a:buNone/>
              <a:defRPr sz="2200" b="1"/>
            </a:lvl8pPr>
            <a:lvl9pPr marL="5120640" indent="0">
              <a:buNone/>
              <a:defRPr sz="2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50303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081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5070" y="382271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40081" y="2009141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40080" indent="0">
              <a:buNone/>
              <a:defRPr sz="3900"/>
            </a:lvl2pPr>
            <a:lvl3pPr marL="1280160" indent="0">
              <a:buNone/>
              <a:defRPr sz="340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40080" indent="0">
              <a:buNone/>
              <a:defRPr sz="1700"/>
            </a:lvl2pPr>
            <a:lvl3pPr marL="1280160" indent="0">
              <a:buNone/>
              <a:defRPr sz="1400"/>
            </a:lvl3pPr>
            <a:lvl4pPr marL="1920240" indent="0">
              <a:buNone/>
              <a:defRPr sz="1300"/>
            </a:lvl4pPr>
            <a:lvl5pPr marL="2560320" indent="0">
              <a:buNone/>
              <a:defRPr sz="1300"/>
            </a:lvl5pPr>
            <a:lvl6pPr marL="3200400" indent="0">
              <a:buNone/>
              <a:defRPr sz="1300"/>
            </a:lvl6pPr>
            <a:lvl7pPr marL="3840480" indent="0">
              <a:buNone/>
              <a:defRPr sz="1300"/>
            </a:lvl7pPr>
            <a:lvl8pPr marL="4480560" indent="0">
              <a:buNone/>
              <a:defRPr sz="1300"/>
            </a:lvl8pPr>
            <a:lvl9pPr marL="5120640" indent="0">
              <a:buNone/>
              <a:defRPr sz="13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281160" y="384494"/>
            <a:ext cx="2880360" cy="81921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40080" y="384494"/>
            <a:ext cx="8427720" cy="819213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40080" y="2240281"/>
            <a:ext cx="11521440" cy="6336348"/>
          </a:xfrm>
          <a:prstGeom prst="rect">
            <a:avLst/>
          </a:prstGeom>
        </p:spPr>
        <p:txBody>
          <a:bodyPr vert="horz" lIns="128016" tIns="64008" rIns="128016" bIns="6400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400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l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373880" y="8898891"/>
            <a:ext cx="40538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ct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174480" y="8898891"/>
            <a:ext cx="2987040" cy="511175"/>
          </a:xfrm>
          <a:prstGeom prst="rect">
            <a:avLst/>
          </a:prstGeom>
        </p:spPr>
        <p:txBody>
          <a:bodyPr vert="horz" lIns="128016" tIns="64008" rIns="128016" bIns="64008" rtlCol="0" anchor="ctr"/>
          <a:lstStyle>
            <a:lvl1pPr algn="r">
              <a:defRPr sz="1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80160" rtl="0" eaLnBrk="1" latinLnBrk="0" hangingPunct="1">
        <a:spcBef>
          <a:spcPct val="0"/>
        </a:spcBef>
        <a:buNone/>
        <a:defRPr sz="6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0060" indent="-480060" algn="l" defTabSz="1280160" rtl="0" eaLnBrk="1" latinLnBrk="0" hangingPunct="1">
        <a:spcBef>
          <a:spcPct val="20000"/>
        </a:spcBef>
        <a:buFont typeface="Arial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1pPr>
      <a:lvl2pPr marL="1040130" indent="-400050" algn="l" defTabSz="1280160" rtl="0" eaLnBrk="1" latinLnBrk="0" hangingPunct="1">
        <a:spcBef>
          <a:spcPct val="20000"/>
        </a:spcBef>
        <a:buFont typeface="Arial" pitchFamily="34" charset="0"/>
        <a:buChar char="–"/>
        <a:defRPr sz="390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7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1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tif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jpeg"/><Relationship Id="rId4" Type="http://schemas.openxmlformats.org/officeDocument/2006/relationships/image" Target="../media/image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904856" y="9769152"/>
            <a:ext cx="5616624" cy="383659"/>
          </a:xfrm>
        </p:spPr>
        <p:txBody>
          <a:bodyPr>
            <a:normAutofit/>
          </a:bodyPr>
          <a:lstStyle/>
          <a:p>
            <a:r>
              <a:rPr lang="ru-RU" sz="1600" dirty="0" smtClean="0"/>
              <a:t>ООО «</a:t>
            </a:r>
            <a:r>
              <a:rPr lang="ru-RU" sz="1600" dirty="0" err="1" smtClean="0"/>
              <a:t>Метроплис</a:t>
            </a:r>
            <a:r>
              <a:rPr lang="ru-RU" sz="1600" dirty="0" smtClean="0"/>
              <a:t>»</a:t>
            </a:r>
            <a:endParaRPr lang="ru-RU" sz="1600" dirty="0"/>
          </a:p>
        </p:txBody>
      </p:sp>
      <p:sp>
        <p:nvSpPr>
          <p:cNvPr id="8" name="Заголовок 4"/>
          <p:cNvSpPr txBox="1">
            <a:spLocks/>
          </p:cNvSpPr>
          <p:nvPr/>
        </p:nvSpPr>
        <p:spPr>
          <a:xfrm>
            <a:off x="-1088032" y="9985176"/>
            <a:ext cx="7857024" cy="360040"/>
          </a:xfrm>
          <a:prstGeom prst="rect">
            <a:avLst/>
          </a:prstGeom>
        </p:spPr>
        <p:txBody>
          <a:bodyPr vert="horz" lIns="128016" tIns="64008" rIns="128016" bIns="64008" rtlCol="0" anchor="ctr">
            <a:normAutofit/>
          </a:bodyPr>
          <a:lstStyle/>
          <a:p>
            <a:pPr marL="0" marR="0" lvl="0" indent="0" algn="ctr" defTabSz="128016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Свидетельство № П-2.0155/09</a:t>
            </a:r>
            <a:r>
              <a:rPr kumimoji="0" lang="ru-RU" sz="1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от  25 апреля 2017г.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flipV="1">
            <a:off x="12801600" y="1560240"/>
            <a:ext cx="0" cy="720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Заголовок 4"/>
          <p:cNvSpPr txBox="1">
            <a:spLocks/>
          </p:cNvSpPr>
          <p:nvPr/>
        </p:nvSpPr>
        <p:spPr>
          <a:xfrm>
            <a:off x="3880520" y="2712368"/>
            <a:ext cx="5328752" cy="527675"/>
          </a:xfrm>
          <a:prstGeom prst="rect">
            <a:avLst/>
          </a:prstGeom>
        </p:spPr>
        <p:txBody>
          <a:bodyPr vert="horz" lIns="128016" tIns="64008" rIns="128016" bIns="64008" rtlCol="0" anchor="ctr">
            <a:noAutofit/>
          </a:bodyPr>
          <a:lstStyle/>
          <a:p>
            <a:pPr marL="0" marR="0" lvl="0" indent="0" algn="ctr" defTabSz="128016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 smtClean="0">
                <a:latin typeface="Times New Roman" pitchFamily="18" charset="0"/>
                <a:ea typeface="+mj-ea"/>
                <a:cs typeface="Times New Roman" pitchFamily="18" charset="0"/>
              </a:rPr>
              <a:t>Заказчик:  Департамент строительства города Москвы </a:t>
            </a:r>
          </a:p>
        </p:txBody>
      </p:sp>
      <p:sp>
        <p:nvSpPr>
          <p:cNvPr id="17" name="Заголовок 4"/>
          <p:cNvSpPr txBox="1">
            <a:spLocks/>
          </p:cNvSpPr>
          <p:nvPr/>
        </p:nvSpPr>
        <p:spPr>
          <a:xfrm>
            <a:off x="3808352" y="8833048"/>
            <a:ext cx="5328752" cy="527675"/>
          </a:xfrm>
          <a:prstGeom prst="rect">
            <a:avLst/>
          </a:prstGeom>
        </p:spPr>
        <p:txBody>
          <a:bodyPr vert="horz" lIns="128016" tIns="64008" rIns="128016" bIns="64008" rtlCol="0" anchor="ctr">
            <a:noAutofit/>
          </a:bodyPr>
          <a:lstStyle/>
          <a:p>
            <a:pPr marL="0" marR="0" lvl="0" indent="0" algn="ctr" defTabSz="128016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dirty="0" smtClean="0">
                <a:latin typeface="Times New Roman" pitchFamily="18" charset="0"/>
                <a:ea typeface="+mj-ea"/>
                <a:cs typeface="Times New Roman" pitchFamily="18" charset="0"/>
              </a:rPr>
              <a:t>Москва 2017г.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9" name="Picture 7" descr="\\SERVER-01\Projects Metropolis\MP-1300 'GES2'\General\Shared Documents\Концепция КР, ВИС\Для презентации\metropoli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2688" y="264096"/>
            <a:ext cx="2088232" cy="581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Рисунок 19" descr="Moscow_Esterno_01_White_Final_UPDATE.t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67326" y="3216424"/>
            <a:ext cx="8825962" cy="489654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248672" y="1920280"/>
            <a:ext cx="24127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Проектная документация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456584" y="2280320"/>
            <a:ext cx="39632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Архитектурно-градостроительное решение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072208" y="1128192"/>
            <a:ext cx="108298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     «2-я очередь пешеходной зоны Патриаршего пешеходного моста от Храма Христа Спасителя до</a:t>
            </a:r>
          </a:p>
          <a:p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Якиманской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набережной кв.№360-361, с учетом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подмостового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пространства спуска к воде и причала»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31137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точка в городе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45016" y="912168"/>
            <a:ext cx="4248472" cy="46660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28592" y="264096"/>
            <a:ext cx="41044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tabLst>
                <a:tab pos="355600" algn="l"/>
              </a:tabLst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Схема размещения объекта в городе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tabLst>
                <a:tab pos="355600" algn="l"/>
              </a:tabLst>
            </a:pPr>
            <a:endParaRPr lang="ru-RU" sz="1200" dirty="0" smtClean="0">
              <a:latin typeface="Garamond" panose="02020404030301010803" pitchFamily="18" charset="0"/>
            </a:endParaRPr>
          </a:p>
          <a:p>
            <a:pPr algn="just">
              <a:tabLst>
                <a:tab pos="355600" algn="l"/>
              </a:tabLst>
            </a:pPr>
            <a:r>
              <a:rPr lang="ru-RU" sz="1200" dirty="0" smtClean="0">
                <a:latin typeface="Garamond" panose="02020404030301010803" pitchFamily="18" charset="0"/>
              </a:rPr>
              <a:t> </a:t>
            </a:r>
          </a:p>
          <a:p>
            <a:pPr algn="just">
              <a:tabLst>
                <a:tab pos="355600" algn="l"/>
              </a:tabLst>
            </a:pPr>
            <a:r>
              <a:rPr lang="ru-RU" sz="1200" dirty="0" smtClean="0">
                <a:latin typeface="Garamond" panose="02020404030301010803" pitchFamily="18" charset="0"/>
              </a:rPr>
              <a:t>	</a:t>
            </a:r>
            <a:endParaRPr lang="ru-RU" sz="1200" dirty="0">
              <a:latin typeface="Garamond" panose="02020404030301010803" pitchFamily="18" charset="0"/>
            </a:endParaRPr>
          </a:p>
          <a:p>
            <a:pPr algn="just">
              <a:tabLst>
                <a:tab pos="355600" algn="l"/>
              </a:tabLst>
            </a:pPr>
            <a:endParaRPr lang="ru-RU" sz="1200" dirty="0" smtClean="0">
              <a:latin typeface="Garamond" panose="02020404030301010803" pitchFamily="18" charset="0"/>
            </a:endParaRPr>
          </a:p>
          <a:p>
            <a:pPr algn="just">
              <a:tabLst>
                <a:tab pos="355600" algn="l"/>
              </a:tabLst>
            </a:pPr>
            <a:endParaRPr lang="ru-RU" sz="1200" dirty="0" smtClean="0">
              <a:latin typeface="Garamond" panose="02020404030301010803" pitchFamily="18" charset="0"/>
            </a:endParaRPr>
          </a:p>
          <a:p>
            <a:pPr>
              <a:tabLst>
                <a:tab pos="355600" algn="l"/>
              </a:tabLst>
            </a:pPr>
            <a:endParaRPr lang="ru-RU" sz="1200" dirty="0">
              <a:latin typeface="Garamond" panose="02020404030301010803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TextBox 26"/>
          <p:cNvSpPr txBox="1"/>
          <p:nvPr/>
        </p:nvSpPr>
        <p:spPr>
          <a:xfrm>
            <a:off x="7840960" y="9193088"/>
            <a:ext cx="266429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СХЕМА РАЗМЕЩЕНИЯ ОБЪЕКТА В ГОРОДЕ</a:t>
            </a:r>
            <a:endParaRPr lang="ru-RU" sz="900" dirty="0"/>
          </a:p>
        </p:txBody>
      </p:sp>
      <p:pic>
        <p:nvPicPr>
          <p:cNvPr id="34" name="Picture 7" descr="\\SERVER-01\Projects Metropolis\MP-1300 'GES2'\General\Shared Documents\Концепция КР, ВИС\Для презентации\metropoli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93288" y="9072130"/>
            <a:ext cx="1728192" cy="510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6" name="Таблица 35"/>
          <p:cNvGraphicFramePr>
            <a:graphicFrameLocks noGrp="1"/>
          </p:cNvGraphicFramePr>
          <p:nvPr/>
        </p:nvGraphicFramePr>
        <p:xfrm>
          <a:off x="0" y="8761040"/>
          <a:ext cx="12793688" cy="840160"/>
        </p:xfrm>
        <a:graphic>
          <a:graphicData uri="http://schemas.openxmlformats.org/drawingml/2006/table">
            <a:tbl>
              <a:tblPr/>
              <a:tblGrid>
                <a:gridCol w="12793688"/>
              </a:tblGrid>
              <a:tr h="84016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37" name="Прямая соединительная линия 36"/>
          <p:cNvCxnSpPr/>
          <p:nvPr/>
        </p:nvCxnSpPr>
        <p:spPr>
          <a:xfrm>
            <a:off x="0" y="9049072"/>
            <a:ext cx="12801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2944416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7192888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10577264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1072208" y="8761039"/>
            <a:ext cx="100893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Заказчик</a:t>
            </a:r>
            <a:endParaRPr lang="ru-RU" sz="1300" dirty="0"/>
          </a:p>
        </p:txBody>
      </p:sp>
      <p:sp>
        <p:nvSpPr>
          <p:cNvPr id="43" name="TextBox 42"/>
          <p:cNvSpPr txBox="1"/>
          <p:nvPr/>
        </p:nvSpPr>
        <p:spPr>
          <a:xfrm>
            <a:off x="4096544" y="8761039"/>
            <a:ext cx="186461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Наименование объекта</a:t>
            </a:r>
            <a:endParaRPr lang="ru-RU" sz="1300" dirty="0"/>
          </a:p>
        </p:txBody>
      </p:sp>
      <p:sp>
        <p:nvSpPr>
          <p:cNvPr id="44" name="TextBox 43"/>
          <p:cNvSpPr txBox="1"/>
          <p:nvPr/>
        </p:nvSpPr>
        <p:spPr>
          <a:xfrm>
            <a:off x="8206406" y="8761039"/>
            <a:ext cx="129073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Название листа</a:t>
            </a:r>
            <a:endParaRPr lang="ru-RU" sz="1300" dirty="0"/>
          </a:p>
        </p:txBody>
      </p:sp>
      <p:sp>
        <p:nvSpPr>
          <p:cNvPr id="45" name="TextBox 44"/>
          <p:cNvSpPr txBox="1"/>
          <p:nvPr/>
        </p:nvSpPr>
        <p:spPr>
          <a:xfrm>
            <a:off x="10715025" y="8756683"/>
            <a:ext cx="187846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Проектная организация</a:t>
            </a:r>
            <a:endParaRPr lang="ru-RU" sz="1300" dirty="0"/>
          </a:p>
        </p:txBody>
      </p:sp>
      <p:sp>
        <p:nvSpPr>
          <p:cNvPr id="46" name="TextBox 45"/>
          <p:cNvSpPr txBox="1"/>
          <p:nvPr/>
        </p:nvSpPr>
        <p:spPr>
          <a:xfrm>
            <a:off x="352128" y="9174504"/>
            <a:ext cx="23762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Департамент строительства города Москвы</a:t>
            </a:r>
            <a:endParaRPr lang="ru-RU" sz="900" dirty="0"/>
          </a:p>
        </p:txBody>
      </p:sp>
      <p:sp>
        <p:nvSpPr>
          <p:cNvPr id="47" name="TextBox 46"/>
          <p:cNvSpPr txBox="1"/>
          <p:nvPr/>
        </p:nvSpPr>
        <p:spPr>
          <a:xfrm>
            <a:off x="3088432" y="9045297"/>
            <a:ext cx="410445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«2-Я ОЧЕРЕДЬ ПЕШЕХОДНОЙ ЗОНЫ ПАТРИАРШЕГО ПЕШЕХОДНОГО МОСТА ОТ ХРАМА ХРИСТА СПАСИТЕЛЯ ДО ЯКИМАНСКОЙ НАБЕРЕЖНОЙ КВ. №360-361, С УЧЁТОМ ПОДМОСТОВОГО ПРОСТРАНСТВА СПУСКА К ВОДЕ И ПРИЧАЛА»</a:t>
            </a:r>
            <a:endParaRPr lang="ru-RU" sz="900" dirty="0"/>
          </a:p>
        </p:txBody>
      </p:sp>
      <p:pic>
        <p:nvPicPr>
          <p:cNvPr id="21" name="Рисунок 20" descr="Точка в городе 1 (свет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72208" y="1121777"/>
            <a:ext cx="7200799" cy="6847175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2377464" y="192088"/>
            <a:ext cx="26962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 smtClean="0"/>
              <a:t>2</a:t>
            </a:r>
            <a:endParaRPr lang="ru-RU" sz="1300" dirty="0"/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12377464" y="19208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flipH="1">
            <a:off x="12377464" y="480120"/>
            <a:ext cx="2880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249880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 descr="Новый ситуационный план .jpg"/>
          <p:cNvPicPr>
            <a:picLocks noChangeAspect="1"/>
          </p:cNvPicPr>
          <p:nvPr/>
        </p:nvPicPr>
        <p:blipFill>
          <a:blip r:embed="rId3" cstate="print"/>
          <a:srcRect l="28979" r="6440"/>
          <a:stretch>
            <a:fillRect/>
          </a:stretch>
        </p:blipFill>
        <p:spPr>
          <a:xfrm rot="2346522">
            <a:off x="3410827" y="1268683"/>
            <a:ext cx="6806114" cy="7455562"/>
          </a:xfrm>
          <a:prstGeom prst="rect">
            <a:avLst/>
          </a:prstGeom>
        </p:spPr>
      </p:pic>
      <p:graphicFrame>
        <p:nvGraphicFramePr>
          <p:cNvPr id="26" name="Таблица 25"/>
          <p:cNvGraphicFramePr>
            <a:graphicFrameLocks noGrp="1"/>
          </p:cNvGraphicFramePr>
          <p:nvPr/>
        </p:nvGraphicFramePr>
        <p:xfrm>
          <a:off x="0" y="8761040"/>
          <a:ext cx="12793688" cy="840160"/>
        </p:xfrm>
        <a:graphic>
          <a:graphicData uri="http://schemas.openxmlformats.org/drawingml/2006/table">
            <a:tbl>
              <a:tblPr/>
              <a:tblGrid>
                <a:gridCol w="12793688"/>
              </a:tblGrid>
              <a:tr h="84016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240560" y="264096"/>
            <a:ext cx="50405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tabLst>
                <a:tab pos="355600" algn="l"/>
              </a:tabLst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Схема ситуационного плана (на основе М 1:2000)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tabLst>
                <a:tab pos="355600" algn="l"/>
              </a:tabLst>
            </a:pPr>
            <a:endParaRPr lang="ru-RU" sz="1200" dirty="0" smtClean="0">
              <a:latin typeface="Garamond" panose="02020404030301010803" pitchFamily="18" charset="0"/>
            </a:endParaRPr>
          </a:p>
          <a:p>
            <a:pPr algn="just">
              <a:tabLst>
                <a:tab pos="355600" algn="l"/>
              </a:tabLst>
            </a:pPr>
            <a:r>
              <a:rPr lang="ru-RU" sz="1200" dirty="0" smtClean="0">
                <a:latin typeface="Garamond" panose="02020404030301010803" pitchFamily="18" charset="0"/>
              </a:rPr>
              <a:t> </a:t>
            </a:r>
          </a:p>
          <a:p>
            <a:pPr algn="just">
              <a:tabLst>
                <a:tab pos="355600" algn="l"/>
              </a:tabLst>
            </a:pPr>
            <a:r>
              <a:rPr lang="ru-RU" sz="1200" dirty="0" smtClean="0">
                <a:latin typeface="Garamond" panose="02020404030301010803" pitchFamily="18" charset="0"/>
              </a:rPr>
              <a:t>	</a:t>
            </a:r>
            <a:endParaRPr lang="ru-RU" sz="1200" dirty="0">
              <a:latin typeface="Garamond" panose="02020404030301010803" pitchFamily="18" charset="0"/>
            </a:endParaRPr>
          </a:p>
          <a:p>
            <a:pPr algn="just">
              <a:tabLst>
                <a:tab pos="355600" algn="l"/>
              </a:tabLst>
            </a:pPr>
            <a:endParaRPr lang="ru-RU" sz="1200" dirty="0" smtClean="0">
              <a:latin typeface="Garamond" panose="02020404030301010803" pitchFamily="18" charset="0"/>
            </a:endParaRPr>
          </a:p>
          <a:p>
            <a:pPr algn="just">
              <a:tabLst>
                <a:tab pos="355600" algn="l"/>
              </a:tabLst>
            </a:pPr>
            <a:endParaRPr lang="ru-RU" sz="1200" dirty="0" smtClean="0">
              <a:latin typeface="Garamond" panose="02020404030301010803" pitchFamily="18" charset="0"/>
            </a:endParaRPr>
          </a:p>
          <a:p>
            <a:pPr>
              <a:tabLst>
                <a:tab pos="355600" algn="l"/>
              </a:tabLst>
            </a:pPr>
            <a:endParaRPr lang="ru-RU" sz="1200" dirty="0">
              <a:latin typeface="Garamond" panose="02020404030301010803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480920" y="9193088"/>
            <a:ext cx="302433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СХЕМА СИТУАЦИОННОГО ПЛАНА (НА ОСНОВЕ М 1:2000)</a:t>
            </a:r>
            <a:endParaRPr lang="ru-RU" sz="900" dirty="0"/>
          </a:p>
        </p:txBody>
      </p:sp>
      <p:pic>
        <p:nvPicPr>
          <p:cNvPr id="25" name="Picture 7" descr="\\SERVER-01\Projects Metropolis\MP-1300 'GES2'\General\Shared Documents\Концепция КР, ВИС\Для презентации\metropoli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93288" y="9072130"/>
            <a:ext cx="1728192" cy="510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27" name="Прямая соединительная линия 26"/>
          <p:cNvCxnSpPr/>
          <p:nvPr/>
        </p:nvCxnSpPr>
        <p:spPr>
          <a:xfrm>
            <a:off x="0" y="9049072"/>
            <a:ext cx="12801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2944416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7192888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10577264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072208" y="8761039"/>
            <a:ext cx="100893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Заказчик</a:t>
            </a:r>
            <a:endParaRPr lang="ru-RU" sz="1300" dirty="0"/>
          </a:p>
        </p:txBody>
      </p:sp>
      <p:sp>
        <p:nvSpPr>
          <p:cNvPr id="32" name="TextBox 31"/>
          <p:cNvSpPr txBox="1"/>
          <p:nvPr/>
        </p:nvSpPr>
        <p:spPr>
          <a:xfrm>
            <a:off x="4096544" y="8761039"/>
            <a:ext cx="186461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Наименование объекта</a:t>
            </a:r>
            <a:endParaRPr lang="ru-RU" sz="1300" dirty="0"/>
          </a:p>
        </p:txBody>
      </p:sp>
      <p:sp>
        <p:nvSpPr>
          <p:cNvPr id="33" name="TextBox 32"/>
          <p:cNvSpPr txBox="1"/>
          <p:nvPr/>
        </p:nvSpPr>
        <p:spPr>
          <a:xfrm>
            <a:off x="8206406" y="8761039"/>
            <a:ext cx="129073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Название листа</a:t>
            </a:r>
            <a:endParaRPr lang="ru-RU" sz="1300" dirty="0"/>
          </a:p>
        </p:txBody>
      </p:sp>
      <p:sp>
        <p:nvSpPr>
          <p:cNvPr id="34" name="TextBox 33"/>
          <p:cNvSpPr txBox="1"/>
          <p:nvPr/>
        </p:nvSpPr>
        <p:spPr>
          <a:xfrm>
            <a:off x="10715025" y="8756683"/>
            <a:ext cx="187846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Проектная организация</a:t>
            </a:r>
            <a:endParaRPr lang="ru-RU" sz="1300" dirty="0"/>
          </a:p>
        </p:txBody>
      </p:sp>
      <p:sp>
        <p:nvSpPr>
          <p:cNvPr id="35" name="TextBox 34"/>
          <p:cNvSpPr txBox="1"/>
          <p:nvPr/>
        </p:nvSpPr>
        <p:spPr>
          <a:xfrm>
            <a:off x="352128" y="9174504"/>
            <a:ext cx="23762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Департамент строительства города Москвы</a:t>
            </a:r>
            <a:endParaRPr lang="ru-RU" sz="900" dirty="0"/>
          </a:p>
        </p:txBody>
      </p:sp>
      <p:sp>
        <p:nvSpPr>
          <p:cNvPr id="36" name="TextBox 35"/>
          <p:cNvSpPr txBox="1"/>
          <p:nvPr/>
        </p:nvSpPr>
        <p:spPr>
          <a:xfrm>
            <a:off x="3088432" y="9045297"/>
            <a:ext cx="410445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«2-Я ОЧЕРЕДЬ ПЕШЕХОДНОЙ ЗОНЫ ПАТРИАРШЕГО ПЕШЕХОДНОГО МОСТА ОТ ХРАМА ХРИСТА СПАСИТЕЛЯ ДО ЯКИМАНСКОЙ НАБЕРЕЖНОЙ КВ. №360-361, С УЧЁТОМ ПОДМОСТОВОГО ПРОСТРАНСТВА СПУСКА К ВОДЕ И ПРИЧАЛА»</a:t>
            </a:r>
            <a:endParaRPr lang="ru-RU" sz="900" dirty="0"/>
          </a:p>
        </p:txBody>
      </p:sp>
      <p:pic>
        <p:nvPicPr>
          <p:cNvPr id="21" name="Рисунок 20" descr="Новые условные обозначения для ситуационного плана.jpg"/>
          <p:cNvPicPr>
            <a:picLocks noChangeAspect="1"/>
          </p:cNvPicPr>
          <p:nvPr/>
        </p:nvPicPr>
        <p:blipFill>
          <a:blip r:embed="rId5" cstate="print"/>
          <a:srcRect r="8893"/>
          <a:stretch>
            <a:fillRect/>
          </a:stretch>
        </p:blipFill>
        <p:spPr>
          <a:xfrm>
            <a:off x="9119504" y="5716545"/>
            <a:ext cx="3689893" cy="2862049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9641160" y="2496344"/>
            <a:ext cx="3024336" cy="280831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2" name="Таблица 21"/>
          <p:cNvGraphicFramePr>
            <a:graphicFrameLocks noGrp="1"/>
          </p:cNvGraphicFramePr>
          <p:nvPr/>
        </p:nvGraphicFramePr>
        <p:xfrm>
          <a:off x="9641160" y="2640360"/>
          <a:ext cx="2952328" cy="2952327"/>
        </p:xfrm>
        <a:graphic>
          <a:graphicData uri="http://schemas.openxmlformats.org/drawingml/2006/table">
            <a:tbl>
              <a:tblPr/>
              <a:tblGrid>
                <a:gridCol w="386692"/>
                <a:gridCol w="2565636"/>
              </a:tblGrid>
              <a:tr h="553166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Times New Roman"/>
                          <a:ea typeface="Calibri"/>
                          <a:cs typeface="Times New Roman"/>
                        </a:rPr>
                        <a:t>Экспликация сооружений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997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1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Российский научно-исследовательский Институт </a:t>
                      </a:r>
                      <a:r>
                        <a:rPr lang="ru-RU" sz="1100" dirty="0" err="1">
                          <a:latin typeface="Times New Roman"/>
                          <a:ea typeface="Calibri"/>
                          <a:cs typeface="Times New Roman"/>
                        </a:rPr>
                        <a:t>Культурологии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9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Красный октябрь, магазин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9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ПС Берсеневская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98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4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Городская усадьба Смирновых Ресторан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9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Офисное здание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9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6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Хозяйственный корпус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98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7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Силовая тяговая подстанция Мосгортранс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99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Calibri"/>
                          <a:cs typeface="Times New Roman"/>
                        </a:rPr>
                        <a:t>8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Calibri"/>
                          <a:cs typeface="Times New Roman"/>
                        </a:rPr>
                        <a:t>ГЭС-2</a:t>
                      </a:r>
                      <a:endParaRPr lang="ru-RU" sz="11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9" name="Прямоугольник 38"/>
          <p:cNvSpPr/>
          <p:nvPr/>
        </p:nvSpPr>
        <p:spPr>
          <a:xfrm>
            <a:off x="10433248" y="6960840"/>
            <a:ext cx="1512168" cy="216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TextBox 39"/>
          <p:cNvSpPr txBox="1"/>
          <p:nvPr/>
        </p:nvSpPr>
        <p:spPr>
          <a:xfrm>
            <a:off x="10289232" y="6888832"/>
            <a:ext cx="191270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latin typeface="Franklin Gothic Medium" pitchFamily="34" charset="0"/>
                <a:cs typeface="Times New Roman" pitchFamily="18" charset="0"/>
              </a:rPr>
              <a:t>  </a:t>
            </a:r>
            <a:r>
              <a:rPr lang="ru-RU" sz="950" dirty="0" smtClean="0">
                <a:latin typeface="Times New Roman" pitchFamily="18" charset="0"/>
                <a:cs typeface="Times New Roman" pitchFamily="18" charset="0"/>
              </a:rPr>
              <a:t>Реконструируемое сооружение</a:t>
            </a:r>
            <a:endParaRPr lang="ru-RU" sz="95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2377464" y="192088"/>
            <a:ext cx="26962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 smtClean="0"/>
              <a:t>3</a:t>
            </a:r>
            <a:endParaRPr lang="ru-RU" sz="1300" dirty="0"/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>
            <a:off x="12377464" y="19208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 flipH="1">
            <a:off x="12377464" y="480120"/>
            <a:ext cx="2880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249880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 descr="Благоустройство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56184" y="120080"/>
            <a:ext cx="11401350" cy="9121081"/>
          </a:xfrm>
          <a:prstGeom prst="rect">
            <a:avLst/>
          </a:prstGeom>
        </p:spPr>
      </p:pic>
      <p:graphicFrame>
        <p:nvGraphicFramePr>
          <p:cNvPr id="35" name="Таблица 34"/>
          <p:cNvGraphicFramePr>
            <a:graphicFrameLocks noGrp="1"/>
          </p:cNvGraphicFramePr>
          <p:nvPr/>
        </p:nvGraphicFramePr>
        <p:xfrm>
          <a:off x="0" y="8761040"/>
          <a:ext cx="12793688" cy="840160"/>
        </p:xfrm>
        <a:graphic>
          <a:graphicData uri="http://schemas.openxmlformats.org/drawingml/2006/table">
            <a:tbl>
              <a:tblPr/>
              <a:tblGrid>
                <a:gridCol w="12793688"/>
              </a:tblGrid>
              <a:tr h="84016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016424" y="48072"/>
            <a:ext cx="756084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Схема планировочной организации земельного участка, совмещённая со схемой транспортной организации территории (на основе М 1:500)</a:t>
            </a:r>
          </a:p>
          <a:p>
            <a:pPr algn="just">
              <a:tabLst>
                <a:tab pos="355600" algn="l"/>
              </a:tabLst>
            </a:pPr>
            <a:r>
              <a:rPr lang="ru-RU" sz="1800" dirty="0" smtClean="0">
                <a:latin typeface="+mj-lt"/>
              </a:rPr>
              <a:t> </a:t>
            </a:r>
          </a:p>
          <a:p>
            <a:pPr algn="just">
              <a:tabLst>
                <a:tab pos="355600" algn="l"/>
              </a:tabLst>
            </a:pPr>
            <a:r>
              <a:rPr lang="ru-RU" sz="1200" dirty="0" smtClean="0">
                <a:latin typeface="Garamond" panose="02020404030301010803" pitchFamily="18" charset="0"/>
              </a:rPr>
              <a:t>	</a:t>
            </a:r>
          </a:p>
          <a:p>
            <a:pPr algn="just">
              <a:tabLst>
                <a:tab pos="355600" algn="l"/>
              </a:tabLst>
            </a:pPr>
            <a:endParaRPr lang="ru-RU" sz="1200" dirty="0" smtClean="0">
              <a:latin typeface="Garamond" panose="02020404030301010803" pitchFamily="18" charset="0"/>
            </a:endParaRPr>
          </a:p>
          <a:p>
            <a:pPr algn="just">
              <a:tabLst>
                <a:tab pos="355600" algn="l"/>
              </a:tabLst>
            </a:pPr>
            <a:endParaRPr lang="ru-RU" sz="1200" dirty="0" smtClean="0">
              <a:latin typeface="Garamond" panose="02020404030301010803" pitchFamily="18" charset="0"/>
            </a:endParaRPr>
          </a:p>
          <a:p>
            <a:pPr>
              <a:tabLst>
                <a:tab pos="355600" algn="l"/>
              </a:tabLst>
            </a:pPr>
            <a:endParaRPr lang="ru-RU" sz="1200" dirty="0">
              <a:latin typeface="Garamond" panose="02020404030301010803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 descr="Север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0120" y="912168"/>
            <a:ext cx="864096" cy="64807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96144" y="408112"/>
            <a:ext cx="21602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tabLst>
                <a:tab pos="355600" algn="l"/>
              </a:tabLst>
            </a:pPr>
            <a:r>
              <a:rPr lang="ru-RU" sz="1200" i="1" dirty="0" smtClean="0">
                <a:latin typeface="Garamond" panose="02020404030301010803" pitchFamily="18" charset="0"/>
              </a:rPr>
              <a:t>	</a:t>
            </a:r>
            <a:r>
              <a:rPr lang="ru-RU" sz="1800" dirty="0" smtClean="0">
                <a:latin typeface="+mj-lt"/>
              </a:rPr>
              <a:t>С</a:t>
            </a:r>
          </a:p>
          <a:p>
            <a:pPr algn="just">
              <a:tabLst>
                <a:tab pos="355600" algn="l"/>
              </a:tabLst>
            </a:pPr>
            <a:r>
              <a:rPr lang="ru-RU" sz="1800" dirty="0" smtClean="0">
                <a:latin typeface="+mj-lt"/>
              </a:rPr>
              <a:t> </a:t>
            </a:r>
          </a:p>
          <a:p>
            <a:pPr algn="just">
              <a:tabLst>
                <a:tab pos="355600" algn="l"/>
              </a:tabLst>
            </a:pPr>
            <a:r>
              <a:rPr lang="ru-RU" sz="1200" dirty="0" smtClean="0">
                <a:latin typeface="Garamond" panose="02020404030301010803" pitchFamily="18" charset="0"/>
              </a:rPr>
              <a:t>	</a:t>
            </a:r>
          </a:p>
          <a:p>
            <a:pPr algn="just">
              <a:tabLst>
                <a:tab pos="355600" algn="l"/>
              </a:tabLst>
            </a:pPr>
            <a:endParaRPr lang="ru-RU" sz="1200" dirty="0" smtClean="0">
              <a:latin typeface="Garamond" panose="02020404030301010803" pitchFamily="18" charset="0"/>
            </a:endParaRPr>
          </a:p>
          <a:p>
            <a:pPr algn="just">
              <a:tabLst>
                <a:tab pos="355600" algn="l"/>
              </a:tabLst>
            </a:pPr>
            <a:endParaRPr lang="ru-RU" sz="1200" dirty="0" smtClean="0">
              <a:latin typeface="Garamond" panose="02020404030301010803" pitchFamily="18" charset="0"/>
            </a:endParaRPr>
          </a:p>
          <a:p>
            <a:pPr>
              <a:tabLst>
                <a:tab pos="355600" algn="l"/>
              </a:tabLst>
            </a:pPr>
            <a:endParaRPr lang="ru-RU" sz="1200" dirty="0">
              <a:latin typeface="Garamond" panose="02020404030301010803" pitchFamily="18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192888" y="9049072"/>
            <a:ext cx="338437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СХЕМА ПЛАНИРОВОЧНОЙ ОРГАНИЗАЦИИ ЗЕМЕЛЬНОГО УЧАСТКА, СОВМЕЩЁННАЯ СО СХЕМОЙ ТРАНСПОРТНОЙ ОРГАНИЗАЦИИ ТЕРРИТОРИИ (на основе М 1:500)</a:t>
            </a:r>
            <a:endParaRPr lang="ru-RU" sz="900" dirty="0"/>
          </a:p>
        </p:txBody>
      </p:sp>
      <p:pic>
        <p:nvPicPr>
          <p:cNvPr id="34" name="Picture 7" descr="\\SERVER-01\Projects Metropolis\MP-1300 'GES2'\General\Shared Documents\Концепция КР, ВИС\Для презентации\metropoli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93288" y="9072130"/>
            <a:ext cx="1728192" cy="510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36" name="Прямая соединительная линия 35"/>
          <p:cNvCxnSpPr/>
          <p:nvPr/>
        </p:nvCxnSpPr>
        <p:spPr>
          <a:xfrm>
            <a:off x="0" y="9049072"/>
            <a:ext cx="12801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2944416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7192888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>
            <a:off x="10577264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1072208" y="8761039"/>
            <a:ext cx="100893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Заказчик</a:t>
            </a:r>
            <a:endParaRPr lang="ru-RU" sz="1300" dirty="0"/>
          </a:p>
        </p:txBody>
      </p:sp>
      <p:sp>
        <p:nvSpPr>
          <p:cNvPr id="41" name="TextBox 40"/>
          <p:cNvSpPr txBox="1"/>
          <p:nvPr/>
        </p:nvSpPr>
        <p:spPr>
          <a:xfrm>
            <a:off x="4096544" y="8761039"/>
            <a:ext cx="186461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Наименование объекта</a:t>
            </a:r>
            <a:endParaRPr lang="ru-RU" sz="1300" dirty="0"/>
          </a:p>
        </p:txBody>
      </p:sp>
      <p:sp>
        <p:nvSpPr>
          <p:cNvPr id="42" name="TextBox 41"/>
          <p:cNvSpPr txBox="1"/>
          <p:nvPr/>
        </p:nvSpPr>
        <p:spPr>
          <a:xfrm>
            <a:off x="8206406" y="8761039"/>
            <a:ext cx="129073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Название листа</a:t>
            </a:r>
            <a:endParaRPr lang="ru-RU" sz="1300" dirty="0"/>
          </a:p>
        </p:txBody>
      </p:sp>
      <p:sp>
        <p:nvSpPr>
          <p:cNvPr id="43" name="TextBox 42"/>
          <p:cNvSpPr txBox="1"/>
          <p:nvPr/>
        </p:nvSpPr>
        <p:spPr>
          <a:xfrm>
            <a:off x="10715025" y="8756683"/>
            <a:ext cx="187846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Проектная организация</a:t>
            </a:r>
            <a:endParaRPr lang="ru-RU" sz="1300" dirty="0"/>
          </a:p>
        </p:txBody>
      </p:sp>
      <p:sp>
        <p:nvSpPr>
          <p:cNvPr id="44" name="TextBox 43"/>
          <p:cNvSpPr txBox="1"/>
          <p:nvPr/>
        </p:nvSpPr>
        <p:spPr>
          <a:xfrm>
            <a:off x="352128" y="9174504"/>
            <a:ext cx="23762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Департамент строительства города Москвы</a:t>
            </a:r>
            <a:endParaRPr lang="ru-RU" sz="900" dirty="0"/>
          </a:p>
        </p:txBody>
      </p:sp>
      <p:sp>
        <p:nvSpPr>
          <p:cNvPr id="45" name="TextBox 44"/>
          <p:cNvSpPr txBox="1"/>
          <p:nvPr/>
        </p:nvSpPr>
        <p:spPr>
          <a:xfrm>
            <a:off x="3088432" y="9045297"/>
            <a:ext cx="410445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«2-Я ОЧЕРЕДЬ ПЕШЕХОДНОЙ ЗОНЫ ПАТРИАРШЕГО ПЕШЕХОДНОГО МОСТА ОТ ХРАМА ХРИСТА СПАСИТЕЛЯ ДО ЯКИМАНСКОЙ НАБЕРЕЖНОЙ КВ. №360-361, С УЧЁТОМ ПОДМОСТОВОГО ПРОСТРАНСТВА СПУСКА К ВОДЕ И ПРИЧАЛА»</a:t>
            </a:r>
            <a:endParaRPr lang="ru-RU" sz="900" dirty="0"/>
          </a:p>
        </p:txBody>
      </p:sp>
      <p:pic>
        <p:nvPicPr>
          <p:cNvPr id="97281" name="Picture 1" descr="C:\Users\y.v.korshunova\Desktop\Без имени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6144" y="5448672"/>
            <a:ext cx="3168352" cy="3240360"/>
          </a:xfrm>
          <a:prstGeom prst="rect">
            <a:avLst/>
          </a:prstGeom>
          <a:noFill/>
        </p:spPr>
      </p:pic>
      <p:sp>
        <p:nvSpPr>
          <p:cNvPr id="27" name="TextBox 26"/>
          <p:cNvSpPr txBox="1"/>
          <p:nvPr/>
        </p:nvSpPr>
        <p:spPr>
          <a:xfrm>
            <a:off x="1072208" y="5376664"/>
            <a:ext cx="212269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Экспликация зданий и сооружений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7283" name="Picture 3" descr="C:\Users\y.v.korshunova\Desktop\Без иhgfhfgмени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849072" y="4368553"/>
            <a:ext cx="3672408" cy="4325304"/>
          </a:xfrm>
          <a:prstGeom prst="rect">
            <a:avLst/>
          </a:prstGeom>
          <a:noFill/>
        </p:spPr>
      </p:pic>
      <p:sp>
        <p:nvSpPr>
          <p:cNvPr id="29" name="TextBox 28"/>
          <p:cNvSpPr txBox="1"/>
          <p:nvPr/>
        </p:nvSpPr>
        <p:spPr>
          <a:xfrm>
            <a:off x="10145216" y="4296544"/>
            <a:ext cx="12298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273050" algn="l"/>
              </a:tabLst>
            </a:pP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Баланс территории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0937304" y="984176"/>
            <a:ext cx="1224136" cy="2880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0793288" y="840160"/>
            <a:ext cx="1494320" cy="246221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pPr>
              <a:tabLst>
                <a:tab pos="273050" algn="l"/>
              </a:tabLst>
            </a:pP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Условные обозначения</a:t>
            </a:r>
            <a:r>
              <a:rPr lang="en-US" sz="1000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y.v.korshunova\Desktop\Без имени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1009312" y="1344218"/>
            <a:ext cx="1432390" cy="2939132"/>
          </a:xfrm>
          <a:prstGeom prst="rect">
            <a:avLst/>
          </a:prstGeom>
          <a:noFill/>
        </p:spPr>
      </p:pic>
      <p:sp>
        <p:nvSpPr>
          <p:cNvPr id="32" name="TextBox 31"/>
          <p:cNvSpPr txBox="1"/>
          <p:nvPr/>
        </p:nvSpPr>
        <p:spPr>
          <a:xfrm>
            <a:off x="12377464" y="192088"/>
            <a:ext cx="26962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 smtClean="0"/>
              <a:t>4</a:t>
            </a:r>
            <a:endParaRPr lang="ru-RU" sz="1300" dirty="0"/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>
            <a:off x="12377464" y="19208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 flipH="1">
            <a:off x="12377464" y="480120"/>
            <a:ext cx="2880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745144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008312" y="264096"/>
            <a:ext cx="890214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Местоположение с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фотофиксацией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видовых точек</a:t>
            </a:r>
          </a:p>
          <a:p>
            <a:pPr algn="just">
              <a:tabLst>
                <a:tab pos="355600" algn="l"/>
              </a:tabLst>
            </a:pPr>
            <a:r>
              <a:rPr lang="ru-RU" sz="1200" dirty="0" smtClean="0">
                <a:latin typeface="Garamond" panose="02020404030301010803" pitchFamily="18" charset="0"/>
              </a:rPr>
              <a:t> </a:t>
            </a:r>
          </a:p>
          <a:p>
            <a:pPr algn="just">
              <a:tabLst>
                <a:tab pos="355600" algn="l"/>
              </a:tabLst>
            </a:pPr>
            <a:r>
              <a:rPr lang="ru-RU" sz="1200" dirty="0" smtClean="0">
                <a:latin typeface="Garamond" panose="02020404030301010803" pitchFamily="18" charset="0"/>
              </a:rPr>
              <a:t>	</a:t>
            </a:r>
            <a:endParaRPr lang="ru-RU" sz="1200" dirty="0">
              <a:latin typeface="Garamond" panose="02020404030301010803" pitchFamily="18" charset="0"/>
            </a:endParaRPr>
          </a:p>
          <a:p>
            <a:pPr algn="just">
              <a:tabLst>
                <a:tab pos="355600" algn="l"/>
              </a:tabLst>
            </a:pPr>
            <a:endParaRPr lang="ru-RU" sz="1200" dirty="0" smtClean="0">
              <a:latin typeface="Garamond" panose="02020404030301010803" pitchFamily="18" charset="0"/>
            </a:endParaRPr>
          </a:p>
          <a:p>
            <a:pPr algn="just">
              <a:tabLst>
                <a:tab pos="355600" algn="l"/>
              </a:tabLst>
            </a:pPr>
            <a:endParaRPr lang="ru-RU" sz="1200" dirty="0" smtClean="0">
              <a:latin typeface="Garamond" panose="02020404030301010803" pitchFamily="18" charset="0"/>
            </a:endParaRPr>
          </a:p>
          <a:p>
            <a:pPr>
              <a:tabLst>
                <a:tab pos="355600" algn="l"/>
              </a:tabLst>
            </a:pPr>
            <a:endParaRPr lang="ru-RU" sz="1200" dirty="0">
              <a:latin typeface="Garamond" panose="02020404030301010803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5968752" y="7726794"/>
            <a:ext cx="890214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r>
              <a:rPr lang="ru-RU" sz="1600" dirty="0" smtClean="0">
                <a:latin typeface="+mj-lt"/>
              </a:rPr>
              <a:t>    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Условные обозначения</a:t>
            </a:r>
          </a:p>
          <a:p>
            <a:pPr algn="ctr">
              <a:tabLst>
                <a:tab pos="355600" algn="l"/>
              </a:tabLst>
            </a:pPr>
            <a:endParaRPr lang="ru-RU" sz="1400" dirty="0" smtClean="0">
              <a:latin typeface="+mj-lt"/>
            </a:endParaRPr>
          </a:p>
          <a:p>
            <a:pPr algn="ctr">
              <a:tabLst>
                <a:tab pos="355600" algn="l"/>
              </a:tabLst>
            </a:pPr>
            <a:r>
              <a:rPr lang="ru-RU" sz="1600" dirty="0" smtClean="0">
                <a:latin typeface="+mj-lt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           -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Видовая точка</a:t>
            </a:r>
          </a:p>
          <a:p>
            <a:pPr algn="just">
              <a:tabLst>
                <a:tab pos="355600" algn="l"/>
              </a:tabLst>
            </a:pPr>
            <a:r>
              <a:rPr lang="ru-RU" sz="1200" dirty="0" smtClean="0">
                <a:latin typeface="Garamond" panose="02020404030301010803" pitchFamily="18" charset="0"/>
              </a:rPr>
              <a:t> </a:t>
            </a:r>
          </a:p>
          <a:p>
            <a:pPr algn="just">
              <a:tabLst>
                <a:tab pos="355600" algn="l"/>
              </a:tabLst>
            </a:pPr>
            <a:r>
              <a:rPr lang="ru-RU" sz="1200" dirty="0" smtClean="0">
                <a:latin typeface="Garamond" panose="02020404030301010803" pitchFamily="18" charset="0"/>
              </a:rPr>
              <a:t>	</a:t>
            </a:r>
            <a:endParaRPr lang="ru-RU" sz="1200" dirty="0">
              <a:latin typeface="Garamond" panose="02020404030301010803" pitchFamily="18" charset="0"/>
            </a:endParaRPr>
          </a:p>
          <a:p>
            <a:pPr algn="just">
              <a:tabLst>
                <a:tab pos="355600" algn="l"/>
              </a:tabLst>
            </a:pPr>
            <a:endParaRPr lang="ru-RU" sz="1200" dirty="0" smtClean="0">
              <a:latin typeface="Garamond" panose="02020404030301010803" pitchFamily="18" charset="0"/>
            </a:endParaRPr>
          </a:p>
          <a:p>
            <a:pPr algn="just">
              <a:tabLst>
                <a:tab pos="355600" algn="l"/>
              </a:tabLst>
            </a:pPr>
            <a:endParaRPr lang="ru-RU" sz="1200" dirty="0" smtClean="0">
              <a:latin typeface="Garamond" panose="02020404030301010803" pitchFamily="18" charset="0"/>
            </a:endParaRPr>
          </a:p>
          <a:p>
            <a:pPr>
              <a:tabLst>
                <a:tab pos="355600" algn="l"/>
              </a:tabLst>
            </a:pPr>
            <a:endParaRPr lang="ru-RU" sz="1200" dirty="0">
              <a:latin typeface="Garamond" panose="02020404030301010803" pitchFamily="18" charset="0"/>
            </a:endParaRPr>
          </a:p>
        </p:txBody>
      </p:sp>
      <p:pic>
        <p:nvPicPr>
          <p:cNvPr id="26" name="Рисунок 25" descr="Галка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686322" y="8136904"/>
            <a:ext cx="301094" cy="48012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7264896" y="9193088"/>
            <a:ext cx="33123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МЕСТОПОЛОЖЕНИЕ С ФОТОФИКСАЦИЕЙ ВИДОВЫХ ТОЧЕК</a:t>
            </a:r>
            <a:endParaRPr lang="ru-RU" sz="900" dirty="0"/>
          </a:p>
        </p:txBody>
      </p:sp>
      <p:pic>
        <p:nvPicPr>
          <p:cNvPr id="28" name="Picture 7" descr="\\SERVER-01\Projects Metropolis\MP-1300 'GES2'\General\Shared Documents\Концепция КР, ВИС\Для презентации\metropoli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93288" y="9072130"/>
            <a:ext cx="1728192" cy="510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9" name="Таблица 28"/>
          <p:cNvGraphicFramePr>
            <a:graphicFrameLocks noGrp="1"/>
          </p:cNvGraphicFramePr>
          <p:nvPr/>
        </p:nvGraphicFramePr>
        <p:xfrm>
          <a:off x="0" y="8761040"/>
          <a:ext cx="12793688" cy="840160"/>
        </p:xfrm>
        <a:graphic>
          <a:graphicData uri="http://schemas.openxmlformats.org/drawingml/2006/table">
            <a:tbl>
              <a:tblPr/>
              <a:tblGrid>
                <a:gridCol w="12793688"/>
              </a:tblGrid>
              <a:tr h="84016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30" name="Прямая соединительная линия 29"/>
          <p:cNvCxnSpPr/>
          <p:nvPr/>
        </p:nvCxnSpPr>
        <p:spPr>
          <a:xfrm>
            <a:off x="0" y="9049072"/>
            <a:ext cx="12801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2944416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>
            <a:off x="7192888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10577264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1072208" y="8761039"/>
            <a:ext cx="100893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Заказчик</a:t>
            </a:r>
            <a:endParaRPr lang="ru-RU" sz="1300" dirty="0"/>
          </a:p>
        </p:txBody>
      </p:sp>
      <p:sp>
        <p:nvSpPr>
          <p:cNvPr id="36" name="TextBox 35"/>
          <p:cNvSpPr txBox="1"/>
          <p:nvPr/>
        </p:nvSpPr>
        <p:spPr>
          <a:xfrm>
            <a:off x="4096544" y="8761039"/>
            <a:ext cx="186461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Наименование объекта</a:t>
            </a:r>
            <a:endParaRPr lang="ru-RU" sz="1300" dirty="0"/>
          </a:p>
        </p:txBody>
      </p:sp>
      <p:sp>
        <p:nvSpPr>
          <p:cNvPr id="37" name="TextBox 36"/>
          <p:cNvSpPr txBox="1"/>
          <p:nvPr/>
        </p:nvSpPr>
        <p:spPr>
          <a:xfrm>
            <a:off x="8206406" y="8761039"/>
            <a:ext cx="129073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Название листа</a:t>
            </a:r>
            <a:endParaRPr lang="ru-RU" sz="1300" dirty="0"/>
          </a:p>
        </p:txBody>
      </p:sp>
      <p:sp>
        <p:nvSpPr>
          <p:cNvPr id="38" name="TextBox 37"/>
          <p:cNvSpPr txBox="1"/>
          <p:nvPr/>
        </p:nvSpPr>
        <p:spPr>
          <a:xfrm>
            <a:off x="10715025" y="8756683"/>
            <a:ext cx="187846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Проектная организация</a:t>
            </a:r>
            <a:endParaRPr lang="ru-RU" sz="1300" dirty="0"/>
          </a:p>
        </p:txBody>
      </p:sp>
      <p:sp>
        <p:nvSpPr>
          <p:cNvPr id="39" name="TextBox 38"/>
          <p:cNvSpPr txBox="1"/>
          <p:nvPr/>
        </p:nvSpPr>
        <p:spPr>
          <a:xfrm>
            <a:off x="352128" y="9174504"/>
            <a:ext cx="23762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Департамент строительства города Москвы</a:t>
            </a:r>
            <a:endParaRPr lang="ru-RU" sz="900" dirty="0"/>
          </a:p>
        </p:txBody>
      </p:sp>
      <p:sp>
        <p:nvSpPr>
          <p:cNvPr id="40" name="TextBox 39"/>
          <p:cNvSpPr txBox="1"/>
          <p:nvPr/>
        </p:nvSpPr>
        <p:spPr>
          <a:xfrm>
            <a:off x="3088432" y="9045297"/>
            <a:ext cx="410445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«2-Я ОЧЕРЕДЬ ПЕШЕХОДНОЙ ЗОНЫ ПАТРИАРШЕГО ПЕШЕХОДНОГО МОСТА ОТ ХРАМА ХРИСТА СПАСИТЕЛЯ ДО ЯКИМАНСКОЙ НАБЕРЕЖНОЙ КВ. №360-361, С УЧЁТОМ ПОДМОСТОВОГО ПРОСТРАНСТВА СПУСКА К ВОДЕ И ПРИЧАЛА»</a:t>
            </a:r>
            <a:endParaRPr lang="ru-RU" sz="900" dirty="0"/>
          </a:p>
        </p:txBody>
      </p:sp>
      <p:pic>
        <p:nvPicPr>
          <p:cNvPr id="23" name="Рисунок 22" descr="ГЕН ПЛАН НОВЫЙ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96876" y="840161"/>
            <a:ext cx="9056452" cy="684075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2377464" y="192088"/>
            <a:ext cx="26962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 smtClean="0"/>
              <a:t>5</a:t>
            </a:r>
            <a:endParaRPr lang="ru-RU" sz="1300" dirty="0"/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12377464" y="19208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flipH="1">
            <a:off x="12377464" y="480120"/>
            <a:ext cx="2880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81477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Таблица 30"/>
          <p:cNvGraphicFramePr>
            <a:graphicFrameLocks noGrp="1"/>
          </p:cNvGraphicFramePr>
          <p:nvPr/>
        </p:nvGraphicFramePr>
        <p:xfrm>
          <a:off x="0" y="8761040"/>
          <a:ext cx="12793688" cy="840160"/>
        </p:xfrm>
        <a:graphic>
          <a:graphicData uri="http://schemas.openxmlformats.org/drawingml/2006/table">
            <a:tbl>
              <a:tblPr/>
              <a:tblGrid>
                <a:gridCol w="12793688"/>
              </a:tblGrid>
              <a:tr h="84016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600600" y="195570"/>
            <a:ext cx="414961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Видовые точки фотофиксации</a:t>
            </a:r>
          </a:p>
          <a:p>
            <a:pPr algn="just">
              <a:tabLst>
                <a:tab pos="355600" algn="l"/>
              </a:tabLst>
            </a:pPr>
            <a:r>
              <a:rPr lang="ru-RU" sz="1200" dirty="0" smtClean="0">
                <a:latin typeface="Garamond" panose="02020404030301010803" pitchFamily="18" charset="0"/>
              </a:rPr>
              <a:t> </a:t>
            </a:r>
          </a:p>
          <a:p>
            <a:pPr algn="just">
              <a:tabLst>
                <a:tab pos="355600" algn="l"/>
              </a:tabLst>
            </a:pPr>
            <a:r>
              <a:rPr lang="ru-RU" sz="1200" dirty="0" smtClean="0">
                <a:latin typeface="Garamond" panose="02020404030301010803" pitchFamily="18" charset="0"/>
              </a:rPr>
              <a:t>	</a:t>
            </a:r>
            <a:endParaRPr lang="ru-RU" sz="1200" dirty="0">
              <a:latin typeface="Garamond" panose="02020404030301010803" pitchFamily="18" charset="0"/>
            </a:endParaRPr>
          </a:p>
          <a:p>
            <a:pPr algn="just">
              <a:tabLst>
                <a:tab pos="355600" algn="l"/>
              </a:tabLst>
            </a:pPr>
            <a:endParaRPr lang="ru-RU" sz="1200" dirty="0" smtClean="0">
              <a:latin typeface="Garamond" panose="02020404030301010803" pitchFamily="18" charset="0"/>
            </a:endParaRPr>
          </a:p>
          <a:p>
            <a:pPr algn="just">
              <a:tabLst>
                <a:tab pos="355600" algn="l"/>
              </a:tabLst>
            </a:pPr>
            <a:endParaRPr lang="ru-RU" sz="1200" dirty="0" smtClean="0">
              <a:latin typeface="Garamond" panose="02020404030301010803" pitchFamily="18" charset="0"/>
            </a:endParaRPr>
          </a:p>
          <a:p>
            <a:pPr>
              <a:tabLst>
                <a:tab pos="355600" algn="l"/>
              </a:tabLst>
            </a:pPr>
            <a:endParaRPr lang="ru-RU" sz="1200" dirty="0">
              <a:latin typeface="Garamond" panose="02020404030301010803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1171062" y="411594"/>
            <a:ext cx="292548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Точка фотофиксации 1</a:t>
            </a:r>
          </a:p>
          <a:p>
            <a:pPr algn="just">
              <a:tabLst>
                <a:tab pos="355600" algn="l"/>
              </a:tabLst>
            </a:pPr>
            <a:r>
              <a:rPr lang="ru-RU" sz="1200" dirty="0" smtClean="0">
                <a:latin typeface="Garamond" panose="02020404030301010803" pitchFamily="18" charset="0"/>
              </a:rPr>
              <a:t> </a:t>
            </a:r>
          </a:p>
          <a:p>
            <a:pPr algn="just">
              <a:tabLst>
                <a:tab pos="355600" algn="l"/>
              </a:tabLst>
            </a:pPr>
            <a:r>
              <a:rPr lang="ru-RU" sz="1200" dirty="0" smtClean="0">
                <a:latin typeface="Garamond" panose="02020404030301010803" pitchFamily="18" charset="0"/>
              </a:rPr>
              <a:t>	</a:t>
            </a:r>
            <a:endParaRPr lang="ru-RU" sz="1200" dirty="0">
              <a:latin typeface="Garamond" panose="02020404030301010803" pitchFamily="18" charset="0"/>
            </a:endParaRPr>
          </a:p>
          <a:p>
            <a:pPr algn="just">
              <a:tabLst>
                <a:tab pos="355600" algn="l"/>
              </a:tabLst>
            </a:pPr>
            <a:endParaRPr lang="ru-RU" sz="1200" dirty="0" smtClean="0">
              <a:latin typeface="Garamond" panose="02020404030301010803" pitchFamily="18" charset="0"/>
            </a:endParaRPr>
          </a:p>
          <a:p>
            <a:pPr algn="just">
              <a:tabLst>
                <a:tab pos="355600" algn="l"/>
              </a:tabLst>
            </a:pPr>
            <a:endParaRPr lang="ru-RU" sz="1200" dirty="0" smtClean="0">
              <a:latin typeface="Garamond" panose="02020404030301010803" pitchFamily="18" charset="0"/>
            </a:endParaRPr>
          </a:p>
          <a:p>
            <a:pPr>
              <a:tabLst>
                <a:tab pos="355600" algn="l"/>
              </a:tabLst>
            </a:pPr>
            <a:endParaRPr lang="ru-RU" sz="1200" dirty="0">
              <a:latin typeface="Garamond" panose="02020404030301010803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71062" y="4588058"/>
            <a:ext cx="292548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Точка фотофиксации 2</a:t>
            </a:r>
          </a:p>
          <a:p>
            <a:pPr algn="just">
              <a:tabLst>
                <a:tab pos="355600" algn="l"/>
              </a:tabLst>
            </a:pPr>
            <a:r>
              <a:rPr lang="ru-RU" sz="1200" dirty="0" smtClean="0">
                <a:latin typeface="Garamond" panose="02020404030301010803" pitchFamily="18" charset="0"/>
              </a:rPr>
              <a:t> </a:t>
            </a:r>
          </a:p>
          <a:p>
            <a:pPr algn="just">
              <a:tabLst>
                <a:tab pos="355600" algn="l"/>
              </a:tabLst>
            </a:pPr>
            <a:r>
              <a:rPr lang="ru-RU" sz="1200" dirty="0" smtClean="0">
                <a:latin typeface="Garamond" panose="02020404030301010803" pitchFamily="18" charset="0"/>
              </a:rPr>
              <a:t>	</a:t>
            </a:r>
            <a:endParaRPr lang="ru-RU" sz="1200" dirty="0">
              <a:latin typeface="Garamond" panose="02020404030301010803" pitchFamily="18" charset="0"/>
            </a:endParaRPr>
          </a:p>
          <a:p>
            <a:pPr algn="just">
              <a:tabLst>
                <a:tab pos="355600" algn="l"/>
              </a:tabLst>
            </a:pPr>
            <a:endParaRPr lang="ru-RU" sz="1200" dirty="0" smtClean="0">
              <a:latin typeface="Garamond" panose="02020404030301010803" pitchFamily="18" charset="0"/>
            </a:endParaRPr>
          </a:p>
          <a:p>
            <a:pPr algn="just">
              <a:tabLst>
                <a:tab pos="355600" algn="l"/>
              </a:tabLst>
            </a:pPr>
            <a:endParaRPr lang="ru-RU" sz="1200" dirty="0" smtClean="0">
              <a:latin typeface="Garamond" panose="02020404030301010803" pitchFamily="18" charset="0"/>
            </a:endParaRPr>
          </a:p>
          <a:p>
            <a:pPr>
              <a:tabLst>
                <a:tab pos="355600" algn="l"/>
              </a:tabLst>
            </a:pPr>
            <a:endParaRPr lang="ru-RU" sz="1200" dirty="0">
              <a:latin typeface="Garamond" panose="02020404030301010803" pitchFamily="18" charset="0"/>
            </a:endParaRPr>
          </a:p>
        </p:txBody>
      </p:sp>
      <p:pic>
        <p:nvPicPr>
          <p:cNvPr id="12" name="Рисунок 11" descr="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84376" y="768152"/>
            <a:ext cx="8352928" cy="3875758"/>
          </a:xfrm>
          <a:prstGeom prst="rect">
            <a:avLst/>
          </a:prstGeom>
        </p:spPr>
      </p:pic>
      <p:pic>
        <p:nvPicPr>
          <p:cNvPr id="15" name="Рисунок 14" descr="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84376" y="4944615"/>
            <a:ext cx="8352928" cy="3456385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7768952" y="9121080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 smtClean="0"/>
              <a:t>ВИДОВЫЕ ТОЧКИ ФОТОФИКСАЦИИ</a:t>
            </a:r>
          </a:p>
          <a:p>
            <a:pPr algn="ctr"/>
            <a:r>
              <a:rPr lang="ru-RU" sz="900" dirty="0" smtClean="0"/>
              <a:t>ТОЧКА ФОТОФИКСАЦИИ 1,2</a:t>
            </a:r>
            <a:endParaRPr lang="ru-RU" sz="900" dirty="0"/>
          </a:p>
        </p:txBody>
      </p:sp>
      <p:pic>
        <p:nvPicPr>
          <p:cNvPr id="30" name="Picture 7" descr="\\SERVER-01\Projects Metropolis\MP-1300 'GES2'\General\Shared Documents\Концепция КР, ВИС\Для презентации\metropoli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93288" y="9072130"/>
            <a:ext cx="1728192" cy="510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32" name="Прямая соединительная линия 31"/>
          <p:cNvCxnSpPr/>
          <p:nvPr/>
        </p:nvCxnSpPr>
        <p:spPr>
          <a:xfrm>
            <a:off x="0" y="9049072"/>
            <a:ext cx="12801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>
            <a:off x="2944416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7192888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10577264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1072208" y="8761039"/>
            <a:ext cx="100893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Заказчик</a:t>
            </a:r>
            <a:endParaRPr lang="ru-RU" sz="1300" dirty="0"/>
          </a:p>
        </p:txBody>
      </p:sp>
      <p:sp>
        <p:nvSpPr>
          <p:cNvPr id="37" name="TextBox 36"/>
          <p:cNvSpPr txBox="1"/>
          <p:nvPr/>
        </p:nvSpPr>
        <p:spPr>
          <a:xfrm>
            <a:off x="4096544" y="8761039"/>
            <a:ext cx="186461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Наименование объекта</a:t>
            </a:r>
            <a:endParaRPr lang="ru-RU" sz="1300" dirty="0"/>
          </a:p>
        </p:txBody>
      </p:sp>
      <p:sp>
        <p:nvSpPr>
          <p:cNvPr id="38" name="TextBox 37"/>
          <p:cNvSpPr txBox="1"/>
          <p:nvPr/>
        </p:nvSpPr>
        <p:spPr>
          <a:xfrm>
            <a:off x="8278414" y="8761039"/>
            <a:ext cx="129073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Название листа</a:t>
            </a:r>
            <a:endParaRPr lang="ru-RU" sz="1300" dirty="0"/>
          </a:p>
        </p:txBody>
      </p:sp>
      <p:sp>
        <p:nvSpPr>
          <p:cNvPr id="39" name="TextBox 38"/>
          <p:cNvSpPr txBox="1"/>
          <p:nvPr/>
        </p:nvSpPr>
        <p:spPr>
          <a:xfrm>
            <a:off x="10715025" y="8756683"/>
            <a:ext cx="187846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Проектная организация</a:t>
            </a:r>
            <a:endParaRPr lang="ru-RU" sz="1300" dirty="0"/>
          </a:p>
        </p:txBody>
      </p:sp>
      <p:sp>
        <p:nvSpPr>
          <p:cNvPr id="40" name="TextBox 39"/>
          <p:cNvSpPr txBox="1"/>
          <p:nvPr/>
        </p:nvSpPr>
        <p:spPr>
          <a:xfrm>
            <a:off x="352128" y="9174504"/>
            <a:ext cx="23762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Департамент строительства города Москвы</a:t>
            </a:r>
            <a:endParaRPr lang="ru-RU" sz="900" dirty="0"/>
          </a:p>
        </p:txBody>
      </p:sp>
      <p:sp>
        <p:nvSpPr>
          <p:cNvPr id="41" name="TextBox 40"/>
          <p:cNvSpPr txBox="1"/>
          <p:nvPr/>
        </p:nvSpPr>
        <p:spPr>
          <a:xfrm>
            <a:off x="3088432" y="9045297"/>
            <a:ext cx="410445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«2-Я ОЧЕРЕДЬ ПЕШЕХОДНОЙ ЗОНЫ ПАТРИАРШЕГО ПЕШЕХОДНОГО МОСТА ОТ ХРАМА ХРИСТА СПАСИТЕЛЯ ДО ЯКИМАНСКОЙ НАБЕРЕЖНОЙ КВ. №360-361, С УЧЁТОМ ПОДМОСТОВОГО ПРОСТРАНСТВА СПУСКА К ВОДЕ И ПРИЧАЛА»</a:t>
            </a:r>
            <a:endParaRPr lang="ru-RU" sz="900" dirty="0"/>
          </a:p>
        </p:txBody>
      </p:sp>
      <p:sp>
        <p:nvSpPr>
          <p:cNvPr id="21" name="TextBox 20"/>
          <p:cNvSpPr txBox="1"/>
          <p:nvPr/>
        </p:nvSpPr>
        <p:spPr>
          <a:xfrm>
            <a:off x="12377464" y="192088"/>
            <a:ext cx="26962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 smtClean="0"/>
              <a:t>6</a:t>
            </a:r>
            <a:endParaRPr lang="ru-RU" sz="1300" dirty="0"/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>
            <a:off x="12377464" y="19208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H="1">
            <a:off x="12377464" y="480120"/>
            <a:ext cx="2880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81477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Таблица 33"/>
          <p:cNvGraphicFramePr>
            <a:graphicFrameLocks noGrp="1"/>
          </p:cNvGraphicFramePr>
          <p:nvPr/>
        </p:nvGraphicFramePr>
        <p:xfrm>
          <a:off x="0" y="8761040"/>
          <a:ext cx="12793688" cy="840160"/>
        </p:xfrm>
        <a:graphic>
          <a:graphicData uri="http://schemas.openxmlformats.org/drawingml/2006/table">
            <a:tbl>
              <a:tblPr/>
              <a:tblGrid>
                <a:gridCol w="12793688"/>
              </a:tblGrid>
              <a:tr h="84016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411422" y="192088"/>
            <a:ext cx="414961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Видовые точки фотофиксации</a:t>
            </a:r>
          </a:p>
          <a:p>
            <a:pPr algn="just">
              <a:tabLst>
                <a:tab pos="355600" algn="l"/>
              </a:tabLst>
            </a:pPr>
            <a:r>
              <a:rPr lang="ru-RU" sz="1200" dirty="0" smtClean="0">
                <a:latin typeface="Garamond" panose="02020404030301010803" pitchFamily="18" charset="0"/>
              </a:rPr>
              <a:t> </a:t>
            </a:r>
          </a:p>
          <a:p>
            <a:pPr algn="just">
              <a:tabLst>
                <a:tab pos="355600" algn="l"/>
              </a:tabLst>
            </a:pPr>
            <a:r>
              <a:rPr lang="ru-RU" sz="1200" dirty="0" smtClean="0">
                <a:latin typeface="Garamond" panose="02020404030301010803" pitchFamily="18" charset="0"/>
              </a:rPr>
              <a:t>	</a:t>
            </a:r>
            <a:endParaRPr lang="ru-RU" sz="1200" dirty="0">
              <a:latin typeface="Garamond" panose="02020404030301010803" pitchFamily="18" charset="0"/>
            </a:endParaRPr>
          </a:p>
          <a:p>
            <a:pPr algn="just">
              <a:tabLst>
                <a:tab pos="355600" algn="l"/>
              </a:tabLst>
            </a:pPr>
            <a:endParaRPr lang="ru-RU" sz="1200" dirty="0" smtClean="0">
              <a:latin typeface="Garamond" panose="02020404030301010803" pitchFamily="18" charset="0"/>
            </a:endParaRPr>
          </a:p>
          <a:p>
            <a:pPr algn="just">
              <a:tabLst>
                <a:tab pos="355600" algn="l"/>
              </a:tabLst>
            </a:pPr>
            <a:endParaRPr lang="ru-RU" sz="1200" dirty="0" smtClean="0">
              <a:latin typeface="Garamond" panose="02020404030301010803" pitchFamily="18" charset="0"/>
            </a:endParaRPr>
          </a:p>
          <a:p>
            <a:pPr>
              <a:tabLst>
                <a:tab pos="355600" algn="l"/>
              </a:tabLst>
            </a:pPr>
            <a:endParaRPr lang="ru-RU" sz="1200" dirty="0">
              <a:latin typeface="Garamond" panose="02020404030301010803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928192" y="483602"/>
            <a:ext cx="414961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Точка фотофиксации 3</a:t>
            </a:r>
          </a:p>
          <a:p>
            <a:pPr algn="just">
              <a:tabLst>
                <a:tab pos="355600" algn="l"/>
              </a:tabLst>
            </a:pPr>
            <a:r>
              <a:rPr lang="ru-RU" sz="1200" dirty="0" smtClean="0">
                <a:latin typeface="Garamond" panose="02020404030301010803" pitchFamily="18" charset="0"/>
              </a:rPr>
              <a:t> </a:t>
            </a:r>
          </a:p>
          <a:p>
            <a:pPr algn="just">
              <a:tabLst>
                <a:tab pos="355600" algn="l"/>
              </a:tabLst>
            </a:pPr>
            <a:r>
              <a:rPr lang="ru-RU" sz="1200" dirty="0" smtClean="0">
                <a:latin typeface="Garamond" panose="02020404030301010803" pitchFamily="18" charset="0"/>
              </a:rPr>
              <a:t>	</a:t>
            </a:r>
            <a:endParaRPr lang="ru-RU" sz="1200" dirty="0">
              <a:latin typeface="Garamond" panose="02020404030301010803" pitchFamily="18" charset="0"/>
            </a:endParaRPr>
          </a:p>
          <a:p>
            <a:pPr algn="just">
              <a:tabLst>
                <a:tab pos="355600" algn="l"/>
              </a:tabLst>
            </a:pPr>
            <a:endParaRPr lang="ru-RU" sz="1200" dirty="0" smtClean="0">
              <a:latin typeface="Garamond" panose="02020404030301010803" pitchFamily="18" charset="0"/>
            </a:endParaRPr>
          </a:p>
          <a:p>
            <a:pPr algn="just">
              <a:tabLst>
                <a:tab pos="355600" algn="l"/>
              </a:tabLst>
            </a:pPr>
            <a:endParaRPr lang="ru-RU" sz="1200" dirty="0" smtClean="0">
              <a:latin typeface="Garamond" panose="02020404030301010803" pitchFamily="18" charset="0"/>
            </a:endParaRPr>
          </a:p>
          <a:p>
            <a:pPr>
              <a:tabLst>
                <a:tab pos="355600" algn="l"/>
              </a:tabLst>
            </a:pPr>
            <a:endParaRPr lang="ru-RU" sz="1200" dirty="0">
              <a:latin typeface="Garamond" panose="02020404030301010803" pitchFamily="18" charset="0"/>
            </a:endParaRPr>
          </a:p>
        </p:txBody>
      </p:sp>
      <p:pic>
        <p:nvPicPr>
          <p:cNvPr id="18" name="Рисунок 17" descr="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96745" y="840161"/>
            <a:ext cx="6120680" cy="3528391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9379974" y="4444042"/>
            <a:ext cx="306949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Точка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фотофиксации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5</a:t>
            </a:r>
          </a:p>
          <a:p>
            <a:pPr algn="just">
              <a:tabLst>
                <a:tab pos="355600" algn="l"/>
              </a:tabLst>
            </a:pPr>
            <a:r>
              <a:rPr lang="ru-RU" sz="1200" dirty="0" smtClean="0">
                <a:latin typeface="Garamond" panose="02020404030301010803" pitchFamily="18" charset="0"/>
              </a:rPr>
              <a:t> </a:t>
            </a:r>
          </a:p>
          <a:p>
            <a:pPr algn="just">
              <a:tabLst>
                <a:tab pos="355600" algn="l"/>
              </a:tabLst>
            </a:pPr>
            <a:r>
              <a:rPr lang="ru-RU" sz="1200" dirty="0" smtClean="0">
                <a:latin typeface="Garamond" panose="02020404030301010803" pitchFamily="18" charset="0"/>
              </a:rPr>
              <a:t>	</a:t>
            </a:r>
            <a:endParaRPr lang="ru-RU" sz="1200" dirty="0">
              <a:latin typeface="Garamond" panose="02020404030301010803" pitchFamily="18" charset="0"/>
            </a:endParaRPr>
          </a:p>
          <a:p>
            <a:pPr algn="just">
              <a:tabLst>
                <a:tab pos="355600" algn="l"/>
              </a:tabLst>
            </a:pPr>
            <a:endParaRPr lang="ru-RU" sz="1200" dirty="0" smtClean="0">
              <a:latin typeface="Garamond" panose="02020404030301010803" pitchFamily="18" charset="0"/>
            </a:endParaRPr>
          </a:p>
          <a:p>
            <a:pPr algn="just">
              <a:tabLst>
                <a:tab pos="355600" algn="l"/>
              </a:tabLst>
            </a:pPr>
            <a:endParaRPr lang="ru-RU" sz="1200" dirty="0" smtClean="0">
              <a:latin typeface="Garamond" panose="02020404030301010803" pitchFamily="18" charset="0"/>
            </a:endParaRPr>
          </a:p>
          <a:p>
            <a:pPr>
              <a:tabLst>
                <a:tab pos="355600" algn="l"/>
              </a:tabLst>
            </a:pPr>
            <a:endParaRPr lang="ru-RU" sz="1200" dirty="0">
              <a:latin typeface="Garamond" panose="02020404030301010803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8803910" y="483602"/>
            <a:ext cx="414961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Точка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фотофиксации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4</a:t>
            </a:r>
          </a:p>
          <a:p>
            <a:pPr algn="just">
              <a:tabLst>
                <a:tab pos="355600" algn="l"/>
              </a:tabLst>
            </a:pPr>
            <a:r>
              <a:rPr lang="ru-RU" sz="1200" dirty="0" smtClean="0">
                <a:latin typeface="Garamond" panose="02020404030301010803" pitchFamily="18" charset="0"/>
              </a:rPr>
              <a:t> </a:t>
            </a:r>
          </a:p>
          <a:p>
            <a:pPr algn="just">
              <a:tabLst>
                <a:tab pos="355600" algn="l"/>
              </a:tabLst>
            </a:pPr>
            <a:r>
              <a:rPr lang="ru-RU" sz="1200" dirty="0" smtClean="0">
                <a:latin typeface="Garamond" panose="02020404030301010803" pitchFamily="18" charset="0"/>
              </a:rPr>
              <a:t>	</a:t>
            </a:r>
            <a:endParaRPr lang="ru-RU" sz="1200" dirty="0">
              <a:latin typeface="Garamond" panose="02020404030301010803" pitchFamily="18" charset="0"/>
            </a:endParaRPr>
          </a:p>
          <a:p>
            <a:pPr algn="just">
              <a:tabLst>
                <a:tab pos="355600" algn="l"/>
              </a:tabLst>
            </a:pPr>
            <a:endParaRPr lang="ru-RU" sz="1200" dirty="0" smtClean="0">
              <a:latin typeface="Garamond" panose="02020404030301010803" pitchFamily="18" charset="0"/>
            </a:endParaRPr>
          </a:p>
          <a:p>
            <a:pPr algn="just">
              <a:tabLst>
                <a:tab pos="355600" algn="l"/>
              </a:tabLst>
            </a:pPr>
            <a:endParaRPr lang="ru-RU" sz="1200" dirty="0" smtClean="0">
              <a:latin typeface="Garamond" panose="02020404030301010803" pitchFamily="18" charset="0"/>
            </a:endParaRPr>
          </a:p>
          <a:p>
            <a:pPr>
              <a:tabLst>
                <a:tab pos="355600" algn="l"/>
              </a:tabLst>
            </a:pPr>
            <a:endParaRPr lang="ru-RU" sz="1200" dirty="0">
              <a:latin typeface="Garamond" panose="02020404030301010803" pitchFamily="18" charset="0"/>
            </a:endParaRPr>
          </a:p>
        </p:txBody>
      </p:sp>
      <p:pic>
        <p:nvPicPr>
          <p:cNvPr id="32" name="Рисунок 31" descr="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96744" y="4800600"/>
            <a:ext cx="6192688" cy="3384376"/>
          </a:xfrm>
          <a:prstGeom prst="rect">
            <a:avLst/>
          </a:prstGeom>
        </p:spPr>
      </p:pic>
      <p:pic>
        <p:nvPicPr>
          <p:cNvPr id="27" name="Рисунок 26" descr="5.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864296" y="840161"/>
            <a:ext cx="3240360" cy="7344815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7840960" y="9121080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 smtClean="0"/>
              <a:t>ВИДОВЫЕ ТОЧКИ ФОТОФИКСАЦИИ</a:t>
            </a:r>
          </a:p>
          <a:p>
            <a:pPr algn="ctr"/>
            <a:r>
              <a:rPr lang="ru-RU" sz="900" dirty="0" smtClean="0"/>
              <a:t>ТОЧКА ФОТОФИКСАЦИИ 3,4,5</a:t>
            </a:r>
            <a:endParaRPr lang="ru-RU" sz="900" dirty="0"/>
          </a:p>
        </p:txBody>
      </p:sp>
      <p:pic>
        <p:nvPicPr>
          <p:cNvPr id="33" name="Picture 7" descr="\\SERVER-01\Projects Metropolis\MP-1300 'GES2'\General\Shared Documents\Концепция КР, ВИС\Для презентации\metropolis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93288" y="9072130"/>
            <a:ext cx="1728192" cy="510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35" name="Прямая соединительная линия 34"/>
          <p:cNvCxnSpPr/>
          <p:nvPr/>
        </p:nvCxnSpPr>
        <p:spPr>
          <a:xfrm>
            <a:off x="0" y="9049072"/>
            <a:ext cx="12801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2944416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7192888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10577264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072208" y="8761039"/>
            <a:ext cx="100893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Заказчик</a:t>
            </a:r>
            <a:endParaRPr lang="ru-RU" sz="1300" dirty="0"/>
          </a:p>
        </p:txBody>
      </p:sp>
      <p:sp>
        <p:nvSpPr>
          <p:cNvPr id="40" name="TextBox 39"/>
          <p:cNvSpPr txBox="1"/>
          <p:nvPr/>
        </p:nvSpPr>
        <p:spPr>
          <a:xfrm>
            <a:off x="4096544" y="8761039"/>
            <a:ext cx="186461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Наименование объекта</a:t>
            </a:r>
            <a:endParaRPr lang="ru-RU" sz="1300" dirty="0"/>
          </a:p>
        </p:txBody>
      </p:sp>
      <p:sp>
        <p:nvSpPr>
          <p:cNvPr id="41" name="TextBox 40"/>
          <p:cNvSpPr txBox="1"/>
          <p:nvPr/>
        </p:nvSpPr>
        <p:spPr>
          <a:xfrm>
            <a:off x="8206406" y="8761039"/>
            <a:ext cx="129073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Название листа</a:t>
            </a:r>
            <a:endParaRPr lang="ru-RU" sz="1300" dirty="0"/>
          </a:p>
        </p:txBody>
      </p:sp>
      <p:sp>
        <p:nvSpPr>
          <p:cNvPr id="42" name="TextBox 41"/>
          <p:cNvSpPr txBox="1"/>
          <p:nvPr/>
        </p:nvSpPr>
        <p:spPr>
          <a:xfrm>
            <a:off x="10715025" y="8756683"/>
            <a:ext cx="187846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Проектная организация</a:t>
            </a:r>
            <a:endParaRPr lang="ru-RU" sz="1300" dirty="0"/>
          </a:p>
        </p:txBody>
      </p:sp>
      <p:sp>
        <p:nvSpPr>
          <p:cNvPr id="43" name="TextBox 42"/>
          <p:cNvSpPr txBox="1"/>
          <p:nvPr/>
        </p:nvSpPr>
        <p:spPr>
          <a:xfrm>
            <a:off x="352128" y="9174504"/>
            <a:ext cx="23762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Департамент строительства города Москвы</a:t>
            </a:r>
            <a:endParaRPr lang="ru-RU" sz="900" dirty="0"/>
          </a:p>
        </p:txBody>
      </p:sp>
      <p:sp>
        <p:nvSpPr>
          <p:cNvPr id="44" name="TextBox 43"/>
          <p:cNvSpPr txBox="1"/>
          <p:nvPr/>
        </p:nvSpPr>
        <p:spPr>
          <a:xfrm>
            <a:off x="3088432" y="9045297"/>
            <a:ext cx="410445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«2-Я ОЧЕРЕДЬ ПЕШЕХОДНОЙ ЗОНЫ ПАТРИАРШЕГО ПЕШЕХОДНОГО МОСТА ОТ ХРАМА ХРИСТА СПАСИТЕЛЯ ДО ЯКИМАНСКОЙ НАБЕРЕЖНОЙ КВ. №360-361, С УЧЁТОМ ПОДМОСТОВОГО ПРОСТРАНСТВА СПУСКА К ВОДЕ И ПРИЧАЛА»</a:t>
            </a:r>
            <a:endParaRPr lang="ru-RU" sz="900" dirty="0"/>
          </a:p>
        </p:txBody>
      </p:sp>
      <p:sp>
        <p:nvSpPr>
          <p:cNvPr id="25" name="TextBox 24"/>
          <p:cNvSpPr txBox="1"/>
          <p:nvPr/>
        </p:nvSpPr>
        <p:spPr>
          <a:xfrm>
            <a:off x="12377464" y="192088"/>
            <a:ext cx="26962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 smtClean="0"/>
              <a:t>7</a:t>
            </a:r>
            <a:endParaRPr lang="ru-RU" sz="1300" dirty="0"/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12377464" y="19208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H="1">
            <a:off x="12377464" y="480120"/>
            <a:ext cx="2880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81477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" name="Таблица 35"/>
          <p:cNvGraphicFramePr>
            <a:graphicFrameLocks noGrp="1"/>
          </p:cNvGraphicFramePr>
          <p:nvPr/>
        </p:nvGraphicFramePr>
        <p:xfrm>
          <a:off x="0" y="8761040"/>
          <a:ext cx="12793688" cy="840160"/>
        </p:xfrm>
        <a:graphic>
          <a:graphicData uri="http://schemas.openxmlformats.org/drawingml/2006/table">
            <a:tbl>
              <a:tblPr/>
              <a:tblGrid>
                <a:gridCol w="12793688"/>
              </a:tblGrid>
              <a:tr h="84016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33" name="Рисунок 32" descr="Снимок 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80320" y="617876"/>
            <a:ext cx="9289032" cy="4038708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/>
          <p:cNvSpPr txBox="1"/>
          <p:nvPr/>
        </p:nvSpPr>
        <p:spPr>
          <a:xfrm>
            <a:off x="7840960" y="9049072"/>
            <a:ext cx="244827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ВИДОВЫЕ ТОЧКИ ФОТОФИКСАЦИИ. ТОЧКА ФОТОФИКСАЦИИ 6, 7.  ВИД ВНУТРЕННЕГО ПРОСТРАНСТВА ГАЛЕРЕИ НА 1-М УРОВНЕ</a:t>
            </a:r>
            <a:endParaRPr lang="ru-RU" sz="900" dirty="0"/>
          </a:p>
        </p:txBody>
      </p:sp>
      <p:pic>
        <p:nvPicPr>
          <p:cNvPr id="35" name="Picture 7" descr="\\SERVER-01\Projects Metropolis\MP-1300 'GES2'\General\Shared Documents\Концепция КР, ВИС\Для презентации\metropoli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93288" y="9072130"/>
            <a:ext cx="1728192" cy="510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37" name="Прямая соединительная линия 36"/>
          <p:cNvCxnSpPr/>
          <p:nvPr/>
        </p:nvCxnSpPr>
        <p:spPr>
          <a:xfrm>
            <a:off x="0" y="9049072"/>
            <a:ext cx="12801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2944416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>
            <a:off x="7192888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10577264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072208" y="8761039"/>
            <a:ext cx="100893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Заказчик</a:t>
            </a:r>
            <a:endParaRPr lang="ru-RU" sz="1300" dirty="0"/>
          </a:p>
        </p:txBody>
      </p:sp>
      <p:sp>
        <p:nvSpPr>
          <p:cNvPr id="42" name="TextBox 41"/>
          <p:cNvSpPr txBox="1"/>
          <p:nvPr/>
        </p:nvSpPr>
        <p:spPr>
          <a:xfrm>
            <a:off x="4096544" y="8761039"/>
            <a:ext cx="186461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Наименование объекта</a:t>
            </a:r>
            <a:endParaRPr lang="ru-RU" sz="1300" dirty="0"/>
          </a:p>
        </p:txBody>
      </p:sp>
      <p:sp>
        <p:nvSpPr>
          <p:cNvPr id="43" name="TextBox 42"/>
          <p:cNvSpPr txBox="1"/>
          <p:nvPr/>
        </p:nvSpPr>
        <p:spPr>
          <a:xfrm>
            <a:off x="8206406" y="8761039"/>
            <a:ext cx="129073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Название листа</a:t>
            </a:r>
            <a:endParaRPr lang="ru-RU" sz="1300" dirty="0"/>
          </a:p>
        </p:txBody>
      </p:sp>
      <p:sp>
        <p:nvSpPr>
          <p:cNvPr id="44" name="TextBox 43"/>
          <p:cNvSpPr txBox="1"/>
          <p:nvPr/>
        </p:nvSpPr>
        <p:spPr>
          <a:xfrm>
            <a:off x="10715025" y="8756683"/>
            <a:ext cx="187846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Проектная организация</a:t>
            </a:r>
            <a:endParaRPr lang="ru-RU" sz="1300" dirty="0"/>
          </a:p>
        </p:txBody>
      </p:sp>
      <p:sp>
        <p:nvSpPr>
          <p:cNvPr id="45" name="TextBox 44"/>
          <p:cNvSpPr txBox="1"/>
          <p:nvPr/>
        </p:nvSpPr>
        <p:spPr>
          <a:xfrm>
            <a:off x="352128" y="9174504"/>
            <a:ext cx="23762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Департамент строительства города Москвы</a:t>
            </a:r>
            <a:endParaRPr lang="ru-RU" sz="900" dirty="0"/>
          </a:p>
        </p:txBody>
      </p:sp>
      <p:sp>
        <p:nvSpPr>
          <p:cNvPr id="46" name="TextBox 45"/>
          <p:cNvSpPr txBox="1"/>
          <p:nvPr/>
        </p:nvSpPr>
        <p:spPr>
          <a:xfrm>
            <a:off x="3088432" y="9045297"/>
            <a:ext cx="410445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«2-Я ОЧЕРЕДЬ ПЕШЕХОДНОЙ ЗОНЫ ПАТРИАРШЕГО ПЕШЕХОДНОГО МОСТА ОТ ХРАМА ХРИСТА СПАСИТЕЛЯ ДО ЯКИМАНСКОЙ НАБЕРЕЖНОЙ КВ. №360-361, С УЧЁТОМ ПОДМОСТОВОГО ПРОСТРАНСТВА СПУСКА К ВОДЕ И ПРИЧАЛА»</a:t>
            </a:r>
            <a:endParaRPr lang="ru-RU" sz="900" dirty="0"/>
          </a:p>
        </p:txBody>
      </p:sp>
      <p:pic>
        <p:nvPicPr>
          <p:cNvPr id="47" name="Рисунок 46" descr="5.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80320" y="5160640"/>
            <a:ext cx="5760640" cy="3096344"/>
          </a:xfrm>
          <a:prstGeom prst="rect">
            <a:avLst/>
          </a:prstGeom>
        </p:spPr>
      </p:pic>
      <p:pic>
        <p:nvPicPr>
          <p:cNvPr id="48" name="Рисунок 47" descr="5.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056984" y="5160640"/>
            <a:ext cx="3312368" cy="3096344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4555438" y="192088"/>
            <a:ext cx="414961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Видовые точки фотофиксации</a:t>
            </a:r>
          </a:p>
          <a:p>
            <a:pPr algn="just">
              <a:tabLst>
                <a:tab pos="355600" algn="l"/>
              </a:tabLst>
            </a:pPr>
            <a:r>
              <a:rPr lang="ru-RU" sz="1200" dirty="0" smtClean="0">
                <a:latin typeface="Garamond" panose="02020404030301010803" pitchFamily="18" charset="0"/>
              </a:rPr>
              <a:t> </a:t>
            </a:r>
          </a:p>
          <a:p>
            <a:pPr algn="just">
              <a:tabLst>
                <a:tab pos="355600" algn="l"/>
              </a:tabLst>
            </a:pPr>
            <a:r>
              <a:rPr lang="ru-RU" sz="1200" dirty="0" smtClean="0">
                <a:latin typeface="Garamond" panose="02020404030301010803" pitchFamily="18" charset="0"/>
              </a:rPr>
              <a:t>	</a:t>
            </a:r>
            <a:endParaRPr lang="ru-RU" sz="1200" dirty="0">
              <a:latin typeface="Garamond" panose="02020404030301010803" pitchFamily="18" charset="0"/>
            </a:endParaRPr>
          </a:p>
          <a:p>
            <a:pPr algn="just">
              <a:tabLst>
                <a:tab pos="355600" algn="l"/>
              </a:tabLst>
            </a:pPr>
            <a:endParaRPr lang="ru-RU" sz="1200" dirty="0" smtClean="0">
              <a:latin typeface="Garamond" panose="02020404030301010803" pitchFamily="18" charset="0"/>
            </a:endParaRPr>
          </a:p>
          <a:p>
            <a:pPr algn="just">
              <a:tabLst>
                <a:tab pos="355600" algn="l"/>
              </a:tabLst>
            </a:pPr>
            <a:endParaRPr lang="ru-RU" sz="1200" dirty="0" smtClean="0">
              <a:latin typeface="Garamond" panose="02020404030301010803" pitchFamily="18" charset="0"/>
            </a:endParaRPr>
          </a:p>
          <a:p>
            <a:pPr>
              <a:tabLst>
                <a:tab pos="355600" algn="l"/>
              </a:tabLst>
            </a:pPr>
            <a:endParaRPr lang="ru-RU" sz="1200" dirty="0">
              <a:latin typeface="Garamond" panose="02020404030301010803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792288" y="264096"/>
            <a:ext cx="249343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Точка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фотофиксации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6</a:t>
            </a:r>
          </a:p>
          <a:p>
            <a:pPr algn="just">
              <a:tabLst>
                <a:tab pos="355600" algn="l"/>
              </a:tabLst>
            </a:pPr>
            <a:r>
              <a:rPr lang="ru-RU" sz="1200" dirty="0" smtClean="0">
                <a:latin typeface="Garamond" panose="02020404030301010803" pitchFamily="18" charset="0"/>
              </a:rPr>
              <a:t> </a:t>
            </a:r>
          </a:p>
          <a:p>
            <a:pPr algn="just">
              <a:tabLst>
                <a:tab pos="355600" algn="l"/>
              </a:tabLst>
            </a:pPr>
            <a:r>
              <a:rPr lang="ru-RU" sz="1200" dirty="0" smtClean="0">
                <a:latin typeface="Garamond" panose="02020404030301010803" pitchFamily="18" charset="0"/>
              </a:rPr>
              <a:t>	</a:t>
            </a:r>
            <a:endParaRPr lang="ru-RU" sz="1200" dirty="0">
              <a:latin typeface="Garamond" panose="02020404030301010803" pitchFamily="18" charset="0"/>
            </a:endParaRPr>
          </a:p>
          <a:p>
            <a:pPr algn="just">
              <a:tabLst>
                <a:tab pos="355600" algn="l"/>
              </a:tabLst>
            </a:pPr>
            <a:endParaRPr lang="ru-RU" sz="1200" dirty="0" smtClean="0">
              <a:latin typeface="Garamond" panose="02020404030301010803" pitchFamily="18" charset="0"/>
            </a:endParaRPr>
          </a:p>
          <a:p>
            <a:pPr algn="just">
              <a:tabLst>
                <a:tab pos="355600" algn="l"/>
              </a:tabLst>
            </a:pPr>
            <a:endParaRPr lang="ru-RU" sz="1200" dirty="0" smtClean="0">
              <a:latin typeface="Garamond" panose="02020404030301010803" pitchFamily="18" charset="0"/>
            </a:endParaRPr>
          </a:p>
          <a:p>
            <a:pPr>
              <a:tabLst>
                <a:tab pos="355600" algn="l"/>
              </a:tabLst>
            </a:pPr>
            <a:endParaRPr lang="ru-RU" sz="1200" dirty="0">
              <a:latin typeface="Garamond" panose="02020404030301010803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531102" y="4800600"/>
            <a:ext cx="299749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Точка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фотофиксации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7</a:t>
            </a:r>
          </a:p>
          <a:p>
            <a:pPr algn="just">
              <a:tabLst>
                <a:tab pos="355600" algn="l"/>
              </a:tabLst>
            </a:pPr>
            <a:r>
              <a:rPr lang="ru-RU" sz="1200" dirty="0" smtClean="0">
                <a:latin typeface="Garamond" panose="02020404030301010803" pitchFamily="18" charset="0"/>
              </a:rPr>
              <a:t> </a:t>
            </a:r>
          </a:p>
          <a:p>
            <a:pPr algn="just">
              <a:tabLst>
                <a:tab pos="355600" algn="l"/>
              </a:tabLst>
            </a:pPr>
            <a:r>
              <a:rPr lang="ru-RU" sz="1200" dirty="0" smtClean="0">
                <a:latin typeface="Garamond" panose="02020404030301010803" pitchFamily="18" charset="0"/>
              </a:rPr>
              <a:t>	</a:t>
            </a:r>
            <a:endParaRPr lang="ru-RU" sz="1200" dirty="0">
              <a:latin typeface="Garamond" panose="02020404030301010803" pitchFamily="18" charset="0"/>
            </a:endParaRPr>
          </a:p>
          <a:p>
            <a:pPr algn="just">
              <a:tabLst>
                <a:tab pos="355600" algn="l"/>
              </a:tabLst>
            </a:pPr>
            <a:endParaRPr lang="ru-RU" sz="1200" dirty="0" smtClean="0">
              <a:latin typeface="Garamond" panose="02020404030301010803" pitchFamily="18" charset="0"/>
            </a:endParaRPr>
          </a:p>
          <a:p>
            <a:pPr algn="just">
              <a:tabLst>
                <a:tab pos="355600" algn="l"/>
              </a:tabLst>
            </a:pPr>
            <a:endParaRPr lang="ru-RU" sz="1200" dirty="0" smtClean="0">
              <a:latin typeface="Garamond" panose="02020404030301010803" pitchFamily="18" charset="0"/>
            </a:endParaRPr>
          </a:p>
          <a:p>
            <a:pPr>
              <a:tabLst>
                <a:tab pos="355600" algn="l"/>
              </a:tabLst>
            </a:pPr>
            <a:endParaRPr lang="ru-RU" sz="1200" dirty="0">
              <a:latin typeface="Garamond" panose="02020404030301010803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480920" y="4584576"/>
            <a:ext cx="439248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Вид внутреннего пространства галереи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tabLst>
                <a:tab pos="355600" algn="l"/>
              </a:tabLst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на 1-м уровне</a:t>
            </a:r>
          </a:p>
          <a:p>
            <a:pPr algn="just">
              <a:tabLst>
                <a:tab pos="355600" algn="l"/>
              </a:tabLst>
            </a:pPr>
            <a:r>
              <a:rPr lang="ru-RU" sz="1200" dirty="0" smtClean="0">
                <a:latin typeface="Garamond" panose="02020404030301010803" pitchFamily="18" charset="0"/>
              </a:rPr>
              <a:t> </a:t>
            </a:r>
          </a:p>
          <a:p>
            <a:pPr algn="just">
              <a:tabLst>
                <a:tab pos="355600" algn="l"/>
              </a:tabLst>
            </a:pPr>
            <a:r>
              <a:rPr lang="ru-RU" sz="1200" dirty="0" smtClean="0">
                <a:latin typeface="Garamond" panose="02020404030301010803" pitchFamily="18" charset="0"/>
              </a:rPr>
              <a:t>	</a:t>
            </a:r>
            <a:endParaRPr lang="ru-RU" sz="1200" dirty="0">
              <a:latin typeface="Garamond" panose="02020404030301010803" pitchFamily="18" charset="0"/>
            </a:endParaRPr>
          </a:p>
          <a:p>
            <a:pPr algn="just">
              <a:tabLst>
                <a:tab pos="355600" algn="l"/>
              </a:tabLst>
            </a:pPr>
            <a:endParaRPr lang="ru-RU" sz="1200" dirty="0" smtClean="0">
              <a:latin typeface="Garamond" panose="02020404030301010803" pitchFamily="18" charset="0"/>
            </a:endParaRPr>
          </a:p>
          <a:p>
            <a:pPr algn="just">
              <a:tabLst>
                <a:tab pos="355600" algn="l"/>
              </a:tabLst>
            </a:pPr>
            <a:endParaRPr lang="ru-RU" sz="1200" dirty="0" smtClean="0">
              <a:latin typeface="Garamond" panose="02020404030301010803" pitchFamily="18" charset="0"/>
            </a:endParaRPr>
          </a:p>
          <a:p>
            <a:pPr>
              <a:tabLst>
                <a:tab pos="355600" algn="l"/>
              </a:tabLst>
            </a:pPr>
            <a:endParaRPr lang="ru-RU" sz="1200" dirty="0">
              <a:latin typeface="Garamond" panose="02020404030301010803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2377464" y="192088"/>
            <a:ext cx="26962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 smtClean="0"/>
              <a:t>8</a:t>
            </a:r>
            <a:endParaRPr lang="ru-RU" sz="1300" dirty="0"/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>
            <a:off x="12377464" y="19208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H="1">
            <a:off x="12377464" y="480120"/>
            <a:ext cx="2880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81477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000200" y="912168"/>
            <a:ext cx="1130525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2-Я ОЧЕРЕДЬ ПЕШЕХОДНОЙ ЗОНЫ ПАТРИАРШЕГО ПЕШЕХОДНОГО МОСТА ОТ ХРАМА ХРИСТА СПАСИТЕЛЯ ДО ЯКИМАНСКОЙ НАБЕРЕЖНОЙ КВ. №360-361</a:t>
            </a:r>
          </a:p>
          <a:p>
            <a:pPr algn="just">
              <a:tabLst>
                <a:tab pos="355600" algn="l"/>
              </a:tabLst>
            </a:pPr>
            <a:r>
              <a:rPr lang="ru-RU" sz="1200" dirty="0" smtClean="0">
                <a:latin typeface="Garamond" panose="02020404030301010803" pitchFamily="18" charset="0"/>
              </a:rPr>
              <a:t> </a:t>
            </a:r>
          </a:p>
          <a:p>
            <a:pPr algn="just">
              <a:tabLst>
                <a:tab pos="355600" algn="l"/>
              </a:tabLst>
            </a:pPr>
            <a:r>
              <a:rPr lang="ru-RU" sz="1200" dirty="0" smtClean="0">
                <a:latin typeface="Garamond" panose="02020404030301010803" pitchFamily="18" charset="0"/>
              </a:rPr>
              <a:t>	</a:t>
            </a:r>
            <a:endParaRPr lang="ru-RU" sz="1200" dirty="0">
              <a:latin typeface="Garamond" panose="02020404030301010803" pitchFamily="18" charset="0"/>
            </a:endParaRPr>
          </a:p>
          <a:p>
            <a:pPr algn="just">
              <a:tabLst>
                <a:tab pos="355600" algn="l"/>
              </a:tabLst>
            </a:pPr>
            <a:endParaRPr lang="ru-RU" sz="1200" dirty="0" smtClean="0">
              <a:latin typeface="Garamond" panose="02020404030301010803" pitchFamily="18" charset="0"/>
            </a:endParaRPr>
          </a:p>
          <a:p>
            <a:pPr algn="just">
              <a:tabLst>
                <a:tab pos="355600" algn="l"/>
              </a:tabLst>
            </a:pPr>
            <a:endParaRPr lang="ru-RU" sz="1200" dirty="0" smtClean="0">
              <a:latin typeface="Garamond" panose="02020404030301010803" pitchFamily="18" charset="0"/>
            </a:endParaRPr>
          </a:p>
          <a:p>
            <a:pPr>
              <a:tabLst>
                <a:tab pos="355600" algn="l"/>
              </a:tabLst>
            </a:pPr>
            <a:endParaRPr lang="ru-RU" sz="1200" dirty="0">
              <a:latin typeface="Garamond" panose="02020404030301010803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7264896" y="9045297"/>
            <a:ext cx="324036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2-Я ОЧЕРЕДЬ ПЕШЕХОДНОЙ ЗОНЫ ПАТРИАРШЕГО ПЕШЕХОДНОГО МОСТА ОТ ХРАМА ХРИСТА СПАСИТЕЛЯ ДО ЯКИМАНСКОЙ НАБЕРЕЖНОЙ КВ. №360-361</a:t>
            </a:r>
            <a:endParaRPr lang="ru-RU" sz="900" dirty="0"/>
          </a:p>
        </p:txBody>
      </p:sp>
      <p:pic>
        <p:nvPicPr>
          <p:cNvPr id="23" name="Picture 7" descr="\\SERVER-01\Projects Metropolis\MP-1300 'GES2'\General\Shared Documents\Концепция КР, ВИС\Для презентации\metropoli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93288" y="9072130"/>
            <a:ext cx="1728192" cy="510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4" name="Таблица 23"/>
          <p:cNvGraphicFramePr>
            <a:graphicFrameLocks noGrp="1"/>
          </p:cNvGraphicFramePr>
          <p:nvPr/>
        </p:nvGraphicFramePr>
        <p:xfrm>
          <a:off x="0" y="8761040"/>
          <a:ext cx="12793688" cy="840160"/>
        </p:xfrm>
        <a:graphic>
          <a:graphicData uri="http://schemas.openxmlformats.org/drawingml/2006/table">
            <a:tbl>
              <a:tblPr/>
              <a:tblGrid>
                <a:gridCol w="12793688"/>
              </a:tblGrid>
              <a:tr h="84016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25" name="Прямая соединительная линия 24"/>
          <p:cNvCxnSpPr/>
          <p:nvPr/>
        </p:nvCxnSpPr>
        <p:spPr>
          <a:xfrm>
            <a:off x="0" y="9049072"/>
            <a:ext cx="12801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2944416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7192888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10577264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072208" y="8761039"/>
            <a:ext cx="100893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Заказчик</a:t>
            </a:r>
            <a:endParaRPr lang="ru-RU" sz="1300" dirty="0"/>
          </a:p>
        </p:txBody>
      </p:sp>
      <p:sp>
        <p:nvSpPr>
          <p:cNvPr id="30" name="TextBox 29"/>
          <p:cNvSpPr txBox="1"/>
          <p:nvPr/>
        </p:nvSpPr>
        <p:spPr>
          <a:xfrm>
            <a:off x="4096544" y="8761039"/>
            <a:ext cx="186461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Наименование объекта</a:t>
            </a:r>
            <a:endParaRPr lang="ru-RU" sz="1300" dirty="0"/>
          </a:p>
        </p:txBody>
      </p:sp>
      <p:sp>
        <p:nvSpPr>
          <p:cNvPr id="31" name="TextBox 30"/>
          <p:cNvSpPr txBox="1"/>
          <p:nvPr/>
        </p:nvSpPr>
        <p:spPr>
          <a:xfrm>
            <a:off x="8206406" y="8761039"/>
            <a:ext cx="129073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Название листа</a:t>
            </a:r>
            <a:endParaRPr lang="ru-RU" sz="1300" dirty="0"/>
          </a:p>
        </p:txBody>
      </p:sp>
      <p:sp>
        <p:nvSpPr>
          <p:cNvPr id="32" name="TextBox 31"/>
          <p:cNvSpPr txBox="1"/>
          <p:nvPr/>
        </p:nvSpPr>
        <p:spPr>
          <a:xfrm>
            <a:off x="10715025" y="8756683"/>
            <a:ext cx="187846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Проектная организация</a:t>
            </a:r>
            <a:endParaRPr lang="ru-RU" sz="1300" dirty="0"/>
          </a:p>
        </p:txBody>
      </p:sp>
      <p:sp>
        <p:nvSpPr>
          <p:cNvPr id="33" name="TextBox 32"/>
          <p:cNvSpPr txBox="1"/>
          <p:nvPr/>
        </p:nvSpPr>
        <p:spPr>
          <a:xfrm>
            <a:off x="352128" y="9174504"/>
            <a:ext cx="23762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Департамент строительства города Москвы</a:t>
            </a:r>
            <a:endParaRPr lang="ru-RU" sz="900" dirty="0"/>
          </a:p>
        </p:txBody>
      </p:sp>
      <p:sp>
        <p:nvSpPr>
          <p:cNvPr id="34" name="TextBox 33"/>
          <p:cNvSpPr txBox="1"/>
          <p:nvPr/>
        </p:nvSpPr>
        <p:spPr>
          <a:xfrm>
            <a:off x="3088432" y="9045297"/>
            <a:ext cx="410445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«2-Я ОЧЕРЕДЬ ПЕШЕХОДНОЙ ЗОНЫ ПАТРИАРШЕГО ПЕШЕХОДНОГО МОСТА ОТ ХРАМА ХРИСТА СПАСИТЕЛЯ ДО ЯКИМАНСКОЙ НАБЕРЕЖНОЙ КВ. №360-361, С УЧЁТОМ ПОДМОСТОВОГО ПРОСТРАНСТВА СПУСКА К ВОДЕ И ПРИЧАЛА»</a:t>
            </a:r>
            <a:endParaRPr lang="ru-RU" sz="900" dirty="0"/>
          </a:p>
        </p:txBody>
      </p:sp>
      <p:pic>
        <p:nvPicPr>
          <p:cNvPr id="20" name="Рисунок 19" descr="2_pdfsam_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792288" y="1992288"/>
            <a:ext cx="9577064" cy="54006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2377464" y="192088"/>
            <a:ext cx="269626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 smtClean="0"/>
              <a:t>9</a:t>
            </a:r>
            <a:endParaRPr lang="ru-RU" sz="1300" dirty="0"/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12377464" y="19208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flipH="1">
            <a:off x="12377464" y="480120"/>
            <a:ext cx="2880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81477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Таблица 24"/>
          <p:cNvGraphicFramePr>
            <a:graphicFrameLocks noGrp="1"/>
          </p:cNvGraphicFramePr>
          <p:nvPr/>
        </p:nvGraphicFramePr>
        <p:xfrm>
          <a:off x="0" y="8761040"/>
          <a:ext cx="12793688" cy="840160"/>
        </p:xfrm>
        <a:graphic>
          <a:graphicData uri="http://schemas.openxmlformats.org/drawingml/2006/table">
            <a:tbl>
              <a:tblPr/>
              <a:tblGrid>
                <a:gridCol w="12793688"/>
              </a:tblGrid>
              <a:tr h="84016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3" name="Рисунок 22" descr="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4136" y="336104"/>
            <a:ext cx="12177374" cy="421419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28392" y="48072"/>
            <a:ext cx="7538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tabLst>
                <a:tab pos="355600" algn="l"/>
              </a:tabLst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Схема развёртки Северного фасада в осях 1-22 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7552928" y="9121080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СХЕМА РАЗВЁРТКИ СЕВЕРНОГО ФАСАДА В ОСЯХ 1-22</a:t>
            </a:r>
          </a:p>
          <a:p>
            <a:r>
              <a:rPr lang="ru-RU" sz="900" dirty="0" smtClean="0"/>
              <a:t>СХЕМА РАЗВЁРТКИ ЮЖНОГО ФАСАДА В ОСЯХ 22-1</a:t>
            </a:r>
            <a:endParaRPr lang="ru-RU" sz="900" dirty="0"/>
          </a:p>
        </p:txBody>
      </p:sp>
      <p:pic>
        <p:nvPicPr>
          <p:cNvPr id="24" name="Picture 7" descr="\\SERVER-01\Projects Metropolis\MP-1300 'GES2'\General\Shared Documents\Концепция КР, ВИС\Для презентации\metropoli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93288" y="9072130"/>
            <a:ext cx="1728192" cy="510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26" name="Прямая соединительная линия 25"/>
          <p:cNvCxnSpPr/>
          <p:nvPr/>
        </p:nvCxnSpPr>
        <p:spPr>
          <a:xfrm>
            <a:off x="0" y="9049072"/>
            <a:ext cx="12801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2944416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7192888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10577264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072208" y="8761039"/>
            <a:ext cx="100893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Заказчик</a:t>
            </a:r>
            <a:endParaRPr lang="ru-RU" sz="1300" dirty="0"/>
          </a:p>
        </p:txBody>
      </p:sp>
      <p:sp>
        <p:nvSpPr>
          <p:cNvPr id="32" name="TextBox 31"/>
          <p:cNvSpPr txBox="1"/>
          <p:nvPr/>
        </p:nvSpPr>
        <p:spPr>
          <a:xfrm>
            <a:off x="4096544" y="8761039"/>
            <a:ext cx="186461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Наименование объекта</a:t>
            </a:r>
            <a:endParaRPr lang="ru-RU" sz="1300" dirty="0"/>
          </a:p>
        </p:txBody>
      </p:sp>
      <p:sp>
        <p:nvSpPr>
          <p:cNvPr id="33" name="TextBox 32"/>
          <p:cNvSpPr txBox="1"/>
          <p:nvPr/>
        </p:nvSpPr>
        <p:spPr>
          <a:xfrm>
            <a:off x="8206406" y="8761039"/>
            <a:ext cx="129073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Название листа</a:t>
            </a:r>
            <a:endParaRPr lang="ru-RU" sz="1300" dirty="0"/>
          </a:p>
        </p:txBody>
      </p:sp>
      <p:sp>
        <p:nvSpPr>
          <p:cNvPr id="34" name="TextBox 33"/>
          <p:cNvSpPr txBox="1"/>
          <p:nvPr/>
        </p:nvSpPr>
        <p:spPr>
          <a:xfrm>
            <a:off x="10715025" y="8756683"/>
            <a:ext cx="187846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Проектная организация</a:t>
            </a:r>
            <a:endParaRPr lang="ru-RU" sz="1300" dirty="0"/>
          </a:p>
        </p:txBody>
      </p:sp>
      <p:sp>
        <p:nvSpPr>
          <p:cNvPr id="35" name="TextBox 34"/>
          <p:cNvSpPr txBox="1"/>
          <p:nvPr/>
        </p:nvSpPr>
        <p:spPr>
          <a:xfrm>
            <a:off x="352128" y="9174504"/>
            <a:ext cx="23762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Департамент строительства города Москвы</a:t>
            </a:r>
            <a:endParaRPr lang="ru-RU" sz="900" dirty="0"/>
          </a:p>
        </p:txBody>
      </p:sp>
      <p:sp>
        <p:nvSpPr>
          <p:cNvPr id="36" name="TextBox 35"/>
          <p:cNvSpPr txBox="1"/>
          <p:nvPr/>
        </p:nvSpPr>
        <p:spPr>
          <a:xfrm>
            <a:off x="3088432" y="9045297"/>
            <a:ext cx="410445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«2-Я ОЧЕРЕДЬ ПЕШЕХОДНОЙ ЗОНЫ ПАТРИАРШЕГО ПЕШЕХОДНОГО МОСТА ОТ ХРАМА ХРИСТА СПАСИТЕЛЯ ДО ЯКИМАНСКОЙ НАБЕРЕЖНОЙ КВ. №360-361, С УЧЁТОМ ПОДМОСТОВОГО ПРОСТРАНСТВА СПУСКА К ВОДЕ И ПРИЧАЛА»</a:t>
            </a:r>
            <a:endParaRPr lang="ru-RU" sz="900" dirty="0"/>
          </a:p>
        </p:txBody>
      </p:sp>
      <p:pic>
        <p:nvPicPr>
          <p:cNvPr id="18" name="Рисунок 17" descr="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4136" y="4800600"/>
            <a:ext cx="11953328" cy="2578072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2728392" y="4370293"/>
            <a:ext cx="7538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endParaRPr lang="ru-RU" sz="1800" dirty="0" smtClean="0">
              <a:latin typeface="+mj-lt"/>
            </a:endParaRPr>
          </a:p>
          <a:p>
            <a:pPr algn="ctr">
              <a:tabLst>
                <a:tab pos="355600" algn="l"/>
              </a:tabLst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Схема развёртки Южного фасада в осях 22-1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 flipV="1">
            <a:off x="4240560" y="5664696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>
            <a:off x="4240560" y="5664696"/>
            <a:ext cx="5760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>
            <a:off x="4168552" y="5880720"/>
            <a:ext cx="72008" cy="720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 flipV="1">
            <a:off x="4240560" y="5880720"/>
            <a:ext cx="72008" cy="720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4168552" y="5182706"/>
            <a:ext cx="7920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endParaRPr lang="ru-RU" sz="1800" dirty="0" smtClean="0">
              <a:latin typeface="+mj-lt"/>
            </a:endParaRPr>
          </a:p>
          <a:p>
            <a:pPr algn="ctr">
              <a:tabLst>
                <a:tab pos="355600" algn="l"/>
              </a:tabLst>
            </a:pPr>
            <a:r>
              <a:rPr lang="ru-RU" sz="1200" dirty="0" smtClean="0">
                <a:latin typeface="+mj-lt"/>
              </a:rPr>
              <a:t>+14.280</a:t>
            </a:r>
            <a:endParaRPr lang="ru-RU" sz="1200" dirty="0">
              <a:latin typeface="+mj-lt"/>
            </a:endParaRPr>
          </a:p>
        </p:txBody>
      </p:sp>
      <p:cxnSp>
        <p:nvCxnSpPr>
          <p:cNvPr id="43" name="Прямая соединительная линия 42"/>
          <p:cNvCxnSpPr/>
          <p:nvPr/>
        </p:nvCxnSpPr>
        <p:spPr>
          <a:xfrm flipV="1">
            <a:off x="1288232" y="6096744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>
            <a:off x="1288232" y="6096744"/>
            <a:ext cx="5760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1216224" y="6312768"/>
            <a:ext cx="72008" cy="720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 flipV="1">
            <a:off x="1288232" y="6312768"/>
            <a:ext cx="72008" cy="720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1216224" y="5614754"/>
            <a:ext cx="7920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endParaRPr lang="ru-RU" sz="1800" dirty="0" smtClean="0">
              <a:latin typeface="+mj-lt"/>
            </a:endParaRPr>
          </a:p>
          <a:p>
            <a:pPr algn="ctr">
              <a:tabLst>
                <a:tab pos="355600" algn="l"/>
              </a:tabLst>
            </a:pPr>
            <a:r>
              <a:rPr lang="ru-RU" sz="1200" dirty="0" smtClean="0">
                <a:latin typeface="+mj-lt"/>
              </a:rPr>
              <a:t>+6.185</a:t>
            </a:r>
            <a:endParaRPr lang="ru-RU" sz="1200" dirty="0">
              <a:latin typeface="+mj-lt"/>
            </a:endParaRPr>
          </a:p>
        </p:txBody>
      </p:sp>
      <p:cxnSp>
        <p:nvCxnSpPr>
          <p:cNvPr id="48" name="Прямая соединительная линия 47"/>
          <p:cNvCxnSpPr/>
          <p:nvPr/>
        </p:nvCxnSpPr>
        <p:spPr>
          <a:xfrm flipV="1">
            <a:off x="10865296" y="5880720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>
            <a:off x="10865296" y="5880720"/>
            <a:ext cx="5760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>
            <a:off x="10793288" y="6096744"/>
            <a:ext cx="72008" cy="720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 flipV="1">
            <a:off x="10865296" y="6096744"/>
            <a:ext cx="72008" cy="720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10793288" y="5398730"/>
            <a:ext cx="7920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endParaRPr lang="ru-RU" sz="1800" dirty="0" smtClean="0">
              <a:latin typeface="+mj-lt"/>
            </a:endParaRPr>
          </a:p>
          <a:p>
            <a:pPr algn="ctr">
              <a:tabLst>
                <a:tab pos="355600" algn="l"/>
              </a:tabLst>
            </a:pPr>
            <a:r>
              <a:rPr lang="ru-RU" sz="1200" dirty="0" smtClean="0">
                <a:latin typeface="+mj-lt"/>
              </a:rPr>
              <a:t>+10.200</a:t>
            </a:r>
            <a:endParaRPr lang="ru-RU" sz="1200" dirty="0">
              <a:latin typeface="+mj-lt"/>
            </a:endParaRPr>
          </a:p>
        </p:txBody>
      </p:sp>
      <p:cxnSp>
        <p:nvCxnSpPr>
          <p:cNvPr id="58" name="Прямая соединительная линия 57"/>
          <p:cNvCxnSpPr/>
          <p:nvPr/>
        </p:nvCxnSpPr>
        <p:spPr>
          <a:xfrm flipV="1">
            <a:off x="1216224" y="2978334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>
            <a:off x="1216224" y="2978334"/>
            <a:ext cx="5760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>
            <a:off x="1144216" y="3194358"/>
            <a:ext cx="72008" cy="720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единительная линия 60"/>
          <p:cNvCxnSpPr/>
          <p:nvPr/>
        </p:nvCxnSpPr>
        <p:spPr>
          <a:xfrm flipV="1">
            <a:off x="1216224" y="3194358"/>
            <a:ext cx="72008" cy="720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1144216" y="2496344"/>
            <a:ext cx="7920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endParaRPr lang="ru-RU" sz="1800" dirty="0" smtClean="0">
              <a:latin typeface="+mj-lt"/>
            </a:endParaRPr>
          </a:p>
          <a:p>
            <a:pPr algn="ctr">
              <a:tabLst>
                <a:tab pos="355600" algn="l"/>
              </a:tabLst>
            </a:pPr>
            <a:r>
              <a:rPr lang="ru-RU" sz="1200" dirty="0" smtClean="0">
                <a:latin typeface="+mj-lt"/>
              </a:rPr>
              <a:t>+10.200</a:t>
            </a:r>
            <a:endParaRPr lang="ru-RU" sz="1200" dirty="0">
              <a:latin typeface="+mj-lt"/>
            </a:endParaRPr>
          </a:p>
        </p:txBody>
      </p:sp>
      <p:cxnSp>
        <p:nvCxnSpPr>
          <p:cNvPr id="63" name="Прямая соединительная линия 62"/>
          <p:cNvCxnSpPr/>
          <p:nvPr/>
        </p:nvCxnSpPr>
        <p:spPr>
          <a:xfrm flipV="1">
            <a:off x="8489032" y="2762310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>
            <a:off x="8489032" y="2762310"/>
            <a:ext cx="5760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>
            <a:off x="8417024" y="2978334"/>
            <a:ext cx="72008" cy="720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 flipV="1">
            <a:off x="8489032" y="2978334"/>
            <a:ext cx="72008" cy="720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8417024" y="2280320"/>
            <a:ext cx="7920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endParaRPr lang="ru-RU" sz="1800" dirty="0" smtClean="0">
              <a:latin typeface="+mj-lt"/>
            </a:endParaRPr>
          </a:p>
          <a:p>
            <a:pPr algn="ctr">
              <a:tabLst>
                <a:tab pos="355600" algn="l"/>
              </a:tabLst>
            </a:pPr>
            <a:r>
              <a:rPr lang="ru-RU" sz="1200" dirty="0" smtClean="0">
                <a:latin typeface="+mj-lt"/>
              </a:rPr>
              <a:t>+14.280</a:t>
            </a:r>
            <a:endParaRPr lang="ru-RU" sz="1200" dirty="0">
              <a:latin typeface="+mj-lt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2377464" y="192088"/>
            <a:ext cx="3545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" dirty="0" smtClean="0"/>
              <a:t>1</a:t>
            </a:r>
            <a:r>
              <a:rPr lang="en-US" sz="1300" dirty="0" smtClean="0"/>
              <a:t>0</a:t>
            </a:r>
            <a:endParaRPr lang="ru-RU" sz="1300" dirty="0"/>
          </a:p>
        </p:txBody>
      </p:sp>
      <p:cxnSp>
        <p:nvCxnSpPr>
          <p:cNvPr id="54" name="Прямая соединительная линия 53"/>
          <p:cNvCxnSpPr/>
          <p:nvPr/>
        </p:nvCxnSpPr>
        <p:spPr>
          <a:xfrm>
            <a:off x="12377464" y="19208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 flipH="1">
            <a:off x="12377464" y="480120"/>
            <a:ext cx="2880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37706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Таблица 25"/>
          <p:cNvGraphicFramePr>
            <a:graphicFrameLocks noGrp="1"/>
          </p:cNvGraphicFramePr>
          <p:nvPr/>
        </p:nvGraphicFramePr>
        <p:xfrm>
          <a:off x="0" y="8761040"/>
          <a:ext cx="12793688" cy="840160"/>
        </p:xfrm>
        <a:graphic>
          <a:graphicData uri="http://schemas.openxmlformats.org/drawingml/2006/table">
            <a:tbl>
              <a:tblPr/>
              <a:tblGrid>
                <a:gridCol w="12793688"/>
              </a:tblGrid>
              <a:tr h="84016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808512" y="192088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Визуализация. Вид 1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7696944" y="9178280"/>
            <a:ext cx="25202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 smtClean="0"/>
              <a:t>ВИЗУАЛИЗАЦИЯ. ВИД 1</a:t>
            </a:r>
            <a:endParaRPr lang="ru-RU" sz="900" dirty="0"/>
          </a:p>
        </p:txBody>
      </p:sp>
      <p:pic>
        <p:nvPicPr>
          <p:cNvPr id="25" name="Picture 7" descr="\\SERVER-01\Projects Metropolis\MP-1300 'GES2'\General\Shared Documents\Концепция КР, ВИС\Для презентации\metropoli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93288" y="9072130"/>
            <a:ext cx="1728192" cy="510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27" name="Прямая соединительная линия 26"/>
          <p:cNvCxnSpPr/>
          <p:nvPr/>
        </p:nvCxnSpPr>
        <p:spPr>
          <a:xfrm>
            <a:off x="0" y="9049072"/>
            <a:ext cx="12801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2944416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7192888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10577264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072208" y="8761039"/>
            <a:ext cx="100893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Заказчик</a:t>
            </a:r>
            <a:endParaRPr lang="ru-RU" sz="1300" dirty="0"/>
          </a:p>
        </p:txBody>
      </p:sp>
      <p:sp>
        <p:nvSpPr>
          <p:cNvPr id="32" name="TextBox 31"/>
          <p:cNvSpPr txBox="1"/>
          <p:nvPr/>
        </p:nvSpPr>
        <p:spPr>
          <a:xfrm>
            <a:off x="4096544" y="8761039"/>
            <a:ext cx="186461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Наименование объекта</a:t>
            </a:r>
            <a:endParaRPr lang="ru-RU" sz="1300" dirty="0"/>
          </a:p>
        </p:txBody>
      </p:sp>
      <p:sp>
        <p:nvSpPr>
          <p:cNvPr id="33" name="TextBox 32"/>
          <p:cNvSpPr txBox="1"/>
          <p:nvPr/>
        </p:nvSpPr>
        <p:spPr>
          <a:xfrm>
            <a:off x="8350422" y="8761039"/>
            <a:ext cx="129073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Название листа</a:t>
            </a:r>
            <a:endParaRPr lang="ru-RU" sz="1300" dirty="0"/>
          </a:p>
        </p:txBody>
      </p:sp>
      <p:sp>
        <p:nvSpPr>
          <p:cNvPr id="34" name="TextBox 33"/>
          <p:cNvSpPr txBox="1"/>
          <p:nvPr/>
        </p:nvSpPr>
        <p:spPr>
          <a:xfrm>
            <a:off x="10715025" y="8756683"/>
            <a:ext cx="187846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Проектная организация</a:t>
            </a:r>
            <a:endParaRPr lang="ru-RU" sz="1300" dirty="0"/>
          </a:p>
        </p:txBody>
      </p:sp>
      <p:sp>
        <p:nvSpPr>
          <p:cNvPr id="35" name="TextBox 34"/>
          <p:cNvSpPr txBox="1"/>
          <p:nvPr/>
        </p:nvSpPr>
        <p:spPr>
          <a:xfrm>
            <a:off x="352128" y="9174504"/>
            <a:ext cx="23762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Департамент строительства города Москвы</a:t>
            </a:r>
            <a:endParaRPr lang="ru-RU" sz="900" dirty="0"/>
          </a:p>
        </p:txBody>
      </p:sp>
      <p:sp>
        <p:nvSpPr>
          <p:cNvPr id="36" name="TextBox 35"/>
          <p:cNvSpPr txBox="1"/>
          <p:nvPr/>
        </p:nvSpPr>
        <p:spPr>
          <a:xfrm>
            <a:off x="3088432" y="9045297"/>
            <a:ext cx="410445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«2-Я ОЧЕРЕДЬ ПЕШЕХОДНОЙ ЗОНЫ ПАТРИАРШЕГО ПЕШЕХОДНОГО МОСТА ОТ ХРАМА ХРИСТА СПАСИТЕЛЯ ДО ЯКИМАНСКОЙ НАБЕРЕЖНОЙ КВ. №360-361, С УЧЁТОМ ПОДМОСТОВОГО ПРОСТРАНСТВА СПУСКА К ВОДЕ И ПРИЧАЛА»</a:t>
            </a:r>
            <a:endParaRPr lang="ru-RU" sz="900" dirty="0"/>
          </a:p>
        </p:txBody>
      </p:sp>
      <p:pic>
        <p:nvPicPr>
          <p:cNvPr id="21" name="Рисунок 20" descr="Визуализация 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008312" y="624136"/>
            <a:ext cx="9361040" cy="784087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2377464" y="192088"/>
            <a:ext cx="3545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" dirty="0" smtClean="0"/>
              <a:t>1</a:t>
            </a:r>
            <a:r>
              <a:rPr lang="en-US" sz="1300" dirty="0" smtClean="0"/>
              <a:t>1</a:t>
            </a:r>
            <a:endParaRPr lang="ru-RU" sz="1300" dirty="0"/>
          </a:p>
        </p:txBody>
      </p:sp>
      <p:cxnSp>
        <p:nvCxnSpPr>
          <p:cNvPr id="19" name="Прямая соединительная линия 18"/>
          <p:cNvCxnSpPr/>
          <p:nvPr/>
        </p:nvCxnSpPr>
        <p:spPr>
          <a:xfrm>
            <a:off x="12377464" y="19208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H="1">
            <a:off x="12377464" y="480120"/>
            <a:ext cx="2880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92474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Таблица 25"/>
          <p:cNvGraphicFramePr>
            <a:graphicFrameLocks noGrp="1"/>
          </p:cNvGraphicFramePr>
          <p:nvPr/>
        </p:nvGraphicFramePr>
        <p:xfrm>
          <a:off x="0" y="8761040"/>
          <a:ext cx="12793688" cy="840160"/>
        </p:xfrm>
        <a:graphic>
          <a:graphicData uri="http://schemas.openxmlformats.org/drawingml/2006/table">
            <a:tbl>
              <a:tblPr/>
              <a:tblGrid>
                <a:gridCol w="12793688"/>
              </a:tblGrid>
              <a:tr h="84016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664496" y="192088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Визуализация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8201000" y="9178280"/>
            <a:ext cx="16561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ВИЗУАЛИЗАЦИЯ. ВИД 2. Вид 3</a:t>
            </a:r>
            <a:endParaRPr lang="ru-RU" sz="900" dirty="0"/>
          </a:p>
        </p:txBody>
      </p:sp>
      <p:pic>
        <p:nvPicPr>
          <p:cNvPr id="25" name="Picture 7" descr="\\SERVER-01\Projects Metropolis\MP-1300 'GES2'\General\Shared Documents\Концепция КР, ВИС\Для презентации\metropoli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93288" y="9072130"/>
            <a:ext cx="1728192" cy="510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27" name="Прямая соединительная линия 26"/>
          <p:cNvCxnSpPr/>
          <p:nvPr/>
        </p:nvCxnSpPr>
        <p:spPr>
          <a:xfrm>
            <a:off x="0" y="9049072"/>
            <a:ext cx="12801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2944416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7192888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10577264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072208" y="8761039"/>
            <a:ext cx="100893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Заказчик</a:t>
            </a:r>
            <a:endParaRPr lang="ru-RU" sz="1300" dirty="0"/>
          </a:p>
        </p:txBody>
      </p:sp>
      <p:sp>
        <p:nvSpPr>
          <p:cNvPr id="32" name="TextBox 31"/>
          <p:cNvSpPr txBox="1"/>
          <p:nvPr/>
        </p:nvSpPr>
        <p:spPr>
          <a:xfrm>
            <a:off x="4096544" y="8761039"/>
            <a:ext cx="186461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Наименование объекта</a:t>
            </a:r>
            <a:endParaRPr lang="ru-RU" sz="1300" dirty="0"/>
          </a:p>
        </p:txBody>
      </p:sp>
      <p:sp>
        <p:nvSpPr>
          <p:cNvPr id="33" name="TextBox 32"/>
          <p:cNvSpPr txBox="1"/>
          <p:nvPr/>
        </p:nvSpPr>
        <p:spPr>
          <a:xfrm>
            <a:off x="8206406" y="8761039"/>
            <a:ext cx="129073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Название листа</a:t>
            </a:r>
            <a:endParaRPr lang="ru-RU" sz="1300" dirty="0"/>
          </a:p>
        </p:txBody>
      </p:sp>
      <p:sp>
        <p:nvSpPr>
          <p:cNvPr id="34" name="TextBox 33"/>
          <p:cNvSpPr txBox="1"/>
          <p:nvPr/>
        </p:nvSpPr>
        <p:spPr>
          <a:xfrm>
            <a:off x="10715025" y="8756683"/>
            <a:ext cx="187846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Проектная организация</a:t>
            </a:r>
            <a:endParaRPr lang="ru-RU" sz="1300" dirty="0"/>
          </a:p>
        </p:txBody>
      </p:sp>
      <p:sp>
        <p:nvSpPr>
          <p:cNvPr id="35" name="TextBox 34"/>
          <p:cNvSpPr txBox="1"/>
          <p:nvPr/>
        </p:nvSpPr>
        <p:spPr>
          <a:xfrm>
            <a:off x="352128" y="9174504"/>
            <a:ext cx="23762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Департамент строительства города Москвы</a:t>
            </a:r>
            <a:endParaRPr lang="ru-RU" sz="900" dirty="0"/>
          </a:p>
        </p:txBody>
      </p:sp>
      <p:sp>
        <p:nvSpPr>
          <p:cNvPr id="36" name="TextBox 35"/>
          <p:cNvSpPr txBox="1"/>
          <p:nvPr/>
        </p:nvSpPr>
        <p:spPr>
          <a:xfrm>
            <a:off x="3088432" y="9045297"/>
            <a:ext cx="410445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«2-Я ОЧЕРЕДЬ ПЕШЕХОДНОЙ ЗОНЫ ПАТРИАРШЕГО ПЕШЕХОДНОГО МОСТА ОТ ХРАМА ХРИСТА СПАСИТЕЛЯ ДО ЯКИМАНСКОЙ НАБЕРЕЖНОЙ КВ. №360-361, С УЧЁТОМ ПОДМОСТОВОГО ПРОСТРАНСТВА СПУСКА К ВОДЕ И ПРИЧАЛА»</a:t>
            </a:r>
            <a:endParaRPr lang="ru-RU" sz="900" dirty="0"/>
          </a:p>
        </p:txBody>
      </p:sp>
      <p:pic>
        <p:nvPicPr>
          <p:cNvPr id="24" name="Рисунок 23" descr="40-П-2017-АГР - 001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76463" y="821881"/>
            <a:ext cx="6408713" cy="3618679"/>
          </a:xfrm>
          <a:prstGeom prst="rect">
            <a:avLst/>
          </a:prstGeom>
        </p:spPr>
      </p:pic>
      <p:pic>
        <p:nvPicPr>
          <p:cNvPr id="37" name="Рисунок 36" descr="40-П-2017-АГР - 0019-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76464" y="4837935"/>
            <a:ext cx="6381375" cy="3563065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2656384" y="480120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Вид 2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152328" y="4512568"/>
            <a:ext cx="3113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Вид 3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2377464" y="192088"/>
            <a:ext cx="3545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" dirty="0" smtClean="0"/>
              <a:t>1</a:t>
            </a:r>
            <a:r>
              <a:rPr lang="en-US" sz="1300" dirty="0" smtClean="0"/>
              <a:t>2</a:t>
            </a:r>
            <a:endParaRPr lang="ru-RU" sz="1300" dirty="0"/>
          </a:p>
        </p:txBody>
      </p:sp>
      <p:cxnSp>
        <p:nvCxnSpPr>
          <p:cNvPr id="39" name="Прямая соединительная линия 38"/>
          <p:cNvCxnSpPr/>
          <p:nvPr/>
        </p:nvCxnSpPr>
        <p:spPr>
          <a:xfrm>
            <a:off x="12377464" y="19208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flipH="1">
            <a:off x="12377464" y="480120"/>
            <a:ext cx="2880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92474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Таблица 25"/>
          <p:cNvGraphicFramePr>
            <a:graphicFrameLocks noGrp="1"/>
          </p:cNvGraphicFramePr>
          <p:nvPr/>
        </p:nvGraphicFramePr>
        <p:xfrm>
          <a:off x="0" y="8761040"/>
          <a:ext cx="12793688" cy="840160"/>
        </p:xfrm>
        <a:graphic>
          <a:graphicData uri="http://schemas.openxmlformats.org/drawingml/2006/table">
            <a:tbl>
              <a:tblPr/>
              <a:tblGrid>
                <a:gridCol w="12793688"/>
              </a:tblGrid>
              <a:tr h="84016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3520480" y="264096"/>
            <a:ext cx="56166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Визуализация. Вид 4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/>
          <p:cNvSpPr txBox="1"/>
          <p:nvPr/>
        </p:nvSpPr>
        <p:spPr>
          <a:xfrm>
            <a:off x="8201000" y="9178280"/>
            <a:ext cx="165618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ВИЗУАЛИЗАЦИЯ. ВИД 4</a:t>
            </a:r>
            <a:endParaRPr lang="ru-RU" sz="900" dirty="0"/>
          </a:p>
        </p:txBody>
      </p:sp>
      <p:pic>
        <p:nvPicPr>
          <p:cNvPr id="25" name="Picture 7" descr="\\SERVER-01\Projects Metropolis\MP-1300 'GES2'\General\Shared Documents\Концепция КР, ВИС\Для презентации\metropoli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93288" y="9072130"/>
            <a:ext cx="1728192" cy="510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27" name="Прямая соединительная линия 26"/>
          <p:cNvCxnSpPr/>
          <p:nvPr/>
        </p:nvCxnSpPr>
        <p:spPr>
          <a:xfrm>
            <a:off x="0" y="9049072"/>
            <a:ext cx="12801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2944416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7192888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10577264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072208" y="8761039"/>
            <a:ext cx="100893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Заказчик</a:t>
            </a:r>
            <a:endParaRPr lang="ru-RU" sz="1300" dirty="0"/>
          </a:p>
        </p:txBody>
      </p:sp>
      <p:sp>
        <p:nvSpPr>
          <p:cNvPr id="32" name="TextBox 31"/>
          <p:cNvSpPr txBox="1"/>
          <p:nvPr/>
        </p:nvSpPr>
        <p:spPr>
          <a:xfrm>
            <a:off x="4096544" y="8761039"/>
            <a:ext cx="186461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Наименование объекта</a:t>
            </a:r>
            <a:endParaRPr lang="ru-RU" sz="1300" dirty="0"/>
          </a:p>
        </p:txBody>
      </p:sp>
      <p:sp>
        <p:nvSpPr>
          <p:cNvPr id="33" name="TextBox 32"/>
          <p:cNvSpPr txBox="1"/>
          <p:nvPr/>
        </p:nvSpPr>
        <p:spPr>
          <a:xfrm>
            <a:off x="8206406" y="8761039"/>
            <a:ext cx="129073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Название листа</a:t>
            </a:r>
            <a:endParaRPr lang="ru-RU" sz="1300" dirty="0"/>
          </a:p>
        </p:txBody>
      </p:sp>
      <p:sp>
        <p:nvSpPr>
          <p:cNvPr id="34" name="TextBox 33"/>
          <p:cNvSpPr txBox="1"/>
          <p:nvPr/>
        </p:nvSpPr>
        <p:spPr>
          <a:xfrm>
            <a:off x="10715025" y="8756683"/>
            <a:ext cx="187846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Проектная организация</a:t>
            </a:r>
            <a:endParaRPr lang="ru-RU" sz="1300" dirty="0"/>
          </a:p>
        </p:txBody>
      </p:sp>
      <p:sp>
        <p:nvSpPr>
          <p:cNvPr id="35" name="TextBox 34"/>
          <p:cNvSpPr txBox="1"/>
          <p:nvPr/>
        </p:nvSpPr>
        <p:spPr>
          <a:xfrm>
            <a:off x="352128" y="9174504"/>
            <a:ext cx="23762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Департамент строительства города Москвы</a:t>
            </a:r>
            <a:endParaRPr lang="ru-RU" sz="900" dirty="0"/>
          </a:p>
        </p:txBody>
      </p:sp>
      <p:sp>
        <p:nvSpPr>
          <p:cNvPr id="36" name="TextBox 35"/>
          <p:cNvSpPr txBox="1"/>
          <p:nvPr/>
        </p:nvSpPr>
        <p:spPr>
          <a:xfrm>
            <a:off x="3088432" y="9045297"/>
            <a:ext cx="410445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«2-Я ОЧЕРЕДЬ ПЕШЕХОДНОЙ ЗОНЫ ПАТРИАРШЕГО ПЕШЕХОДНОГО МОСТА ОТ ХРАМА ХРИСТА СПАСИТЕЛЯ ДО ЯКИМАНСКОЙ НАБЕРЕЖНОЙ КВ. №360-361, С УЧЁТОМ ПОДМОСТОВОГО ПРОСТРАНСТВА СПУСКА К ВОДЕ И ПРИЧАЛА»</a:t>
            </a:r>
            <a:endParaRPr lang="ru-RU" sz="900" dirty="0"/>
          </a:p>
        </p:txBody>
      </p:sp>
      <p:pic>
        <p:nvPicPr>
          <p:cNvPr id="78849" name="Picture 1" descr="C:\Users\y.v.korshunova\Desktop\Разбитый Буклет\9_pdfsam_Буклет А3.jpg"/>
          <p:cNvPicPr>
            <a:picLocks noChangeAspect="1" noChangeArrowheads="1"/>
          </p:cNvPicPr>
          <p:nvPr/>
        </p:nvPicPr>
        <p:blipFill>
          <a:blip r:embed="rId4" cstate="print"/>
          <a:srcRect l="28699" t="13468" r="8610" b="13468"/>
          <a:stretch>
            <a:fillRect/>
          </a:stretch>
        </p:blipFill>
        <p:spPr bwMode="auto">
          <a:xfrm>
            <a:off x="2656384" y="1128192"/>
            <a:ext cx="7864134" cy="6480720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12377464" y="192088"/>
            <a:ext cx="3545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" dirty="0" smtClean="0"/>
              <a:t>1</a:t>
            </a:r>
            <a:r>
              <a:rPr lang="en-US" sz="1300" dirty="0" smtClean="0"/>
              <a:t>3</a:t>
            </a:r>
            <a:endParaRPr lang="ru-RU" sz="1300" dirty="0"/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12377464" y="19208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flipH="1">
            <a:off x="12377464" y="480120"/>
            <a:ext cx="2880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/>
          <p:cNvSpPr/>
          <p:nvPr/>
        </p:nvSpPr>
        <p:spPr>
          <a:xfrm>
            <a:off x="10361240" y="912168"/>
            <a:ext cx="288032" cy="69127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2474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024536" y="264096"/>
            <a:ext cx="4752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Модель. Вид 1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8417024" y="9193088"/>
            <a:ext cx="108012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МОДЕЛЬ. ВИД 1</a:t>
            </a:r>
            <a:endParaRPr lang="ru-RU" sz="900" dirty="0"/>
          </a:p>
        </p:txBody>
      </p:sp>
      <p:pic>
        <p:nvPicPr>
          <p:cNvPr id="25" name="Picture 7" descr="\\SERVER-01\Projects Metropolis\MP-1300 'GES2'\General\Shared Documents\Концепция КР, ВИС\Для презентации\metropoli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93288" y="9072130"/>
            <a:ext cx="1728192" cy="510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6" name="Таблица 25"/>
          <p:cNvGraphicFramePr>
            <a:graphicFrameLocks noGrp="1"/>
          </p:cNvGraphicFramePr>
          <p:nvPr/>
        </p:nvGraphicFramePr>
        <p:xfrm>
          <a:off x="0" y="8761040"/>
          <a:ext cx="12793688" cy="840160"/>
        </p:xfrm>
        <a:graphic>
          <a:graphicData uri="http://schemas.openxmlformats.org/drawingml/2006/table">
            <a:tbl>
              <a:tblPr/>
              <a:tblGrid>
                <a:gridCol w="12793688"/>
              </a:tblGrid>
              <a:tr h="84016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27" name="Прямая соединительная линия 26"/>
          <p:cNvCxnSpPr/>
          <p:nvPr/>
        </p:nvCxnSpPr>
        <p:spPr>
          <a:xfrm>
            <a:off x="0" y="9049072"/>
            <a:ext cx="12801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2944416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7192888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10577264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072208" y="8761039"/>
            <a:ext cx="100893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Заказчик</a:t>
            </a:r>
            <a:endParaRPr lang="ru-RU" sz="1300" dirty="0"/>
          </a:p>
        </p:txBody>
      </p:sp>
      <p:sp>
        <p:nvSpPr>
          <p:cNvPr id="32" name="TextBox 31"/>
          <p:cNvSpPr txBox="1"/>
          <p:nvPr/>
        </p:nvSpPr>
        <p:spPr>
          <a:xfrm>
            <a:off x="4096544" y="8761039"/>
            <a:ext cx="186461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Наименование объекта</a:t>
            </a:r>
            <a:endParaRPr lang="ru-RU" sz="1300" dirty="0"/>
          </a:p>
        </p:txBody>
      </p:sp>
      <p:sp>
        <p:nvSpPr>
          <p:cNvPr id="33" name="TextBox 32"/>
          <p:cNvSpPr txBox="1"/>
          <p:nvPr/>
        </p:nvSpPr>
        <p:spPr>
          <a:xfrm>
            <a:off x="8206406" y="8761039"/>
            <a:ext cx="129073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Название листа</a:t>
            </a:r>
            <a:endParaRPr lang="ru-RU" sz="1300" dirty="0"/>
          </a:p>
        </p:txBody>
      </p:sp>
      <p:sp>
        <p:nvSpPr>
          <p:cNvPr id="34" name="TextBox 33"/>
          <p:cNvSpPr txBox="1"/>
          <p:nvPr/>
        </p:nvSpPr>
        <p:spPr>
          <a:xfrm>
            <a:off x="10715025" y="8756683"/>
            <a:ext cx="187846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Проектная организация</a:t>
            </a:r>
            <a:endParaRPr lang="ru-RU" sz="1300" dirty="0"/>
          </a:p>
        </p:txBody>
      </p:sp>
      <p:sp>
        <p:nvSpPr>
          <p:cNvPr id="35" name="TextBox 34"/>
          <p:cNvSpPr txBox="1"/>
          <p:nvPr/>
        </p:nvSpPr>
        <p:spPr>
          <a:xfrm>
            <a:off x="352128" y="9174504"/>
            <a:ext cx="23762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Департамент строительства города Москвы</a:t>
            </a:r>
            <a:endParaRPr lang="ru-RU" sz="900" dirty="0"/>
          </a:p>
        </p:txBody>
      </p:sp>
      <p:sp>
        <p:nvSpPr>
          <p:cNvPr id="36" name="TextBox 35"/>
          <p:cNvSpPr txBox="1"/>
          <p:nvPr/>
        </p:nvSpPr>
        <p:spPr>
          <a:xfrm>
            <a:off x="3088432" y="9045297"/>
            <a:ext cx="410445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«2-Я ОЧЕРЕДЬ ПЕШЕХОДНОЙ ЗОНЫ ПАТРИАРШЕГО ПЕШЕХОДНОГО МОСТА ОТ ХРАМА ХРИСТА СПАСИТЕЛЯ ДО ЯКИМАНСКОЙ НАБЕРЕЖНОЙ КВ. №360-361, С УЧЁТОМ ПОДМОСТОВОГО ПРОСТРАНСТВА СПУСКА К ВОДЕ И ПРИЧАЛА»</a:t>
            </a:r>
            <a:endParaRPr lang="ru-RU" sz="900" dirty="0"/>
          </a:p>
        </p:txBody>
      </p:sp>
      <p:pic>
        <p:nvPicPr>
          <p:cNvPr id="18" name="Рисунок 17" descr="Moscow_Bridge_11_09_17.t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56184" y="1200200"/>
            <a:ext cx="11297344" cy="6360051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2377464" y="192088"/>
            <a:ext cx="3545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" dirty="0" smtClean="0"/>
              <a:t>1</a:t>
            </a:r>
            <a:r>
              <a:rPr lang="en-US" sz="1300" dirty="0" smtClean="0"/>
              <a:t>4</a:t>
            </a:r>
            <a:endParaRPr lang="ru-RU" sz="1300" dirty="0"/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12377464" y="19208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flipH="1">
            <a:off x="12377464" y="480120"/>
            <a:ext cx="2880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92474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Таблица 25"/>
          <p:cNvGraphicFramePr>
            <a:graphicFrameLocks noGrp="1"/>
          </p:cNvGraphicFramePr>
          <p:nvPr/>
        </p:nvGraphicFramePr>
        <p:xfrm>
          <a:off x="0" y="8761040"/>
          <a:ext cx="12793688" cy="840160"/>
        </p:xfrm>
        <a:graphic>
          <a:graphicData uri="http://schemas.openxmlformats.org/drawingml/2006/table">
            <a:tbl>
              <a:tblPr/>
              <a:tblGrid>
                <a:gridCol w="12793688"/>
              </a:tblGrid>
              <a:tr h="84016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896744" y="12008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Модель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7912968" y="9193088"/>
            <a:ext cx="23042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МОДЕЛЬ. ВИД 1, ВИД 2, ВИД 3, ВИД 4</a:t>
            </a:r>
            <a:endParaRPr lang="ru-RU" sz="900" dirty="0"/>
          </a:p>
        </p:txBody>
      </p:sp>
      <p:pic>
        <p:nvPicPr>
          <p:cNvPr id="25" name="Picture 7" descr="\\SERVER-01\Projects Metropolis\MP-1300 'GES2'\General\Shared Documents\Концепция КР, ВИС\Для презентации\metropoli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93288" y="9072130"/>
            <a:ext cx="1728192" cy="510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27" name="Прямая соединительная линия 26"/>
          <p:cNvCxnSpPr/>
          <p:nvPr/>
        </p:nvCxnSpPr>
        <p:spPr>
          <a:xfrm>
            <a:off x="0" y="9049072"/>
            <a:ext cx="12801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2944416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7192888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10577264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072208" y="8761039"/>
            <a:ext cx="100893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Заказчик</a:t>
            </a:r>
            <a:endParaRPr lang="ru-RU" sz="1300" dirty="0"/>
          </a:p>
        </p:txBody>
      </p:sp>
      <p:sp>
        <p:nvSpPr>
          <p:cNvPr id="32" name="TextBox 31"/>
          <p:cNvSpPr txBox="1"/>
          <p:nvPr/>
        </p:nvSpPr>
        <p:spPr>
          <a:xfrm>
            <a:off x="4096544" y="8761039"/>
            <a:ext cx="186461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Наименование объекта</a:t>
            </a:r>
            <a:endParaRPr lang="ru-RU" sz="1300" dirty="0"/>
          </a:p>
        </p:txBody>
      </p:sp>
      <p:sp>
        <p:nvSpPr>
          <p:cNvPr id="33" name="TextBox 32"/>
          <p:cNvSpPr txBox="1"/>
          <p:nvPr/>
        </p:nvSpPr>
        <p:spPr>
          <a:xfrm>
            <a:off x="8278414" y="8761039"/>
            <a:ext cx="129073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Название листа</a:t>
            </a:r>
            <a:endParaRPr lang="ru-RU" sz="1300" dirty="0"/>
          </a:p>
        </p:txBody>
      </p:sp>
      <p:sp>
        <p:nvSpPr>
          <p:cNvPr id="34" name="TextBox 33"/>
          <p:cNvSpPr txBox="1"/>
          <p:nvPr/>
        </p:nvSpPr>
        <p:spPr>
          <a:xfrm>
            <a:off x="10715025" y="8756683"/>
            <a:ext cx="187846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Проектная организация</a:t>
            </a:r>
            <a:endParaRPr lang="ru-RU" sz="1300" dirty="0"/>
          </a:p>
        </p:txBody>
      </p:sp>
      <p:sp>
        <p:nvSpPr>
          <p:cNvPr id="35" name="TextBox 34"/>
          <p:cNvSpPr txBox="1"/>
          <p:nvPr/>
        </p:nvSpPr>
        <p:spPr>
          <a:xfrm>
            <a:off x="352128" y="9174504"/>
            <a:ext cx="23762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Департамент строительства города Москвы</a:t>
            </a:r>
            <a:endParaRPr lang="ru-RU" sz="900" dirty="0"/>
          </a:p>
        </p:txBody>
      </p:sp>
      <p:sp>
        <p:nvSpPr>
          <p:cNvPr id="36" name="TextBox 35"/>
          <p:cNvSpPr txBox="1"/>
          <p:nvPr/>
        </p:nvSpPr>
        <p:spPr>
          <a:xfrm>
            <a:off x="3088432" y="9045297"/>
            <a:ext cx="410445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«2-Я ОЧЕРЕДЬ ПЕШЕХОДНОЙ ЗОНЫ ПАТРИАРШЕГО ПЕШЕХОДНОГО МОСТА ОТ ХРАМА ХРИСТА СПАСИТЕЛЯ ДО ЯКИМАНСКОЙ НАБЕРЕЖНОЙ КВ. №360-361, С УЧЁТОМ ПОДМОСТОВОГО ПРОСТРАНСТВА СПУСКА К ВОДЕ И ПРИЧАЛА»</a:t>
            </a:r>
            <a:endParaRPr lang="ru-RU" sz="900" dirty="0"/>
          </a:p>
        </p:txBody>
      </p:sp>
      <p:pic>
        <p:nvPicPr>
          <p:cNvPr id="18" name="Рисунок 17" descr="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4176" y="744150"/>
            <a:ext cx="5544616" cy="3696410"/>
          </a:xfrm>
          <a:prstGeom prst="rect">
            <a:avLst/>
          </a:prstGeom>
        </p:spPr>
      </p:pic>
      <p:pic>
        <p:nvPicPr>
          <p:cNvPr id="22" name="Рисунок 21" descr="0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688832" y="710952"/>
            <a:ext cx="5594412" cy="3729608"/>
          </a:xfrm>
          <a:prstGeom prst="rect">
            <a:avLst/>
          </a:prstGeom>
        </p:spPr>
      </p:pic>
      <p:pic>
        <p:nvPicPr>
          <p:cNvPr id="23" name="Рисунок 22" descr="03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84176" y="4699992"/>
            <a:ext cx="5551512" cy="3701008"/>
          </a:xfrm>
          <a:prstGeom prst="rect">
            <a:avLst/>
          </a:prstGeom>
        </p:spPr>
      </p:pic>
      <p:pic>
        <p:nvPicPr>
          <p:cNvPr id="37" name="Рисунок 36" descr="04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688832" y="4691608"/>
            <a:ext cx="5564088" cy="3709392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568152" y="408112"/>
            <a:ext cx="936104" cy="377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Вид 1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68152" y="4368552"/>
            <a:ext cx="936104" cy="377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Вид 3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1369352" y="4368552"/>
            <a:ext cx="936104" cy="377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Вид 4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1441360" y="336104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Вид 2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2377464" y="192088"/>
            <a:ext cx="3545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" dirty="0" smtClean="0"/>
              <a:t>1</a:t>
            </a:r>
            <a:r>
              <a:rPr lang="en-US" sz="1300" dirty="0" smtClean="0"/>
              <a:t>5</a:t>
            </a:r>
            <a:endParaRPr lang="ru-RU" sz="1300" dirty="0"/>
          </a:p>
        </p:txBody>
      </p:sp>
      <p:cxnSp>
        <p:nvCxnSpPr>
          <p:cNvPr id="43" name="Прямая соединительная линия 42"/>
          <p:cNvCxnSpPr/>
          <p:nvPr/>
        </p:nvCxnSpPr>
        <p:spPr>
          <a:xfrm>
            <a:off x="12377464" y="19208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 flipH="1">
            <a:off x="12377464" y="480120"/>
            <a:ext cx="2880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92474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Таблица 25"/>
          <p:cNvGraphicFramePr>
            <a:graphicFrameLocks noGrp="1"/>
          </p:cNvGraphicFramePr>
          <p:nvPr/>
        </p:nvGraphicFramePr>
        <p:xfrm>
          <a:off x="0" y="8761040"/>
          <a:ext cx="12793688" cy="840160"/>
        </p:xfrm>
        <a:graphic>
          <a:graphicData uri="http://schemas.openxmlformats.org/drawingml/2006/table">
            <a:tbl>
              <a:tblPr/>
              <a:tblGrid>
                <a:gridCol w="12793688"/>
              </a:tblGrid>
              <a:tr h="84016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570953" y="264096"/>
            <a:ext cx="80063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Фрагмент фасада (на основе М 1:20) с обозначением фасадных конструкций и применяемых отделочных фасадных материалов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7264896" y="9049072"/>
            <a:ext cx="324036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ФРАГМЕНТ ФАСАДА (на основе М 1:20) С ОБОЗНАЧЕНИЕМ ФАСАДНЫХ КОНСТРУКЦИЙ И ПРИМЕНЯЕМЫХ ОТДЕЛОЧНЫХ ФАСАДНЫХ МАТЕРИАЛОВ</a:t>
            </a:r>
            <a:endParaRPr lang="ru-RU" sz="900" dirty="0"/>
          </a:p>
        </p:txBody>
      </p:sp>
      <p:pic>
        <p:nvPicPr>
          <p:cNvPr id="25" name="Picture 7" descr="\\SERVER-01\Projects Metropolis\MP-1300 'GES2'\General\Shared Documents\Концепция КР, ВИС\Для презентации\metropoli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93288" y="9072130"/>
            <a:ext cx="1728192" cy="510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27" name="Прямая соединительная линия 26"/>
          <p:cNvCxnSpPr/>
          <p:nvPr/>
        </p:nvCxnSpPr>
        <p:spPr>
          <a:xfrm>
            <a:off x="0" y="9049072"/>
            <a:ext cx="12801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2944416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7192888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10577264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072208" y="8761039"/>
            <a:ext cx="100893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Заказчик</a:t>
            </a:r>
            <a:endParaRPr lang="ru-RU" sz="1300" dirty="0"/>
          </a:p>
        </p:txBody>
      </p:sp>
      <p:sp>
        <p:nvSpPr>
          <p:cNvPr id="32" name="TextBox 31"/>
          <p:cNvSpPr txBox="1"/>
          <p:nvPr/>
        </p:nvSpPr>
        <p:spPr>
          <a:xfrm>
            <a:off x="4096544" y="8761039"/>
            <a:ext cx="186461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Наименование объекта</a:t>
            </a:r>
            <a:endParaRPr lang="ru-RU" sz="1300" dirty="0"/>
          </a:p>
        </p:txBody>
      </p:sp>
      <p:sp>
        <p:nvSpPr>
          <p:cNvPr id="33" name="TextBox 32"/>
          <p:cNvSpPr txBox="1"/>
          <p:nvPr/>
        </p:nvSpPr>
        <p:spPr>
          <a:xfrm>
            <a:off x="8206406" y="8761039"/>
            <a:ext cx="129073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Название листа</a:t>
            </a:r>
            <a:endParaRPr lang="ru-RU" sz="1300" dirty="0"/>
          </a:p>
        </p:txBody>
      </p:sp>
      <p:sp>
        <p:nvSpPr>
          <p:cNvPr id="34" name="TextBox 33"/>
          <p:cNvSpPr txBox="1"/>
          <p:nvPr/>
        </p:nvSpPr>
        <p:spPr>
          <a:xfrm>
            <a:off x="10715025" y="8756683"/>
            <a:ext cx="187846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Проектная организация</a:t>
            </a:r>
            <a:endParaRPr lang="ru-RU" sz="1300" dirty="0"/>
          </a:p>
        </p:txBody>
      </p:sp>
      <p:sp>
        <p:nvSpPr>
          <p:cNvPr id="35" name="TextBox 34"/>
          <p:cNvSpPr txBox="1"/>
          <p:nvPr/>
        </p:nvSpPr>
        <p:spPr>
          <a:xfrm>
            <a:off x="352128" y="9174504"/>
            <a:ext cx="23762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Департамент строительства города Москвы</a:t>
            </a:r>
            <a:endParaRPr lang="ru-RU" sz="900" dirty="0"/>
          </a:p>
        </p:txBody>
      </p:sp>
      <p:sp>
        <p:nvSpPr>
          <p:cNvPr id="36" name="TextBox 35"/>
          <p:cNvSpPr txBox="1"/>
          <p:nvPr/>
        </p:nvSpPr>
        <p:spPr>
          <a:xfrm>
            <a:off x="3088432" y="9045297"/>
            <a:ext cx="410445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«2-Я ОЧЕРЕДЬ ПЕШЕХОДНОЙ ЗОНЫ ПАТРИАРШЕГО ПЕШЕХОДНОГО МОСТА ОТ ХРАМА ХРИСТА СПАСИТЕЛЯ ДО ЯКИМАНСКОЙ НАБЕРЕЖНОЙ КВ. №360-361, С УЧЁТОМ ПОДМОСТОВОГО ПРОСТРАНСТВА СПУСКА К ВОДЕ И ПРИЧАЛА»</a:t>
            </a:r>
            <a:endParaRPr lang="ru-RU" sz="900" dirty="0"/>
          </a:p>
        </p:txBody>
      </p:sp>
      <p:pic>
        <p:nvPicPr>
          <p:cNvPr id="20" name="Рисунок 19" descr="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0800000">
            <a:off x="640160" y="2037096"/>
            <a:ext cx="11881320" cy="4687552"/>
          </a:xfrm>
          <a:prstGeom prst="rect">
            <a:avLst/>
          </a:prstGeom>
        </p:spPr>
      </p:pic>
      <p:cxnSp>
        <p:nvCxnSpPr>
          <p:cNvPr id="24" name="Прямая соединительная линия 23"/>
          <p:cNvCxnSpPr/>
          <p:nvPr/>
        </p:nvCxnSpPr>
        <p:spPr>
          <a:xfrm flipH="1" flipV="1">
            <a:off x="9713168" y="1920280"/>
            <a:ext cx="576064" cy="792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>
            <a:off x="9713168" y="1920280"/>
            <a:ext cx="26642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8921080" y="1674639"/>
            <a:ext cx="43924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r>
              <a:rPr lang="ru-RU" sz="1200" dirty="0" smtClean="0">
                <a:latin typeface="+mj-lt"/>
              </a:rPr>
              <a:t>Пассажирский лифт</a:t>
            </a:r>
          </a:p>
          <a:p>
            <a:pPr algn="ctr">
              <a:tabLst>
                <a:tab pos="355600" algn="l"/>
              </a:tabLst>
            </a:pPr>
            <a:r>
              <a:rPr lang="ru-RU" sz="1200" dirty="0" smtClean="0">
                <a:latin typeface="+mj-lt"/>
              </a:rPr>
              <a:t>(панорамный из стеклянных панелей)</a:t>
            </a:r>
            <a:endParaRPr lang="ru-RU" sz="1200" dirty="0">
              <a:latin typeface="+mj-lt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2584376" y="2538735"/>
            <a:ext cx="43924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r>
              <a:rPr lang="ru-RU" sz="1200" dirty="0" smtClean="0">
                <a:latin typeface="+mj-lt"/>
              </a:rPr>
              <a:t>Ограждение из нержавеющей стали</a:t>
            </a:r>
            <a:endParaRPr lang="ru-RU" sz="1200" dirty="0">
              <a:latin typeface="+mj-lt"/>
            </a:endParaRPr>
          </a:p>
        </p:txBody>
      </p:sp>
      <p:cxnSp>
        <p:nvCxnSpPr>
          <p:cNvPr id="51" name="Прямая соединительная линия 50"/>
          <p:cNvCxnSpPr/>
          <p:nvPr/>
        </p:nvCxnSpPr>
        <p:spPr>
          <a:xfrm>
            <a:off x="3520480" y="2784376"/>
            <a:ext cx="252028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 flipH="1" flipV="1">
            <a:off x="6040760" y="2784376"/>
            <a:ext cx="576064" cy="7920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3448472" y="7043881"/>
            <a:ext cx="30327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r>
              <a:rPr lang="ru-RU" sz="1200" dirty="0" smtClean="0">
                <a:latin typeface="+mj-lt"/>
              </a:rPr>
              <a:t>Облицовка композитными панелями</a:t>
            </a:r>
            <a:endParaRPr lang="ru-RU" sz="1200" dirty="0">
              <a:latin typeface="+mj-lt"/>
            </a:endParaRPr>
          </a:p>
        </p:txBody>
      </p:sp>
      <p:cxnSp>
        <p:nvCxnSpPr>
          <p:cNvPr id="55" name="Прямая соединительная линия 54"/>
          <p:cNvCxnSpPr/>
          <p:nvPr/>
        </p:nvCxnSpPr>
        <p:spPr>
          <a:xfrm>
            <a:off x="3736504" y="7320880"/>
            <a:ext cx="24482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 flipH="1">
            <a:off x="6184776" y="5952728"/>
            <a:ext cx="783704" cy="136815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8624664" y="6456784"/>
            <a:ext cx="33927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r>
              <a:rPr lang="ru-RU" sz="1200" dirty="0" smtClean="0">
                <a:latin typeface="+mj-lt"/>
              </a:rPr>
              <a:t>Светоотражающий экран-бетон крашенный</a:t>
            </a:r>
            <a:endParaRPr lang="ru-RU" sz="1200" dirty="0">
              <a:latin typeface="+mj-lt"/>
            </a:endParaRPr>
          </a:p>
        </p:txBody>
      </p:sp>
      <p:cxnSp>
        <p:nvCxnSpPr>
          <p:cNvPr id="61" name="Прямая соединительная линия 60"/>
          <p:cNvCxnSpPr/>
          <p:nvPr/>
        </p:nvCxnSpPr>
        <p:spPr>
          <a:xfrm>
            <a:off x="7624936" y="4944616"/>
            <a:ext cx="1080120" cy="23042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>
            <a:off x="8705056" y="7248872"/>
            <a:ext cx="30243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8561040" y="6971873"/>
            <a:ext cx="33927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r>
              <a:rPr lang="ru-RU" sz="1200" dirty="0" smtClean="0">
                <a:latin typeface="+mj-lt"/>
              </a:rPr>
              <a:t>Архитектурно-художественные светильники</a:t>
            </a:r>
            <a:endParaRPr lang="ru-RU" sz="1200" dirty="0">
              <a:latin typeface="+mj-lt"/>
            </a:endParaRPr>
          </a:p>
        </p:txBody>
      </p:sp>
      <p:cxnSp>
        <p:nvCxnSpPr>
          <p:cNvPr id="43" name="Прямая соединительная линия 42"/>
          <p:cNvCxnSpPr/>
          <p:nvPr/>
        </p:nvCxnSpPr>
        <p:spPr>
          <a:xfrm>
            <a:off x="8777064" y="6744816"/>
            <a:ext cx="302433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7696944" y="4440560"/>
            <a:ext cx="1080120" cy="23042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2008312" y="6600800"/>
            <a:ext cx="30327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r>
              <a:rPr lang="ru-RU" sz="1200" dirty="0" smtClean="0">
                <a:latin typeface="+mj-lt"/>
              </a:rPr>
              <a:t>Свод кирпич облицовочный</a:t>
            </a:r>
            <a:endParaRPr lang="ru-RU" sz="1200" dirty="0">
              <a:latin typeface="+mj-lt"/>
            </a:endParaRPr>
          </a:p>
        </p:txBody>
      </p:sp>
      <p:cxnSp>
        <p:nvCxnSpPr>
          <p:cNvPr id="47" name="Прямая соединительная линия 46"/>
          <p:cNvCxnSpPr/>
          <p:nvPr/>
        </p:nvCxnSpPr>
        <p:spPr>
          <a:xfrm>
            <a:off x="2584376" y="6888832"/>
            <a:ext cx="19442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 flipH="1">
            <a:off x="4528592" y="6105128"/>
            <a:ext cx="576064" cy="7837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 flipV="1">
            <a:off x="1288232" y="4440560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>
            <a:off x="1288232" y="4440560"/>
            <a:ext cx="5760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>
            <a:off x="1216224" y="4656584"/>
            <a:ext cx="72008" cy="720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 flipV="1">
            <a:off x="1288232" y="4656584"/>
            <a:ext cx="72008" cy="720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1216224" y="3886562"/>
            <a:ext cx="7920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endParaRPr lang="ru-RU" sz="1800" dirty="0" smtClean="0">
              <a:latin typeface="+mj-lt"/>
            </a:endParaRPr>
          </a:p>
          <a:p>
            <a:pPr algn="ctr">
              <a:tabLst>
                <a:tab pos="355600" algn="l"/>
              </a:tabLst>
            </a:pPr>
            <a:r>
              <a:rPr lang="ru-RU" sz="1200" dirty="0" smtClean="0">
                <a:latin typeface="+mj-lt"/>
              </a:rPr>
              <a:t>+6.185</a:t>
            </a:r>
            <a:endParaRPr lang="ru-RU" sz="1200" dirty="0">
              <a:latin typeface="+mj-lt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5752728" y="3288432"/>
            <a:ext cx="504056" cy="216024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2" name="Прямая соединительная линия 61"/>
          <p:cNvCxnSpPr/>
          <p:nvPr/>
        </p:nvCxnSpPr>
        <p:spPr>
          <a:xfrm flipV="1">
            <a:off x="6112768" y="3288432"/>
            <a:ext cx="0" cy="5040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>
            <a:off x="5536704" y="3288432"/>
            <a:ext cx="5760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>
            <a:off x="6040760" y="3720480"/>
            <a:ext cx="72008" cy="720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 flipV="1">
            <a:off x="6112768" y="3720480"/>
            <a:ext cx="72008" cy="720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5392688" y="2784376"/>
            <a:ext cx="7920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endParaRPr lang="ru-RU" sz="1800" dirty="0" smtClean="0">
              <a:latin typeface="+mj-lt"/>
            </a:endParaRPr>
          </a:p>
          <a:p>
            <a:pPr algn="ctr">
              <a:tabLst>
                <a:tab pos="355600" algn="l"/>
              </a:tabLst>
            </a:pPr>
            <a:r>
              <a:rPr lang="ru-RU" sz="1200" dirty="0" smtClean="0">
                <a:latin typeface="+mj-lt"/>
              </a:rPr>
              <a:t>+10.200</a:t>
            </a:r>
            <a:endParaRPr lang="ru-RU" sz="1200" dirty="0">
              <a:latin typeface="+mj-lt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2377464" y="192088"/>
            <a:ext cx="3545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 smtClean="0"/>
              <a:t>16</a:t>
            </a:r>
            <a:endParaRPr lang="ru-RU" sz="1300" dirty="0"/>
          </a:p>
        </p:txBody>
      </p:sp>
      <p:cxnSp>
        <p:nvCxnSpPr>
          <p:cNvPr id="69" name="Прямая соединительная линия 68"/>
          <p:cNvCxnSpPr/>
          <p:nvPr/>
        </p:nvCxnSpPr>
        <p:spPr>
          <a:xfrm>
            <a:off x="12377464" y="19208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 flipH="1">
            <a:off x="12377464" y="480120"/>
            <a:ext cx="2880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92474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Фрагмент 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8072" y="192088"/>
            <a:ext cx="11801400" cy="5780722"/>
          </a:xfrm>
          <a:prstGeom prst="rect">
            <a:avLst/>
          </a:prstGeom>
        </p:spPr>
      </p:pic>
      <p:graphicFrame>
        <p:nvGraphicFramePr>
          <p:cNvPr id="26" name="Таблица 25"/>
          <p:cNvGraphicFramePr>
            <a:graphicFrameLocks noGrp="1"/>
          </p:cNvGraphicFramePr>
          <p:nvPr/>
        </p:nvGraphicFramePr>
        <p:xfrm>
          <a:off x="0" y="8761040"/>
          <a:ext cx="12793688" cy="840160"/>
        </p:xfrm>
        <a:graphic>
          <a:graphicData uri="http://schemas.openxmlformats.org/drawingml/2006/table">
            <a:tbl>
              <a:tblPr/>
              <a:tblGrid>
                <a:gridCol w="12793688"/>
              </a:tblGrid>
              <a:tr h="84016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728392" y="281449"/>
            <a:ext cx="7538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Фрагмент Южного фасада </a:t>
            </a:r>
          </a:p>
          <a:p>
            <a:pPr algn="ctr">
              <a:tabLst>
                <a:tab pos="355600" algn="l"/>
              </a:tabLst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(центральная часть) 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7984976" y="9111788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 ФРАГМЕНТ ЮЖНОГО ФАСАДА </a:t>
            </a:r>
          </a:p>
          <a:p>
            <a:r>
              <a:rPr lang="ru-RU" sz="900" dirty="0" smtClean="0"/>
              <a:t>           центральная часть)</a:t>
            </a:r>
            <a:endParaRPr lang="ru-RU" sz="900" dirty="0"/>
          </a:p>
        </p:txBody>
      </p:sp>
      <p:pic>
        <p:nvPicPr>
          <p:cNvPr id="25" name="Picture 7" descr="\\SERVER-01\Projects Metropolis\MP-1300 'GES2'\General\Shared Documents\Концепция КР, ВИС\Для презентации\metropoli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93288" y="9072130"/>
            <a:ext cx="1728192" cy="510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27" name="Прямая соединительная линия 26"/>
          <p:cNvCxnSpPr/>
          <p:nvPr/>
        </p:nvCxnSpPr>
        <p:spPr>
          <a:xfrm>
            <a:off x="0" y="9049072"/>
            <a:ext cx="12801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2944416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7192888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10577264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072208" y="8761039"/>
            <a:ext cx="100893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Заказчик</a:t>
            </a:r>
            <a:endParaRPr lang="ru-RU" sz="1300" dirty="0"/>
          </a:p>
        </p:txBody>
      </p:sp>
      <p:sp>
        <p:nvSpPr>
          <p:cNvPr id="32" name="TextBox 31"/>
          <p:cNvSpPr txBox="1"/>
          <p:nvPr/>
        </p:nvSpPr>
        <p:spPr>
          <a:xfrm>
            <a:off x="4096544" y="8761039"/>
            <a:ext cx="186461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Наименование объекта</a:t>
            </a:r>
            <a:endParaRPr lang="ru-RU" sz="1300" dirty="0"/>
          </a:p>
        </p:txBody>
      </p:sp>
      <p:sp>
        <p:nvSpPr>
          <p:cNvPr id="33" name="TextBox 32"/>
          <p:cNvSpPr txBox="1"/>
          <p:nvPr/>
        </p:nvSpPr>
        <p:spPr>
          <a:xfrm>
            <a:off x="8206406" y="8761039"/>
            <a:ext cx="129073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Название листа</a:t>
            </a:r>
            <a:endParaRPr lang="ru-RU" sz="1300" dirty="0"/>
          </a:p>
        </p:txBody>
      </p:sp>
      <p:sp>
        <p:nvSpPr>
          <p:cNvPr id="34" name="TextBox 33"/>
          <p:cNvSpPr txBox="1"/>
          <p:nvPr/>
        </p:nvSpPr>
        <p:spPr>
          <a:xfrm>
            <a:off x="10715025" y="8756683"/>
            <a:ext cx="187846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Проектная организация</a:t>
            </a:r>
            <a:endParaRPr lang="ru-RU" sz="1300" dirty="0"/>
          </a:p>
        </p:txBody>
      </p:sp>
      <p:sp>
        <p:nvSpPr>
          <p:cNvPr id="35" name="TextBox 34"/>
          <p:cNvSpPr txBox="1"/>
          <p:nvPr/>
        </p:nvSpPr>
        <p:spPr>
          <a:xfrm>
            <a:off x="352128" y="9174504"/>
            <a:ext cx="23762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Департамент строительства города Москвы</a:t>
            </a:r>
            <a:endParaRPr lang="ru-RU" sz="900" dirty="0"/>
          </a:p>
        </p:txBody>
      </p:sp>
      <p:sp>
        <p:nvSpPr>
          <p:cNvPr id="36" name="TextBox 35"/>
          <p:cNvSpPr txBox="1"/>
          <p:nvPr/>
        </p:nvSpPr>
        <p:spPr>
          <a:xfrm>
            <a:off x="3088432" y="9045297"/>
            <a:ext cx="410445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«2-Я ОЧЕРЕДЬ ПЕШЕХОДНОЙ ЗОНЫ ПАТРИАРШЕГО ПЕШЕХОДНОГО МОСТА ОТ ХРАМА ХРИСТА СПАСИТЕЛЯ ДО ЯКИМАНСКОЙ НАБЕРЕЖНОЙ КВ. №360-361, С УЧЁТОМ ПОДМОСТОВОГО ПРОСТРАНСТВА СПУСКА К ВОДЕ И ПРИЧАЛА»</a:t>
            </a:r>
            <a:endParaRPr lang="ru-RU" sz="900" dirty="0"/>
          </a:p>
        </p:txBody>
      </p:sp>
      <p:sp>
        <p:nvSpPr>
          <p:cNvPr id="18" name="TextBox 17"/>
          <p:cNvSpPr txBox="1"/>
          <p:nvPr/>
        </p:nvSpPr>
        <p:spPr>
          <a:xfrm>
            <a:off x="12377464" y="192088"/>
            <a:ext cx="3545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 smtClean="0"/>
              <a:t>17</a:t>
            </a:r>
            <a:endParaRPr lang="ru-RU" sz="1300" dirty="0"/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12377464" y="19208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flipH="1">
            <a:off x="12377464" y="480120"/>
            <a:ext cx="2880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37706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Таблица 25"/>
          <p:cNvGraphicFramePr>
            <a:graphicFrameLocks noGrp="1"/>
          </p:cNvGraphicFramePr>
          <p:nvPr/>
        </p:nvGraphicFramePr>
        <p:xfrm>
          <a:off x="0" y="8761040"/>
          <a:ext cx="12793688" cy="840160"/>
        </p:xfrm>
        <a:graphic>
          <a:graphicData uri="http://schemas.openxmlformats.org/drawingml/2006/table">
            <a:tbl>
              <a:tblPr/>
              <a:tblGrid>
                <a:gridCol w="12793688"/>
              </a:tblGrid>
              <a:tr h="84016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9" name="Рисунок 18" descr="Фрагмент 3.jpg"/>
          <p:cNvPicPr>
            <a:picLocks noChangeAspect="1"/>
          </p:cNvPicPr>
          <p:nvPr/>
        </p:nvPicPr>
        <p:blipFill>
          <a:blip r:embed="rId3" cstate="print"/>
          <a:srcRect t="29528" b="17717"/>
          <a:stretch>
            <a:fillRect/>
          </a:stretch>
        </p:blipFill>
        <p:spPr>
          <a:xfrm>
            <a:off x="784176" y="1092493"/>
            <a:ext cx="11737304" cy="495369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28392" y="281449"/>
            <a:ext cx="7538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Фрагмент Южного фасада </a:t>
            </a:r>
          </a:p>
          <a:p>
            <a:pPr algn="ctr">
              <a:tabLst>
                <a:tab pos="355600" algn="l"/>
              </a:tabLst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(со стороны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Берсеневской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набережной) 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7408912" y="9111788"/>
            <a:ext cx="3096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 smtClean="0"/>
              <a:t> ФРАГМЕНТ ЮЖНОГО ФАСАДА </a:t>
            </a:r>
          </a:p>
          <a:p>
            <a:pPr algn="ctr"/>
            <a:r>
              <a:rPr lang="ru-RU" sz="900" dirty="0" smtClean="0"/>
              <a:t>  (со стороны </a:t>
            </a:r>
            <a:r>
              <a:rPr lang="ru-RU" sz="900" dirty="0" err="1" smtClean="0"/>
              <a:t>Берсеневской</a:t>
            </a:r>
            <a:r>
              <a:rPr lang="ru-RU" sz="900" dirty="0" smtClean="0"/>
              <a:t> набережной)</a:t>
            </a:r>
            <a:endParaRPr lang="ru-RU" sz="900" dirty="0"/>
          </a:p>
        </p:txBody>
      </p:sp>
      <p:pic>
        <p:nvPicPr>
          <p:cNvPr id="25" name="Picture 7" descr="\\SERVER-01\Projects Metropolis\MP-1300 'GES2'\General\Shared Documents\Концепция КР, ВИС\Для презентации\metropoli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93288" y="9072130"/>
            <a:ext cx="1728192" cy="510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27" name="Прямая соединительная линия 26"/>
          <p:cNvCxnSpPr/>
          <p:nvPr/>
        </p:nvCxnSpPr>
        <p:spPr>
          <a:xfrm>
            <a:off x="0" y="9049072"/>
            <a:ext cx="12801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2944416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7192888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10577264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072208" y="8761039"/>
            <a:ext cx="100893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Заказчик</a:t>
            </a:r>
            <a:endParaRPr lang="ru-RU" sz="1300" dirty="0"/>
          </a:p>
        </p:txBody>
      </p:sp>
      <p:sp>
        <p:nvSpPr>
          <p:cNvPr id="32" name="TextBox 31"/>
          <p:cNvSpPr txBox="1"/>
          <p:nvPr/>
        </p:nvSpPr>
        <p:spPr>
          <a:xfrm>
            <a:off x="4096544" y="8761039"/>
            <a:ext cx="186461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Наименование объекта</a:t>
            </a:r>
            <a:endParaRPr lang="ru-RU" sz="1300" dirty="0"/>
          </a:p>
        </p:txBody>
      </p:sp>
      <p:sp>
        <p:nvSpPr>
          <p:cNvPr id="33" name="TextBox 32"/>
          <p:cNvSpPr txBox="1"/>
          <p:nvPr/>
        </p:nvSpPr>
        <p:spPr>
          <a:xfrm>
            <a:off x="8206406" y="8761039"/>
            <a:ext cx="129073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Название листа</a:t>
            </a:r>
            <a:endParaRPr lang="ru-RU" sz="1300" dirty="0"/>
          </a:p>
        </p:txBody>
      </p:sp>
      <p:sp>
        <p:nvSpPr>
          <p:cNvPr id="34" name="TextBox 33"/>
          <p:cNvSpPr txBox="1"/>
          <p:nvPr/>
        </p:nvSpPr>
        <p:spPr>
          <a:xfrm>
            <a:off x="10715025" y="8756683"/>
            <a:ext cx="187846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Проектная организация</a:t>
            </a:r>
            <a:endParaRPr lang="ru-RU" sz="1300" dirty="0"/>
          </a:p>
        </p:txBody>
      </p:sp>
      <p:sp>
        <p:nvSpPr>
          <p:cNvPr id="35" name="TextBox 34"/>
          <p:cNvSpPr txBox="1"/>
          <p:nvPr/>
        </p:nvSpPr>
        <p:spPr>
          <a:xfrm>
            <a:off x="352128" y="9174504"/>
            <a:ext cx="23762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Департамент строительства города Москвы</a:t>
            </a:r>
            <a:endParaRPr lang="ru-RU" sz="900" dirty="0"/>
          </a:p>
        </p:txBody>
      </p:sp>
      <p:sp>
        <p:nvSpPr>
          <p:cNvPr id="36" name="TextBox 35"/>
          <p:cNvSpPr txBox="1"/>
          <p:nvPr/>
        </p:nvSpPr>
        <p:spPr>
          <a:xfrm>
            <a:off x="3088432" y="9045297"/>
            <a:ext cx="410445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«2-Я ОЧЕРЕДЬ ПЕШЕХОДНОЙ ЗОНЫ ПАТРИАРШЕГО ПЕШЕХОДНОГО МОСТА ОТ ХРАМА ХРИСТА СПАСИТЕЛЯ ДО ЯКИМАНСКОЙ НАБЕРЕЖНОЙ КВ. №360-361, С УЧЁТОМ ПОДМОСТОВОГО ПРОСТРАНСТВА СПУСКА К ВОДЕ И ПРИЧАЛА»</a:t>
            </a:r>
            <a:endParaRPr lang="ru-RU" sz="900" dirty="0"/>
          </a:p>
        </p:txBody>
      </p:sp>
      <p:sp>
        <p:nvSpPr>
          <p:cNvPr id="18" name="TextBox 17"/>
          <p:cNvSpPr txBox="1"/>
          <p:nvPr/>
        </p:nvSpPr>
        <p:spPr>
          <a:xfrm>
            <a:off x="12377464" y="192088"/>
            <a:ext cx="3545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 smtClean="0"/>
              <a:t>18</a:t>
            </a:r>
            <a:endParaRPr lang="ru-RU" sz="1300" dirty="0"/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12377464" y="19208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flipH="1">
            <a:off x="12377464" y="480120"/>
            <a:ext cx="2880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37706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Таблица 25"/>
          <p:cNvGraphicFramePr>
            <a:graphicFrameLocks noGrp="1"/>
          </p:cNvGraphicFramePr>
          <p:nvPr/>
        </p:nvGraphicFramePr>
        <p:xfrm>
          <a:off x="0" y="8761040"/>
          <a:ext cx="12793688" cy="840160"/>
        </p:xfrm>
        <a:graphic>
          <a:graphicData uri="http://schemas.openxmlformats.org/drawingml/2006/table">
            <a:tbl>
              <a:tblPr/>
              <a:tblGrid>
                <a:gridCol w="12793688"/>
              </a:tblGrid>
              <a:tr h="84016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8" name="Рисунок 17" descr="Фрагмент 4.jpg"/>
          <p:cNvPicPr>
            <a:picLocks noChangeAspect="1"/>
          </p:cNvPicPr>
          <p:nvPr/>
        </p:nvPicPr>
        <p:blipFill>
          <a:blip r:embed="rId3" cstate="print"/>
          <a:srcRect t="48734"/>
          <a:stretch>
            <a:fillRect/>
          </a:stretch>
        </p:blipFill>
        <p:spPr>
          <a:xfrm>
            <a:off x="928192" y="1019237"/>
            <a:ext cx="11449272" cy="586959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28392" y="281449"/>
            <a:ext cx="7538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Фрагмент Северного фасада </a:t>
            </a:r>
          </a:p>
          <a:p>
            <a:pPr algn="ctr">
              <a:tabLst>
                <a:tab pos="355600" algn="l"/>
              </a:tabLst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(со стороны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Берсеневской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набережной)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7192888" y="9111788"/>
            <a:ext cx="35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 smtClean="0"/>
              <a:t> ФРАГМЕНТ СЕВЕРНОГО ФАСАДА  </a:t>
            </a:r>
          </a:p>
          <a:p>
            <a:pPr algn="ctr"/>
            <a:r>
              <a:rPr lang="ru-RU" sz="900" dirty="0" smtClean="0"/>
              <a:t> (со стороны </a:t>
            </a:r>
            <a:r>
              <a:rPr lang="ru-RU" sz="900" dirty="0" err="1" smtClean="0"/>
              <a:t>Берсеневской</a:t>
            </a:r>
            <a:r>
              <a:rPr lang="ru-RU" sz="900" dirty="0" smtClean="0"/>
              <a:t> набережной)</a:t>
            </a:r>
            <a:endParaRPr lang="ru-RU" sz="900" dirty="0"/>
          </a:p>
        </p:txBody>
      </p:sp>
      <p:pic>
        <p:nvPicPr>
          <p:cNvPr id="25" name="Picture 7" descr="\\SERVER-01\Projects Metropolis\MP-1300 'GES2'\General\Shared Documents\Концепция КР, ВИС\Для презентации\metropoli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93288" y="9072130"/>
            <a:ext cx="1728192" cy="510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27" name="Прямая соединительная линия 26"/>
          <p:cNvCxnSpPr/>
          <p:nvPr/>
        </p:nvCxnSpPr>
        <p:spPr>
          <a:xfrm>
            <a:off x="0" y="9049072"/>
            <a:ext cx="12801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2944416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7192888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10577264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072208" y="8761039"/>
            <a:ext cx="100893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Заказчик</a:t>
            </a:r>
            <a:endParaRPr lang="ru-RU" sz="1300" dirty="0"/>
          </a:p>
        </p:txBody>
      </p:sp>
      <p:sp>
        <p:nvSpPr>
          <p:cNvPr id="32" name="TextBox 31"/>
          <p:cNvSpPr txBox="1"/>
          <p:nvPr/>
        </p:nvSpPr>
        <p:spPr>
          <a:xfrm>
            <a:off x="4096544" y="8761039"/>
            <a:ext cx="186461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Наименование объекта</a:t>
            </a:r>
            <a:endParaRPr lang="ru-RU" sz="1300" dirty="0"/>
          </a:p>
        </p:txBody>
      </p:sp>
      <p:sp>
        <p:nvSpPr>
          <p:cNvPr id="33" name="TextBox 32"/>
          <p:cNvSpPr txBox="1"/>
          <p:nvPr/>
        </p:nvSpPr>
        <p:spPr>
          <a:xfrm>
            <a:off x="8206406" y="8761039"/>
            <a:ext cx="129073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Название листа</a:t>
            </a:r>
            <a:endParaRPr lang="ru-RU" sz="1300" dirty="0"/>
          </a:p>
        </p:txBody>
      </p:sp>
      <p:sp>
        <p:nvSpPr>
          <p:cNvPr id="34" name="TextBox 33"/>
          <p:cNvSpPr txBox="1"/>
          <p:nvPr/>
        </p:nvSpPr>
        <p:spPr>
          <a:xfrm>
            <a:off x="10715025" y="8756683"/>
            <a:ext cx="187846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Проектная организация</a:t>
            </a:r>
            <a:endParaRPr lang="ru-RU" sz="1300" dirty="0"/>
          </a:p>
        </p:txBody>
      </p:sp>
      <p:sp>
        <p:nvSpPr>
          <p:cNvPr id="35" name="TextBox 34"/>
          <p:cNvSpPr txBox="1"/>
          <p:nvPr/>
        </p:nvSpPr>
        <p:spPr>
          <a:xfrm>
            <a:off x="352128" y="9174504"/>
            <a:ext cx="23762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Департамент строительства города Москвы</a:t>
            </a:r>
            <a:endParaRPr lang="ru-RU" sz="900" dirty="0"/>
          </a:p>
        </p:txBody>
      </p:sp>
      <p:sp>
        <p:nvSpPr>
          <p:cNvPr id="36" name="TextBox 35"/>
          <p:cNvSpPr txBox="1"/>
          <p:nvPr/>
        </p:nvSpPr>
        <p:spPr>
          <a:xfrm>
            <a:off x="3088432" y="9045297"/>
            <a:ext cx="410445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«2-Я ОЧЕРЕДЬ ПЕШЕХОДНОЙ ЗОНЫ ПАТРИАРШЕГО ПЕШЕХОДНОГО МОСТА ОТ ХРАМА ХРИСТА СПАСИТЕЛЯ ДО ЯКИМАНСКОЙ НАБЕРЕЖНОЙ КВ. №360-361, С УЧЁТОМ ПОДМОСТОВОГО ПРОСТРАНСТВА СПУСКА К ВОДЕ И ПРИЧАЛА»</a:t>
            </a:r>
            <a:endParaRPr lang="ru-RU" sz="900" dirty="0"/>
          </a:p>
        </p:txBody>
      </p:sp>
      <p:sp>
        <p:nvSpPr>
          <p:cNvPr id="19" name="TextBox 18"/>
          <p:cNvSpPr txBox="1"/>
          <p:nvPr/>
        </p:nvSpPr>
        <p:spPr>
          <a:xfrm>
            <a:off x="12377464" y="192088"/>
            <a:ext cx="3545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 smtClean="0"/>
              <a:t>19</a:t>
            </a:r>
            <a:endParaRPr lang="ru-RU" sz="1300" dirty="0"/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12377464" y="19208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flipH="1">
            <a:off x="12377464" y="480120"/>
            <a:ext cx="2880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37706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Таблица 25"/>
          <p:cNvGraphicFramePr>
            <a:graphicFrameLocks noGrp="1"/>
          </p:cNvGraphicFramePr>
          <p:nvPr/>
        </p:nvGraphicFramePr>
        <p:xfrm>
          <a:off x="0" y="8761040"/>
          <a:ext cx="12793688" cy="840160"/>
        </p:xfrm>
        <a:graphic>
          <a:graphicData uri="http://schemas.openxmlformats.org/drawingml/2006/table">
            <a:tbl>
              <a:tblPr/>
              <a:tblGrid>
                <a:gridCol w="12793688"/>
              </a:tblGrid>
              <a:tr h="84016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8" name="Рисунок 17" descr="Фрагмент 5.jpg"/>
          <p:cNvPicPr>
            <a:picLocks noChangeAspect="1"/>
          </p:cNvPicPr>
          <p:nvPr/>
        </p:nvPicPr>
        <p:blipFill>
          <a:blip r:embed="rId3" cstate="print"/>
          <a:srcRect t="48734"/>
          <a:stretch>
            <a:fillRect/>
          </a:stretch>
        </p:blipFill>
        <p:spPr>
          <a:xfrm>
            <a:off x="1000200" y="2136304"/>
            <a:ext cx="11240071" cy="518473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28392" y="281449"/>
            <a:ext cx="7538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Фрагмент Северного фасада </a:t>
            </a:r>
          </a:p>
          <a:p>
            <a:pPr algn="ctr">
              <a:tabLst>
                <a:tab pos="355600" algn="l"/>
              </a:tabLst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(центральная часть)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7408912" y="9111788"/>
            <a:ext cx="28803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 smtClean="0"/>
              <a:t>ФРАГМЕНТ СЕВЕРНОГО ФАСАДА </a:t>
            </a:r>
          </a:p>
          <a:p>
            <a:pPr algn="ctr"/>
            <a:r>
              <a:rPr lang="ru-RU" sz="900" dirty="0" smtClean="0"/>
              <a:t>(центральная часть)</a:t>
            </a:r>
            <a:endParaRPr lang="ru-RU" sz="900" dirty="0"/>
          </a:p>
        </p:txBody>
      </p:sp>
      <p:pic>
        <p:nvPicPr>
          <p:cNvPr id="25" name="Picture 7" descr="\\SERVER-01\Projects Metropolis\MP-1300 'GES2'\General\Shared Documents\Концепция КР, ВИС\Для презентации\metropoli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93288" y="9072130"/>
            <a:ext cx="1728192" cy="510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27" name="Прямая соединительная линия 26"/>
          <p:cNvCxnSpPr/>
          <p:nvPr/>
        </p:nvCxnSpPr>
        <p:spPr>
          <a:xfrm>
            <a:off x="0" y="9049072"/>
            <a:ext cx="12801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2944416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7192888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10577264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072208" y="8761039"/>
            <a:ext cx="100893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Заказчик</a:t>
            </a:r>
            <a:endParaRPr lang="ru-RU" sz="1300" dirty="0"/>
          </a:p>
        </p:txBody>
      </p:sp>
      <p:sp>
        <p:nvSpPr>
          <p:cNvPr id="32" name="TextBox 31"/>
          <p:cNvSpPr txBox="1"/>
          <p:nvPr/>
        </p:nvSpPr>
        <p:spPr>
          <a:xfrm>
            <a:off x="4096544" y="8761039"/>
            <a:ext cx="186461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Наименование объекта</a:t>
            </a:r>
            <a:endParaRPr lang="ru-RU" sz="1300" dirty="0"/>
          </a:p>
        </p:txBody>
      </p:sp>
      <p:sp>
        <p:nvSpPr>
          <p:cNvPr id="33" name="TextBox 32"/>
          <p:cNvSpPr txBox="1"/>
          <p:nvPr/>
        </p:nvSpPr>
        <p:spPr>
          <a:xfrm>
            <a:off x="8206406" y="8761039"/>
            <a:ext cx="129073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Название листа</a:t>
            </a:r>
            <a:endParaRPr lang="ru-RU" sz="1300" dirty="0"/>
          </a:p>
        </p:txBody>
      </p:sp>
      <p:sp>
        <p:nvSpPr>
          <p:cNvPr id="34" name="TextBox 33"/>
          <p:cNvSpPr txBox="1"/>
          <p:nvPr/>
        </p:nvSpPr>
        <p:spPr>
          <a:xfrm>
            <a:off x="10715025" y="8756683"/>
            <a:ext cx="187846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Проектная организация</a:t>
            </a:r>
            <a:endParaRPr lang="ru-RU" sz="1300" dirty="0"/>
          </a:p>
        </p:txBody>
      </p:sp>
      <p:sp>
        <p:nvSpPr>
          <p:cNvPr id="35" name="TextBox 34"/>
          <p:cNvSpPr txBox="1"/>
          <p:nvPr/>
        </p:nvSpPr>
        <p:spPr>
          <a:xfrm>
            <a:off x="352128" y="9174504"/>
            <a:ext cx="23762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Департамент строительства города Москвы</a:t>
            </a:r>
            <a:endParaRPr lang="ru-RU" sz="900" dirty="0"/>
          </a:p>
        </p:txBody>
      </p:sp>
      <p:sp>
        <p:nvSpPr>
          <p:cNvPr id="36" name="TextBox 35"/>
          <p:cNvSpPr txBox="1"/>
          <p:nvPr/>
        </p:nvSpPr>
        <p:spPr>
          <a:xfrm>
            <a:off x="3088432" y="9045297"/>
            <a:ext cx="410445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«2-Я ОЧЕРЕДЬ ПЕШЕХОДНОЙ ЗОНЫ ПАТРИАРШЕГО ПЕШЕХОДНОГО МОСТА ОТ ХРАМА ХРИСТА СПАСИТЕЛЯ ДО ЯКИМАНСКОЙ НАБЕРЕЖНОЙ КВ. №360-361, С УЧЁТОМ ПОДМОСТОВОГО ПРОСТРАНСТВА СПУСКА К ВОДЕ И ПРИЧАЛА»</a:t>
            </a:r>
            <a:endParaRPr lang="ru-RU" sz="900" dirty="0"/>
          </a:p>
        </p:txBody>
      </p:sp>
      <p:sp>
        <p:nvSpPr>
          <p:cNvPr id="19" name="TextBox 18"/>
          <p:cNvSpPr txBox="1"/>
          <p:nvPr/>
        </p:nvSpPr>
        <p:spPr>
          <a:xfrm>
            <a:off x="12377464" y="192088"/>
            <a:ext cx="3545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" dirty="0" smtClean="0"/>
              <a:t>2</a:t>
            </a:r>
            <a:r>
              <a:rPr lang="en-US" sz="1300" dirty="0" smtClean="0"/>
              <a:t>0</a:t>
            </a:r>
            <a:endParaRPr lang="ru-RU" sz="1300" dirty="0"/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12377464" y="19208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flipH="1">
            <a:off x="12377464" y="480120"/>
            <a:ext cx="2880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37706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Таблица 24"/>
          <p:cNvGraphicFramePr>
            <a:graphicFrameLocks noGrp="1"/>
          </p:cNvGraphicFramePr>
          <p:nvPr/>
        </p:nvGraphicFramePr>
        <p:xfrm>
          <a:off x="0" y="8761040"/>
          <a:ext cx="12793688" cy="840160"/>
        </p:xfrm>
        <a:graphic>
          <a:graphicData uri="http://schemas.openxmlformats.org/drawingml/2006/table">
            <a:tbl>
              <a:tblPr/>
              <a:tblGrid>
                <a:gridCol w="12793688"/>
              </a:tblGrid>
              <a:tr h="84016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8" name="Рисунок 17" descr="Фрагмент 6.jpg"/>
          <p:cNvPicPr>
            <a:picLocks noChangeAspect="1"/>
          </p:cNvPicPr>
          <p:nvPr/>
        </p:nvPicPr>
        <p:blipFill>
          <a:blip r:embed="rId3" cstate="print"/>
          <a:srcRect t="41772"/>
          <a:stretch>
            <a:fillRect/>
          </a:stretch>
        </p:blipFill>
        <p:spPr>
          <a:xfrm>
            <a:off x="856184" y="2064296"/>
            <a:ext cx="11409384" cy="559059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28392" y="281449"/>
            <a:ext cx="75382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Фрагмент Северного фасада </a:t>
            </a:r>
          </a:p>
          <a:p>
            <a:pPr algn="ctr">
              <a:tabLst>
                <a:tab pos="355600" algn="l"/>
              </a:tabLst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(со стороны Болотной набережной)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7480920" y="9121080"/>
            <a:ext cx="2808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 smtClean="0"/>
              <a:t>ФРАГМЕНТ СЕВЕРНОГО ФАСАДА</a:t>
            </a:r>
          </a:p>
          <a:p>
            <a:pPr algn="ctr"/>
            <a:r>
              <a:rPr lang="ru-RU" sz="900" dirty="0" smtClean="0"/>
              <a:t> (со стороны Болотной набережной)</a:t>
            </a:r>
            <a:endParaRPr lang="ru-RU" sz="900" dirty="0"/>
          </a:p>
        </p:txBody>
      </p:sp>
      <p:pic>
        <p:nvPicPr>
          <p:cNvPr id="24" name="Picture 7" descr="\\SERVER-01\Projects Metropolis\MP-1300 'GES2'\General\Shared Documents\Концепция КР, ВИС\Для презентации\metropoli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93288" y="9072130"/>
            <a:ext cx="1728192" cy="510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27" name="Прямая соединительная линия 26"/>
          <p:cNvCxnSpPr/>
          <p:nvPr/>
        </p:nvCxnSpPr>
        <p:spPr>
          <a:xfrm>
            <a:off x="0" y="9049072"/>
            <a:ext cx="12801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2944416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7192888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10577264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072208" y="8761039"/>
            <a:ext cx="100893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Заказчик</a:t>
            </a:r>
            <a:endParaRPr lang="ru-RU" sz="1300" dirty="0"/>
          </a:p>
        </p:txBody>
      </p:sp>
      <p:sp>
        <p:nvSpPr>
          <p:cNvPr id="32" name="TextBox 31"/>
          <p:cNvSpPr txBox="1"/>
          <p:nvPr/>
        </p:nvSpPr>
        <p:spPr>
          <a:xfrm>
            <a:off x="4096544" y="8761039"/>
            <a:ext cx="186461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Наименование объекта</a:t>
            </a:r>
            <a:endParaRPr lang="ru-RU" sz="1300" dirty="0"/>
          </a:p>
        </p:txBody>
      </p:sp>
      <p:sp>
        <p:nvSpPr>
          <p:cNvPr id="33" name="TextBox 32"/>
          <p:cNvSpPr txBox="1"/>
          <p:nvPr/>
        </p:nvSpPr>
        <p:spPr>
          <a:xfrm>
            <a:off x="8206406" y="8761039"/>
            <a:ext cx="129073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Название листа</a:t>
            </a:r>
            <a:endParaRPr lang="ru-RU" sz="1300" dirty="0"/>
          </a:p>
        </p:txBody>
      </p:sp>
      <p:sp>
        <p:nvSpPr>
          <p:cNvPr id="34" name="TextBox 33"/>
          <p:cNvSpPr txBox="1"/>
          <p:nvPr/>
        </p:nvSpPr>
        <p:spPr>
          <a:xfrm>
            <a:off x="10715025" y="8756683"/>
            <a:ext cx="187846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Проектная организация</a:t>
            </a:r>
            <a:endParaRPr lang="ru-RU" sz="1300" dirty="0"/>
          </a:p>
        </p:txBody>
      </p:sp>
      <p:sp>
        <p:nvSpPr>
          <p:cNvPr id="35" name="TextBox 34"/>
          <p:cNvSpPr txBox="1"/>
          <p:nvPr/>
        </p:nvSpPr>
        <p:spPr>
          <a:xfrm>
            <a:off x="352128" y="9174504"/>
            <a:ext cx="23762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Департамент строительства города Москвы</a:t>
            </a:r>
            <a:endParaRPr lang="ru-RU" sz="900" dirty="0"/>
          </a:p>
        </p:txBody>
      </p:sp>
      <p:sp>
        <p:nvSpPr>
          <p:cNvPr id="36" name="TextBox 35"/>
          <p:cNvSpPr txBox="1"/>
          <p:nvPr/>
        </p:nvSpPr>
        <p:spPr>
          <a:xfrm>
            <a:off x="3088432" y="9045297"/>
            <a:ext cx="410445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«2-Я ОЧЕРЕДЬ ПЕШЕХОДНОЙ ЗОНЫ ПАТРИАРШЕГО ПЕШЕХОДНОГО МОСТА ОТ ХРАМА ХРИСТА СПАСИТЕЛЯ ДО ЯКИМАНСКОЙ НАБЕРЕЖНОЙ КВ. №360-361, С УЧЁТОМ ПОДМОСТОВОГО ПРОСТРАНСТВА СПУСКА К ВОДЕ И ПРИЧАЛА»</a:t>
            </a:r>
            <a:endParaRPr lang="ru-RU" sz="900" dirty="0"/>
          </a:p>
        </p:txBody>
      </p:sp>
      <p:sp>
        <p:nvSpPr>
          <p:cNvPr id="19" name="TextBox 18"/>
          <p:cNvSpPr txBox="1"/>
          <p:nvPr/>
        </p:nvSpPr>
        <p:spPr>
          <a:xfrm>
            <a:off x="12377464" y="192088"/>
            <a:ext cx="3545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 smtClean="0"/>
              <a:t>21</a:t>
            </a:r>
            <a:endParaRPr lang="ru-RU" sz="1300" dirty="0"/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12377464" y="19208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flipH="1">
            <a:off x="12377464" y="480120"/>
            <a:ext cx="2880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37706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Таблица 24"/>
          <p:cNvGraphicFramePr>
            <a:graphicFrameLocks noGrp="1"/>
          </p:cNvGraphicFramePr>
          <p:nvPr/>
        </p:nvGraphicFramePr>
        <p:xfrm>
          <a:off x="0" y="8761040"/>
          <a:ext cx="12793688" cy="840160"/>
        </p:xfrm>
        <a:graphic>
          <a:graphicData uri="http://schemas.openxmlformats.org/drawingml/2006/table">
            <a:tbl>
              <a:tblPr/>
              <a:tblGrid>
                <a:gridCol w="12793688"/>
              </a:tblGrid>
              <a:tr h="84016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288232" y="264096"/>
            <a:ext cx="9217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355600" algn="l"/>
              </a:tabLst>
            </a:pPr>
            <a:r>
              <a:rPr lang="ru-RU" sz="1800" dirty="0" smtClean="0">
                <a:latin typeface="+mj-lt"/>
              </a:rPr>
              <a:t>                                   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Схема плана подвала в осях 14-18 на отм.-7.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00 (на основе М 1:200)</a:t>
            </a:r>
          </a:p>
          <a:p>
            <a:pPr>
              <a:tabLst>
                <a:tab pos="355600" algn="l"/>
              </a:tabLst>
            </a:pPr>
            <a:r>
              <a:rPr lang="ru-RU" sz="1800" dirty="0" smtClean="0">
                <a:latin typeface="+mj-lt"/>
              </a:rPr>
              <a:t>                                                                   </a:t>
            </a:r>
            <a:endParaRPr lang="ru-RU" sz="1800" dirty="0"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7336904" y="9121080"/>
            <a:ext cx="324036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СХЕМА ПЛАНА ПОДВАЛА В ОСЯХ 14-18 НА ОТМ.-7.</a:t>
            </a:r>
            <a:r>
              <a:rPr lang="en-US" sz="900" dirty="0" smtClean="0"/>
              <a:t>5</a:t>
            </a:r>
            <a:r>
              <a:rPr lang="ru-RU" sz="900" dirty="0" smtClean="0"/>
              <a:t>00</a:t>
            </a:r>
          </a:p>
          <a:p>
            <a:r>
              <a:rPr lang="ru-RU" sz="900" dirty="0" smtClean="0"/>
              <a:t> (на основе М 1:200)</a:t>
            </a:r>
          </a:p>
          <a:p>
            <a:r>
              <a:rPr lang="ru-RU" sz="900" dirty="0" smtClean="0"/>
              <a:t>                              </a:t>
            </a:r>
            <a:endParaRPr lang="ru-RU" sz="900" dirty="0"/>
          </a:p>
        </p:txBody>
      </p:sp>
      <p:pic>
        <p:nvPicPr>
          <p:cNvPr id="24" name="Picture 7" descr="\\SERVER-01\Projects Metropolis\MP-1300 'GES2'\General\Shared Documents\Концепция КР, ВИС\Для презентации\metropoli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93288" y="9072130"/>
            <a:ext cx="1728192" cy="510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27" name="Прямая соединительная линия 26"/>
          <p:cNvCxnSpPr/>
          <p:nvPr/>
        </p:nvCxnSpPr>
        <p:spPr>
          <a:xfrm>
            <a:off x="0" y="9049072"/>
            <a:ext cx="12801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2944416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7192888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10577264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072208" y="8761039"/>
            <a:ext cx="100893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Заказчик</a:t>
            </a:r>
            <a:endParaRPr lang="ru-RU" sz="1300" dirty="0"/>
          </a:p>
        </p:txBody>
      </p:sp>
      <p:sp>
        <p:nvSpPr>
          <p:cNvPr id="32" name="TextBox 31"/>
          <p:cNvSpPr txBox="1"/>
          <p:nvPr/>
        </p:nvSpPr>
        <p:spPr>
          <a:xfrm>
            <a:off x="4096544" y="8761039"/>
            <a:ext cx="186461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Наименование объекта</a:t>
            </a:r>
            <a:endParaRPr lang="ru-RU" sz="1300" dirty="0"/>
          </a:p>
        </p:txBody>
      </p:sp>
      <p:sp>
        <p:nvSpPr>
          <p:cNvPr id="33" name="TextBox 32"/>
          <p:cNvSpPr txBox="1"/>
          <p:nvPr/>
        </p:nvSpPr>
        <p:spPr>
          <a:xfrm>
            <a:off x="8206406" y="8761039"/>
            <a:ext cx="129073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Название листа</a:t>
            </a:r>
            <a:endParaRPr lang="ru-RU" sz="1300" dirty="0"/>
          </a:p>
        </p:txBody>
      </p:sp>
      <p:sp>
        <p:nvSpPr>
          <p:cNvPr id="34" name="TextBox 33"/>
          <p:cNvSpPr txBox="1"/>
          <p:nvPr/>
        </p:nvSpPr>
        <p:spPr>
          <a:xfrm>
            <a:off x="10715025" y="8756683"/>
            <a:ext cx="187846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Проектная организация</a:t>
            </a:r>
            <a:endParaRPr lang="ru-RU" sz="1300" dirty="0"/>
          </a:p>
        </p:txBody>
      </p:sp>
      <p:sp>
        <p:nvSpPr>
          <p:cNvPr id="35" name="TextBox 34"/>
          <p:cNvSpPr txBox="1"/>
          <p:nvPr/>
        </p:nvSpPr>
        <p:spPr>
          <a:xfrm>
            <a:off x="352128" y="9174504"/>
            <a:ext cx="23762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Департамент строительства города Москвы</a:t>
            </a:r>
            <a:endParaRPr lang="ru-RU" sz="900" dirty="0"/>
          </a:p>
        </p:txBody>
      </p:sp>
      <p:sp>
        <p:nvSpPr>
          <p:cNvPr id="36" name="TextBox 35"/>
          <p:cNvSpPr txBox="1"/>
          <p:nvPr/>
        </p:nvSpPr>
        <p:spPr>
          <a:xfrm>
            <a:off x="3088432" y="9045297"/>
            <a:ext cx="410445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«2-Я ОЧЕРЕДЬ ПЕШЕХОДНОЙ ЗОНЫ ПАТРИАРШЕГО ПЕШЕХОДНОГО МОСТА ОТ ХРАМА ХРИСТА СПАСИТЕЛЯ ДО ЯКИМАНСКОЙ НАБЕРЕЖНОЙ КВ. №360-361, С УЧЁТОМ ПОДМОСТОВОГО ПРОСТРАНСТВА СПУСКА К ВОДЕ И ПРИЧАЛА»</a:t>
            </a:r>
            <a:endParaRPr lang="ru-RU" sz="900" dirty="0"/>
          </a:p>
        </p:txBody>
      </p:sp>
      <p:pic>
        <p:nvPicPr>
          <p:cNvPr id="50180" name="Picture 4" descr="\\server-01\Projects Metropolis\MP-1359 'Patriarshiy most'\Out Files\Files\АГР 2\JPG АР\40-П-2017-АГР\архив\40-П-2017-АГР - 0051.jpg"/>
          <p:cNvPicPr>
            <a:picLocks noChangeAspect="1" noChangeArrowheads="1"/>
          </p:cNvPicPr>
          <p:nvPr/>
        </p:nvPicPr>
        <p:blipFill>
          <a:blip r:embed="rId4" cstate="print"/>
          <a:srcRect l="10101" t="9525" r="3367" b="14288"/>
          <a:stretch>
            <a:fillRect/>
          </a:stretch>
        </p:blipFill>
        <p:spPr bwMode="auto">
          <a:xfrm>
            <a:off x="2512368" y="1272208"/>
            <a:ext cx="9251928" cy="5759525"/>
          </a:xfrm>
          <a:prstGeom prst="rect">
            <a:avLst/>
          </a:prstGeom>
          <a:noFill/>
        </p:spPr>
      </p:pic>
      <p:sp>
        <p:nvSpPr>
          <p:cNvPr id="20" name="Прямоугольник 19"/>
          <p:cNvSpPr/>
          <p:nvPr/>
        </p:nvSpPr>
        <p:spPr>
          <a:xfrm>
            <a:off x="280120" y="552128"/>
            <a:ext cx="504056" cy="76328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432520" y="704528"/>
            <a:ext cx="504056" cy="76328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TextBox 36"/>
          <p:cNvSpPr txBox="1"/>
          <p:nvPr/>
        </p:nvSpPr>
        <p:spPr>
          <a:xfrm>
            <a:off x="12377464" y="192088"/>
            <a:ext cx="3545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" dirty="0" smtClean="0"/>
              <a:t>2</a:t>
            </a:r>
            <a:r>
              <a:rPr lang="en-US" sz="1300" dirty="0" smtClean="0"/>
              <a:t>2</a:t>
            </a:r>
            <a:endParaRPr lang="ru-RU" sz="1300" dirty="0"/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>
            <a:off x="12377464" y="19208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H="1">
            <a:off x="12377464" y="480120"/>
            <a:ext cx="2880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 descr="C:\Users\y.v.korshunova\Desktop\по мосту\Абсолютно новое\Абсолютн новые пдф\План подземного этажа на отм - 7-500 (3).jpg"/>
          <p:cNvPicPr>
            <a:picLocks noChangeAspect="1" noChangeArrowheads="1"/>
          </p:cNvPicPr>
          <p:nvPr/>
        </p:nvPicPr>
        <p:blipFill>
          <a:blip r:embed="rId5" cstate="print"/>
          <a:srcRect l="19058" t="3366" r="4764" b="3366"/>
          <a:stretch>
            <a:fillRect/>
          </a:stretch>
        </p:blipFill>
        <p:spPr bwMode="auto">
          <a:xfrm rot="-5400000">
            <a:off x="3137276" y="-1512940"/>
            <a:ext cx="6620275" cy="11470491"/>
          </a:xfrm>
          <a:prstGeom prst="rect">
            <a:avLst/>
          </a:prstGeom>
          <a:noFill/>
        </p:spPr>
      </p:pic>
      <p:sp>
        <p:nvSpPr>
          <p:cNvPr id="26" name="Прямоугольник 25"/>
          <p:cNvSpPr/>
          <p:nvPr/>
        </p:nvSpPr>
        <p:spPr>
          <a:xfrm>
            <a:off x="424136" y="840160"/>
            <a:ext cx="487288" cy="76328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2204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Таблица 24"/>
          <p:cNvGraphicFramePr>
            <a:graphicFrameLocks noGrp="1"/>
          </p:cNvGraphicFramePr>
          <p:nvPr/>
        </p:nvGraphicFramePr>
        <p:xfrm>
          <a:off x="0" y="8761040"/>
          <a:ext cx="12793688" cy="840160"/>
        </p:xfrm>
        <a:graphic>
          <a:graphicData uri="http://schemas.openxmlformats.org/drawingml/2006/table">
            <a:tbl>
              <a:tblPr/>
              <a:tblGrid>
                <a:gridCol w="12793688"/>
              </a:tblGrid>
              <a:tr h="84016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448472" y="264097"/>
            <a:ext cx="6984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Схема плана подвала в осях 14-18 на отм.-3.9</a:t>
            </a:r>
            <a:r>
              <a:rPr lang="en-US" sz="1800" dirty="0" smtClean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0 (на основе М 1:200)</a:t>
            </a:r>
          </a:p>
          <a:p>
            <a:pPr>
              <a:tabLst>
                <a:tab pos="355600" algn="l"/>
              </a:tabLst>
            </a:pPr>
            <a:r>
              <a:rPr lang="ru-RU" sz="1800" dirty="0" smtClean="0">
                <a:latin typeface="+mj-lt"/>
              </a:rPr>
              <a:t>                                                                 </a:t>
            </a:r>
            <a:endParaRPr lang="ru-RU" sz="1800" dirty="0"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7408912" y="9117305"/>
            <a:ext cx="295232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СХЕМА ПЛАНА ПОДВАЛА В ОСЯХ 14-18 НА ОТМ.-3.980 </a:t>
            </a:r>
          </a:p>
          <a:p>
            <a:r>
              <a:rPr lang="ru-RU" sz="900" dirty="0" smtClean="0"/>
              <a:t>(на основе М 1:200)</a:t>
            </a:r>
          </a:p>
          <a:p>
            <a:r>
              <a:rPr lang="ru-RU" sz="900" dirty="0" smtClean="0"/>
              <a:t>                              </a:t>
            </a:r>
            <a:endParaRPr lang="ru-RU" sz="900" dirty="0"/>
          </a:p>
        </p:txBody>
      </p:sp>
      <p:pic>
        <p:nvPicPr>
          <p:cNvPr id="24" name="Picture 7" descr="\\SERVER-01\Projects Metropolis\MP-1300 'GES2'\General\Shared Documents\Концепция КР, ВИС\Для презентации\metropoli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93288" y="9072130"/>
            <a:ext cx="1728192" cy="510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27" name="Прямая соединительная линия 26"/>
          <p:cNvCxnSpPr/>
          <p:nvPr/>
        </p:nvCxnSpPr>
        <p:spPr>
          <a:xfrm>
            <a:off x="0" y="9049072"/>
            <a:ext cx="12801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2944416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7192888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10577264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072208" y="8761039"/>
            <a:ext cx="100893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Заказчик</a:t>
            </a:r>
            <a:endParaRPr lang="ru-RU" sz="1300" dirty="0"/>
          </a:p>
        </p:txBody>
      </p:sp>
      <p:sp>
        <p:nvSpPr>
          <p:cNvPr id="32" name="TextBox 31"/>
          <p:cNvSpPr txBox="1"/>
          <p:nvPr/>
        </p:nvSpPr>
        <p:spPr>
          <a:xfrm>
            <a:off x="4096544" y="8761039"/>
            <a:ext cx="186461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Наименование объекта</a:t>
            </a:r>
            <a:endParaRPr lang="ru-RU" sz="1300" dirty="0"/>
          </a:p>
        </p:txBody>
      </p:sp>
      <p:sp>
        <p:nvSpPr>
          <p:cNvPr id="33" name="TextBox 32"/>
          <p:cNvSpPr txBox="1"/>
          <p:nvPr/>
        </p:nvSpPr>
        <p:spPr>
          <a:xfrm>
            <a:off x="8206406" y="8761039"/>
            <a:ext cx="129073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Название листа</a:t>
            </a:r>
            <a:endParaRPr lang="ru-RU" sz="1300" dirty="0"/>
          </a:p>
        </p:txBody>
      </p:sp>
      <p:sp>
        <p:nvSpPr>
          <p:cNvPr id="34" name="TextBox 33"/>
          <p:cNvSpPr txBox="1"/>
          <p:nvPr/>
        </p:nvSpPr>
        <p:spPr>
          <a:xfrm>
            <a:off x="10715025" y="8756683"/>
            <a:ext cx="187846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Проектная организация</a:t>
            </a:r>
            <a:endParaRPr lang="ru-RU" sz="1300" dirty="0"/>
          </a:p>
        </p:txBody>
      </p:sp>
      <p:sp>
        <p:nvSpPr>
          <p:cNvPr id="35" name="TextBox 34"/>
          <p:cNvSpPr txBox="1"/>
          <p:nvPr/>
        </p:nvSpPr>
        <p:spPr>
          <a:xfrm>
            <a:off x="352128" y="9174504"/>
            <a:ext cx="23762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Департамент строительства города Москвы</a:t>
            </a:r>
            <a:endParaRPr lang="ru-RU" sz="900" dirty="0"/>
          </a:p>
        </p:txBody>
      </p:sp>
      <p:sp>
        <p:nvSpPr>
          <p:cNvPr id="36" name="TextBox 35"/>
          <p:cNvSpPr txBox="1"/>
          <p:nvPr/>
        </p:nvSpPr>
        <p:spPr>
          <a:xfrm>
            <a:off x="3088432" y="9045297"/>
            <a:ext cx="410445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«2-Я ОЧЕРЕДЬ ПЕШЕХОДНОЙ ЗОНЫ ПАТРИАРШЕГО ПЕШЕХОДНОГО МОСТА ОТ ХРАМА ХРИСТА СПАСИТЕЛЯ ДО ЯКИМАНСКОЙ НАБЕРЕЖНОЙ КВ. №360-361, С УЧЁТОМ ПОДМОСТОВОГО ПРОСТРАНСТВА СПУСКА К ВОДЕ И ПРИЧАЛА»</a:t>
            </a:r>
            <a:endParaRPr lang="ru-RU" sz="9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8633048" y="7608912"/>
            <a:ext cx="3960440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TextBox 20"/>
          <p:cNvSpPr txBox="1"/>
          <p:nvPr/>
        </p:nvSpPr>
        <p:spPr>
          <a:xfrm>
            <a:off x="12377464" y="192088"/>
            <a:ext cx="3545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" dirty="0" smtClean="0"/>
              <a:t>2</a:t>
            </a:r>
            <a:r>
              <a:rPr lang="en-US" sz="1300" dirty="0" smtClean="0"/>
              <a:t>3</a:t>
            </a:r>
            <a:endParaRPr lang="ru-RU" sz="1300" dirty="0"/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>
            <a:off x="12377464" y="19208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H="1">
            <a:off x="12377464" y="480120"/>
            <a:ext cx="2880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y.v.korshunova\Desktop\по мосту\Абсолютно новое\Абсолютн новые пдф\План подземного этажа на отм- - 3-900 (2).jpg"/>
          <p:cNvPicPr>
            <a:picLocks noChangeAspect="1" noChangeArrowheads="1"/>
          </p:cNvPicPr>
          <p:nvPr/>
        </p:nvPicPr>
        <p:blipFill>
          <a:blip r:embed="rId4" cstate="print"/>
          <a:srcRect l="6733" t="9529" r="3366" b="14293"/>
          <a:stretch>
            <a:fillRect/>
          </a:stretch>
        </p:blipFill>
        <p:spPr bwMode="auto">
          <a:xfrm>
            <a:off x="1000241" y="1188105"/>
            <a:ext cx="11375324" cy="6811433"/>
          </a:xfrm>
          <a:prstGeom prst="rect">
            <a:avLst/>
          </a:prstGeom>
          <a:noFill/>
        </p:spPr>
      </p:pic>
      <p:sp>
        <p:nvSpPr>
          <p:cNvPr id="20" name="Прямоугольник 19"/>
          <p:cNvSpPr/>
          <p:nvPr/>
        </p:nvSpPr>
        <p:spPr>
          <a:xfrm>
            <a:off x="8128992" y="7752928"/>
            <a:ext cx="4464496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2204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Таблица 24"/>
          <p:cNvGraphicFramePr>
            <a:graphicFrameLocks noGrp="1"/>
          </p:cNvGraphicFramePr>
          <p:nvPr/>
        </p:nvGraphicFramePr>
        <p:xfrm>
          <a:off x="0" y="8761040"/>
          <a:ext cx="12793688" cy="840160"/>
        </p:xfrm>
        <a:graphic>
          <a:graphicData uri="http://schemas.openxmlformats.org/drawingml/2006/table">
            <a:tbl>
              <a:tblPr/>
              <a:tblGrid>
                <a:gridCol w="12793688"/>
              </a:tblGrid>
              <a:tr h="84016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097652" y="264096"/>
            <a:ext cx="7063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Фрагмент плана 1-го уровня на отм.0.000</a:t>
            </a:r>
          </a:p>
          <a:p>
            <a:pPr algn="ctr">
              <a:tabLst>
                <a:tab pos="355600" algn="l"/>
              </a:tabLst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(со стороны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Берсеневской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набережной) 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7264896" y="911178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ФРАГМЕНТ  ПЛАНА 1-ГО УРОВНЯ НА ОТМ. 0.000</a:t>
            </a:r>
          </a:p>
          <a:p>
            <a:r>
              <a:rPr lang="ru-RU" sz="900" dirty="0" smtClean="0"/>
              <a:t>(со стороны </a:t>
            </a:r>
            <a:r>
              <a:rPr lang="ru-RU" sz="900" dirty="0" err="1" smtClean="0"/>
              <a:t>Берсеневской</a:t>
            </a:r>
            <a:r>
              <a:rPr lang="ru-RU" sz="900" dirty="0" smtClean="0"/>
              <a:t> набережной)</a:t>
            </a:r>
          </a:p>
        </p:txBody>
      </p:sp>
      <p:pic>
        <p:nvPicPr>
          <p:cNvPr id="24" name="Picture 7" descr="\\SERVER-01\Projects Metropolis\MP-1300 'GES2'\General\Shared Documents\Концепция КР, ВИС\Для презентации\metropoli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93288" y="9072130"/>
            <a:ext cx="1728192" cy="510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26" name="Прямая соединительная линия 25"/>
          <p:cNvCxnSpPr/>
          <p:nvPr/>
        </p:nvCxnSpPr>
        <p:spPr>
          <a:xfrm>
            <a:off x="0" y="9049072"/>
            <a:ext cx="12801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2944416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7192888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10577264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072208" y="8761039"/>
            <a:ext cx="100893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Заказчик</a:t>
            </a:r>
            <a:endParaRPr lang="ru-RU" sz="1300" dirty="0"/>
          </a:p>
        </p:txBody>
      </p:sp>
      <p:sp>
        <p:nvSpPr>
          <p:cNvPr id="32" name="TextBox 31"/>
          <p:cNvSpPr txBox="1"/>
          <p:nvPr/>
        </p:nvSpPr>
        <p:spPr>
          <a:xfrm>
            <a:off x="4096544" y="8761039"/>
            <a:ext cx="186461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Наименование объекта</a:t>
            </a:r>
            <a:endParaRPr lang="ru-RU" sz="1300" dirty="0"/>
          </a:p>
        </p:txBody>
      </p:sp>
      <p:sp>
        <p:nvSpPr>
          <p:cNvPr id="33" name="TextBox 32"/>
          <p:cNvSpPr txBox="1"/>
          <p:nvPr/>
        </p:nvSpPr>
        <p:spPr>
          <a:xfrm>
            <a:off x="8206406" y="8761039"/>
            <a:ext cx="129073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Название листа</a:t>
            </a:r>
            <a:endParaRPr lang="ru-RU" sz="1300" dirty="0"/>
          </a:p>
        </p:txBody>
      </p:sp>
      <p:sp>
        <p:nvSpPr>
          <p:cNvPr id="34" name="TextBox 33"/>
          <p:cNvSpPr txBox="1"/>
          <p:nvPr/>
        </p:nvSpPr>
        <p:spPr>
          <a:xfrm>
            <a:off x="10715025" y="8756683"/>
            <a:ext cx="187846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Проектная организация</a:t>
            </a:r>
            <a:endParaRPr lang="ru-RU" sz="1300" dirty="0"/>
          </a:p>
        </p:txBody>
      </p:sp>
      <p:sp>
        <p:nvSpPr>
          <p:cNvPr id="35" name="TextBox 34"/>
          <p:cNvSpPr txBox="1"/>
          <p:nvPr/>
        </p:nvSpPr>
        <p:spPr>
          <a:xfrm>
            <a:off x="352128" y="9174504"/>
            <a:ext cx="23762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Департамент строительства города Москвы</a:t>
            </a:r>
            <a:endParaRPr lang="ru-RU" sz="900" dirty="0"/>
          </a:p>
        </p:txBody>
      </p:sp>
      <p:sp>
        <p:nvSpPr>
          <p:cNvPr id="36" name="TextBox 35"/>
          <p:cNvSpPr txBox="1"/>
          <p:nvPr/>
        </p:nvSpPr>
        <p:spPr>
          <a:xfrm>
            <a:off x="3088432" y="9045297"/>
            <a:ext cx="410445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«2-Я ОЧЕРЕДЬ ПЕШЕХОДНОЙ ЗОНЫ ПАТРИАРШЕГО ПЕШЕХОДНОГО МОСТА ОТ ХРАМА ХРИСТА СПАСИТЕЛЯ ДО ЯКИМАНСКОЙ НАБЕРЕЖНОЙ КВ. №360-361, С УЧЁТОМ ПОДМОСТОВОГО ПРОСТРАНСТВА СПУСКА К ВОДЕ И ПРИЧАЛА»</a:t>
            </a:r>
            <a:endParaRPr lang="ru-RU" sz="900" dirty="0"/>
          </a:p>
        </p:txBody>
      </p:sp>
      <p:pic>
        <p:nvPicPr>
          <p:cNvPr id="39937" name="Picture 1" descr="\\server-01\Projects Metropolis\MP-1359 'Patriarshiy most'\Out Files\Files\АГР 2\JPG АР\RPBW\уровень 1 - копия.jpg"/>
          <p:cNvPicPr>
            <a:picLocks noChangeAspect="1" noChangeArrowheads="1"/>
          </p:cNvPicPr>
          <p:nvPr/>
        </p:nvPicPr>
        <p:blipFill>
          <a:blip r:embed="rId4" cstate="print"/>
          <a:srcRect t="11069" r="55657"/>
          <a:stretch>
            <a:fillRect/>
          </a:stretch>
        </p:blipFill>
        <p:spPr bwMode="auto">
          <a:xfrm>
            <a:off x="856184" y="1992288"/>
            <a:ext cx="11536634" cy="4943190"/>
          </a:xfrm>
          <a:prstGeom prst="rect">
            <a:avLst/>
          </a:prstGeom>
          <a:noFill/>
        </p:spPr>
      </p:pic>
      <p:sp>
        <p:nvSpPr>
          <p:cNvPr id="21" name="TextBox 20"/>
          <p:cNvSpPr txBox="1"/>
          <p:nvPr/>
        </p:nvSpPr>
        <p:spPr>
          <a:xfrm>
            <a:off x="12377464" y="192088"/>
            <a:ext cx="3545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 smtClean="0"/>
              <a:t>24</a:t>
            </a:r>
            <a:endParaRPr lang="ru-RU" sz="1300" dirty="0"/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>
            <a:off x="12377464" y="19208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H="1">
            <a:off x="12377464" y="480120"/>
            <a:ext cx="2880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37601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Таблица 25"/>
          <p:cNvGraphicFramePr>
            <a:graphicFrameLocks noGrp="1"/>
          </p:cNvGraphicFramePr>
          <p:nvPr/>
        </p:nvGraphicFramePr>
        <p:xfrm>
          <a:off x="0" y="8761040"/>
          <a:ext cx="12793688" cy="840160"/>
        </p:xfrm>
        <a:graphic>
          <a:graphicData uri="http://schemas.openxmlformats.org/drawingml/2006/table">
            <a:tbl>
              <a:tblPr/>
              <a:tblGrid>
                <a:gridCol w="12793688"/>
              </a:tblGrid>
              <a:tr h="84016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097652" y="264096"/>
            <a:ext cx="7063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Фрагмент плана 1-го уровня на отм.0.000 </a:t>
            </a:r>
          </a:p>
          <a:p>
            <a:pPr algn="ctr">
              <a:tabLst>
                <a:tab pos="355600" algn="l"/>
              </a:tabLst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(со стороны Болотной набережной)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7696944" y="9111788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ФРАГМЕНТ ПЛАНА 1-ГО УРОВНЯ НА ОТМ. 0.000</a:t>
            </a:r>
          </a:p>
          <a:p>
            <a:r>
              <a:rPr lang="ru-RU" sz="900" dirty="0" smtClean="0"/>
              <a:t> (со стороны Болотной набережной)</a:t>
            </a:r>
          </a:p>
        </p:txBody>
      </p:sp>
      <p:pic>
        <p:nvPicPr>
          <p:cNvPr id="25" name="Picture 7" descr="\\SERVER-01\Projects Metropolis\MP-1300 'GES2'\General\Shared Documents\Концепция КР, ВИС\Для презентации\metropoli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93288" y="9072130"/>
            <a:ext cx="1728192" cy="510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27" name="Прямая соединительная линия 26"/>
          <p:cNvCxnSpPr/>
          <p:nvPr/>
        </p:nvCxnSpPr>
        <p:spPr>
          <a:xfrm>
            <a:off x="0" y="9049072"/>
            <a:ext cx="12801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2944416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7192888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10577264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072208" y="8761039"/>
            <a:ext cx="100893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Заказчик</a:t>
            </a:r>
            <a:endParaRPr lang="ru-RU" sz="1300" dirty="0"/>
          </a:p>
        </p:txBody>
      </p:sp>
      <p:sp>
        <p:nvSpPr>
          <p:cNvPr id="32" name="TextBox 31"/>
          <p:cNvSpPr txBox="1"/>
          <p:nvPr/>
        </p:nvSpPr>
        <p:spPr>
          <a:xfrm>
            <a:off x="4096544" y="8761039"/>
            <a:ext cx="186461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Наименование объекта</a:t>
            </a:r>
            <a:endParaRPr lang="ru-RU" sz="1300" dirty="0"/>
          </a:p>
        </p:txBody>
      </p:sp>
      <p:sp>
        <p:nvSpPr>
          <p:cNvPr id="33" name="TextBox 32"/>
          <p:cNvSpPr txBox="1"/>
          <p:nvPr/>
        </p:nvSpPr>
        <p:spPr>
          <a:xfrm>
            <a:off x="8206406" y="8761039"/>
            <a:ext cx="129073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Название листа</a:t>
            </a:r>
            <a:endParaRPr lang="ru-RU" sz="1300" dirty="0"/>
          </a:p>
        </p:txBody>
      </p:sp>
      <p:sp>
        <p:nvSpPr>
          <p:cNvPr id="34" name="TextBox 33"/>
          <p:cNvSpPr txBox="1"/>
          <p:nvPr/>
        </p:nvSpPr>
        <p:spPr>
          <a:xfrm>
            <a:off x="10715025" y="8756683"/>
            <a:ext cx="187846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Проектная организация</a:t>
            </a:r>
            <a:endParaRPr lang="ru-RU" sz="1300" dirty="0"/>
          </a:p>
        </p:txBody>
      </p:sp>
      <p:sp>
        <p:nvSpPr>
          <p:cNvPr id="35" name="TextBox 34"/>
          <p:cNvSpPr txBox="1"/>
          <p:nvPr/>
        </p:nvSpPr>
        <p:spPr>
          <a:xfrm>
            <a:off x="352128" y="9174504"/>
            <a:ext cx="23762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Департамент строительства города Москвы</a:t>
            </a:r>
            <a:endParaRPr lang="ru-RU" sz="900" dirty="0"/>
          </a:p>
        </p:txBody>
      </p:sp>
      <p:sp>
        <p:nvSpPr>
          <p:cNvPr id="36" name="TextBox 35"/>
          <p:cNvSpPr txBox="1"/>
          <p:nvPr/>
        </p:nvSpPr>
        <p:spPr>
          <a:xfrm>
            <a:off x="3088432" y="9045297"/>
            <a:ext cx="410445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«2-Я ОЧЕРЕДЬ ПЕШЕХОДНОЙ ЗОНЫ ПАТРИАРШЕГО ПЕШЕХОДНОГО МОСТА ОТ ХРАМА ХРИСТА СПАСИТЕЛЯ ДО ЯКИМАНСКОЙ НАБЕРЕЖНОЙ КВ. №360-361, С УЧЁТОМ ПОДМОСТОВОГО ПРОСТРАНСТВА СПУСКА К ВОДЕ И ПРИЧАЛА»</a:t>
            </a:r>
            <a:endParaRPr lang="ru-RU" sz="900" dirty="0"/>
          </a:p>
        </p:txBody>
      </p:sp>
      <p:pic>
        <p:nvPicPr>
          <p:cNvPr id="37889" name="Picture 1" descr="\\server-01\Projects Metropolis\MP-1359 'Patriarshiy most'\Out Files\Files\АГР 2\JPG АР\RPBW\уровень 1 - копия.jpg"/>
          <p:cNvPicPr>
            <a:picLocks noChangeAspect="1" noChangeArrowheads="1"/>
          </p:cNvPicPr>
          <p:nvPr/>
        </p:nvPicPr>
        <p:blipFill>
          <a:blip r:embed="rId4" cstate="print"/>
          <a:srcRect l="52819" t="7380"/>
          <a:stretch>
            <a:fillRect/>
          </a:stretch>
        </p:blipFill>
        <p:spPr bwMode="auto">
          <a:xfrm>
            <a:off x="-5336504" y="9985176"/>
            <a:ext cx="11279524" cy="4731010"/>
          </a:xfrm>
          <a:prstGeom prst="rect">
            <a:avLst/>
          </a:prstGeom>
          <a:noFill/>
        </p:spPr>
      </p:pic>
      <p:pic>
        <p:nvPicPr>
          <p:cNvPr id="21" name="Picture 5" descr="C:\Users\y.v.korshunova\Desktop\Экспликация к плану 1 эт. (1).jpg"/>
          <p:cNvPicPr>
            <a:picLocks noChangeAspect="1" noChangeArrowheads="1"/>
          </p:cNvPicPr>
          <p:nvPr/>
        </p:nvPicPr>
        <p:blipFill>
          <a:blip r:embed="rId5" cstate="print"/>
          <a:srcRect l="70694" t="57173" r="10099" b="28587"/>
          <a:stretch>
            <a:fillRect/>
          </a:stretch>
        </p:blipFill>
        <p:spPr bwMode="auto">
          <a:xfrm>
            <a:off x="6976864" y="6384776"/>
            <a:ext cx="2313292" cy="1212094"/>
          </a:xfrm>
          <a:prstGeom prst="rect">
            <a:avLst/>
          </a:prstGeom>
          <a:noFill/>
        </p:spPr>
      </p:pic>
      <p:sp>
        <p:nvSpPr>
          <p:cNvPr id="23" name="Прямоугольник 22"/>
          <p:cNvSpPr/>
          <p:nvPr/>
        </p:nvSpPr>
        <p:spPr>
          <a:xfrm>
            <a:off x="9065096" y="6600800"/>
            <a:ext cx="288032" cy="2016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12377464" y="192088"/>
            <a:ext cx="3545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 smtClean="0"/>
              <a:t>25</a:t>
            </a:r>
            <a:endParaRPr lang="ru-RU" sz="1300" dirty="0"/>
          </a:p>
        </p:txBody>
      </p:sp>
      <p:cxnSp>
        <p:nvCxnSpPr>
          <p:cNvPr id="37" name="Прямая соединительная линия 36"/>
          <p:cNvCxnSpPr/>
          <p:nvPr/>
        </p:nvCxnSpPr>
        <p:spPr>
          <a:xfrm>
            <a:off x="12377464" y="19208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flipH="1">
            <a:off x="12377464" y="480120"/>
            <a:ext cx="2880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4" name="Picture 2" descr="C:\Users\y.v.korshunova\Desktop\по мосту\Абсолютно новое\Абсолютн новые пдф\_План 1 этажа.jpg"/>
          <p:cNvPicPr>
            <a:picLocks noChangeAspect="1" noChangeArrowheads="1"/>
          </p:cNvPicPr>
          <p:nvPr/>
        </p:nvPicPr>
        <p:blipFill>
          <a:blip r:embed="rId6" cstate="print"/>
          <a:srcRect l="6733" r="40397"/>
          <a:stretch>
            <a:fillRect/>
          </a:stretch>
        </p:blipFill>
        <p:spPr bwMode="auto">
          <a:xfrm rot="-5400000">
            <a:off x="4058507" y="-1714091"/>
            <a:ext cx="4252539" cy="11377265"/>
          </a:xfrm>
          <a:prstGeom prst="rect">
            <a:avLst/>
          </a:prstGeom>
          <a:noFill/>
        </p:spPr>
      </p:pic>
      <p:pic>
        <p:nvPicPr>
          <p:cNvPr id="3075" name="Picture 3" descr="C:\Users\y.v.korshunova\Desktop\по мосту\Абсолютно новое\Абсолютн новые пдф\Эксп-ия  1 этажа.jpg"/>
          <p:cNvPicPr>
            <a:picLocks noChangeAspect="1" noChangeArrowheads="1"/>
          </p:cNvPicPr>
          <p:nvPr/>
        </p:nvPicPr>
        <p:blipFill>
          <a:blip r:embed="rId7" cstate="print"/>
          <a:srcRect l="67328" t="23822" r="10099" b="47644"/>
          <a:stretch>
            <a:fillRect/>
          </a:stretch>
        </p:blipFill>
        <p:spPr bwMode="auto">
          <a:xfrm>
            <a:off x="9497144" y="6456747"/>
            <a:ext cx="2413591" cy="2156160"/>
          </a:xfrm>
          <a:prstGeom prst="rect">
            <a:avLst/>
          </a:prstGeom>
          <a:noFill/>
        </p:spPr>
      </p:pic>
      <p:sp>
        <p:nvSpPr>
          <p:cNvPr id="39" name="Прямоугольник 38"/>
          <p:cNvSpPr/>
          <p:nvPr/>
        </p:nvSpPr>
        <p:spPr>
          <a:xfrm>
            <a:off x="9137104" y="6384776"/>
            <a:ext cx="648072" cy="23042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37601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Таблица 25"/>
          <p:cNvGraphicFramePr>
            <a:graphicFrameLocks noGrp="1"/>
          </p:cNvGraphicFramePr>
          <p:nvPr/>
        </p:nvGraphicFramePr>
        <p:xfrm>
          <a:off x="0" y="8761040"/>
          <a:ext cx="12793688" cy="840160"/>
        </p:xfrm>
        <a:graphic>
          <a:graphicData uri="http://schemas.openxmlformats.org/drawingml/2006/table">
            <a:tbl>
              <a:tblPr/>
              <a:tblGrid>
                <a:gridCol w="12793688"/>
              </a:tblGrid>
              <a:tr h="84016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160440" y="264096"/>
            <a:ext cx="684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Схема плана 2-го уровня на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отм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. +10.200 (на основе М 1:200)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7120880" y="9183796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ФРАГМЕНТ ПЛАНА 2-ГО УРОВНЯ НА ОТМ.+10.200 (на основе М 1:200)</a:t>
            </a:r>
          </a:p>
          <a:p>
            <a:r>
              <a:rPr lang="ru-RU" sz="900" dirty="0" smtClean="0"/>
              <a:t>                                        </a:t>
            </a:r>
            <a:endParaRPr lang="ru-RU" sz="900" dirty="0"/>
          </a:p>
        </p:txBody>
      </p:sp>
      <p:pic>
        <p:nvPicPr>
          <p:cNvPr id="24" name="Picture 7" descr="\\SERVER-01\Projects Metropolis\MP-1300 'GES2'\General\Shared Documents\Концепция КР, ВИС\Для презентации\metropoli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93288" y="9072130"/>
            <a:ext cx="1728192" cy="510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27" name="Прямая соединительная линия 26"/>
          <p:cNvCxnSpPr/>
          <p:nvPr/>
        </p:nvCxnSpPr>
        <p:spPr>
          <a:xfrm>
            <a:off x="0" y="9049072"/>
            <a:ext cx="12801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2944416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7192888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10577264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072208" y="8761039"/>
            <a:ext cx="100893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Заказчик</a:t>
            </a:r>
            <a:endParaRPr lang="ru-RU" sz="1300" dirty="0"/>
          </a:p>
        </p:txBody>
      </p:sp>
      <p:sp>
        <p:nvSpPr>
          <p:cNvPr id="32" name="TextBox 31"/>
          <p:cNvSpPr txBox="1"/>
          <p:nvPr/>
        </p:nvSpPr>
        <p:spPr>
          <a:xfrm>
            <a:off x="4096544" y="8761039"/>
            <a:ext cx="186461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Наименование объекта</a:t>
            </a:r>
            <a:endParaRPr lang="ru-RU" sz="1300" dirty="0"/>
          </a:p>
        </p:txBody>
      </p:sp>
      <p:sp>
        <p:nvSpPr>
          <p:cNvPr id="33" name="TextBox 32"/>
          <p:cNvSpPr txBox="1"/>
          <p:nvPr/>
        </p:nvSpPr>
        <p:spPr>
          <a:xfrm>
            <a:off x="8206406" y="8761039"/>
            <a:ext cx="129073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Название листа</a:t>
            </a:r>
            <a:endParaRPr lang="ru-RU" sz="1300" dirty="0"/>
          </a:p>
        </p:txBody>
      </p:sp>
      <p:sp>
        <p:nvSpPr>
          <p:cNvPr id="34" name="TextBox 33"/>
          <p:cNvSpPr txBox="1"/>
          <p:nvPr/>
        </p:nvSpPr>
        <p:spPr>
          <a:xfrm>
            <a:off x="10715025" y="8756683"/>
            <a:ext cx="187846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Проектная организация</a:t>
            </a:r>
            <a:endParaRPr lang="ru-RU" sz="1300" dirty="0"/>
          </a:p>
        </p:txBody>
      </p:sp>
      <p:sp>
        <p:nvSpPr>
          <p:cNvPr id="35" name="TextBox 34"/>
          <p:cNvSpPr txBox="1"/>
          <p:nvPr/>
        </p:nvSpPr>
        <p:spPr>
          <a:xfrm>
            <a:off x="352128" y="9174504"/>
            <a:ext cx="23762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Департамент строительства города Москвы</a:t>
            </a:r>
            <a:endParaRPr lang="ru-RU" sz="900" dirty="0"/>
          </a:p>
        </p:txBody>
      </p:sp>
      <p:sp>
        <p:nvSpPr>
          <p:cNvPr id="36" name="TextBox 35"/>
          <p:cNvSpPr txBox="1"/>
          <p:nvPr/>
        </p:nvSpPr>
        <p:spPr>
          <a:xfrm>
            <a:off x="3088432" y="9045297"/>
            <a:ext cx="410445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«2-Я ОЧЕРЕДЬ ПЕШЕХОДНОЙ ЗОНЫ ПАТРИАРШЕГО ПЕШЕХОДНОГО МОСТА ОТ ХРАМА ХРИСТА СПАСИТЕЛЯ ДО ЯКИМАНСКОЙ НАБЕРЕЖНОЙ КВ. №360-361, С УЧЁТОМ ПОДМОСТОВОГО ПРОСТРАНСТВА СПУСКА К ВОДЕ И ПРИЧАЛА»</a:t>
            </a:r>
            <a:endParaRPr lang="ru-RU" sz="900" dirty="0"/>
          </a:p>
        </p:txBody>
      </p:sp>
      <p:sp>
        <p:nvSpPr>
          <p:cNvPr id="21" name="TextBox 20"/>
          <p:cNvSpPr txBox="1"/>
          <p:nvPr/>
        </p:nvSpPr>
        <p:spPr>
          <a:xfrm>
            <a:off x="12377464" y="192088"/>
            <a:ext cx="3545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 smtClean="0"/>
              <a:t>26</a:t>
            </a:r>
            <a:endParaRPr lang="ru-RU" sz="1300" dirty="0"/>
          </a:p>
        </p:txBody>
      </p:sp>
      <p:cxnSp>
        <p:nvCxnSpPr>
          <p:cNvPr id="38" name="Прямая соединительная линия 37"/>
          <p:cNvCxnSpPr/>
          <p:nvPr/>
        </p:nvCxnSpPr>
        <p:spPr>
          <a:xfrm>
            <a:off x="12377464" y="19208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H="1">
            <a:off x="12377464" y="480120"/>
            <a:ext cx="2880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 descr="C:\Users\y.v.korshunova\Desktop\по мосту\С верхушкой моста\План этажа на отм.  10.000 Общее (2).jpg"/>
          <p:cNvPicPr>
            <a:picLocks noChangeAspect="1" noChangeArrowheads="1"/>
          </p:cNvPicPr>
          <p:nvPr/>
        </p:nvPicPr>
        <p:blipFill>
          <a:blip r:embed="rId4" cstate="print"/>
          <a:srcRect r="63962"/>
          <a:stretch>
            <a:fillRect/>
          </a:stretch>
        </p:blipFill>
        <p:spPr bwMode="auto">
          <a:xfrm rot="-5400000">
            <a:off x="4839356" y="-2422933"/>
            <a:ext cx="3117484" cy="122359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650947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2" name="Таблица 41"/>
          <p:cNvGraphicFramePr>
            <a:graphicFrameLocks noGrp="1"/>
          </p:cNvGraphicFramePr>
          <p:nvPr/>
        </p:nvGraphicFramePr>
        <p:xfrm>
          <a:off x="0" y="8761040"/>
          <a:ext cx="12793688" cy="840160"/>
        </p:xfrm>
        <a:graphic>
          <a:graphicData uri="http://schemas.openxmlformats.org/drawingml/2006/table">
            <a:tbl>
              <a:tblPr/>
              <a:tblGrid>
                <a:gridCol w="12793688"/>
              </a:tblGrid>
              <a:tr h="84016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3" name="Рисунок 22" descr="19.jpg"/>
          <p:cNvPicPr>
            <a:picLocks noChangeAspect="1"/>
          </p:cNvPicPr>
          <p:nvPr/>
        </p:nvPicPr>
        <p:blipFill>
          <a:blip r:embed="rId3" cstate="print"/>
          <a:srcRect r="15623"/>
          <a:stretch>
            <a:fillRect/>
          </a:stretch>
        </p:blipFill>
        <p:spPr>
          <a:xfrm rot="16200000">
            <a:off x="3029857" y="1285626"/>
            <a:ext cx="7534005" cy="698474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60440" y="264096"/>
            <a:ext cx="6840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Фрагмент плана 2-го уровня (на основе М 1:20)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/>
          <p:cNvSpPr txBox="1"/>
          <p:nvPr/>
        </p:nvSpPr>
        <p:spPr>
          <a:xfrm>
            <a:off x="7480920" y="9178280"/>
            <a:ext cx="28083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ФРАГМЕНТ ПЛАНА 2-ГО УРОВНЯ (на основе М 1:20)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 flipH="1">
            <a:off x="3520480" y="5952728"/>
            <a:ext cx="792088" cy="108012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flipH="1">
            <a:off x="1936304" y="7032848"/>
            <a:ext cx="1584176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576264" y="6744816"/>
            <a:ext cx="22322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r>
              <a:rPr lang="ru-RU" sz="1400" dirty="0" smtClean="0">
                <a:latin typeface="+mj-lt"/>
              </a:rPr>
              <a:t>Тротуарная плитка</a:t>
            </a:r>
            <a:endParaRPr lang="ru-RU" sz="1400" dirty="0">
              <a:latin typeface="+mj-lt"/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 flipH="1">
            <a:off x="3376464" y="4152528"/>
            <a:ext cx="792088" cy="108012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720280" y="4944616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355600" algn="l"/>
              </a:tabLst>
            </a:pPr>
            <a:r>
              <a:rPr lang="ru-RU" sz="1400" dirty="0" smtClean="0">
                <a:latin typeface="+mj-lt"/>
              </a:rPr>
              <a:t>Газон с высадкой</a:t>
            </a:r>
          </a:p>
          <a:p>
            <a:pPr>
              <a:tabLst>
                <a:tab pos="355600" algn="l"/>
              </a:tabLst>
            </a:pPr>
            <a:r>
              <a:rPr lang="ru-RU" sz="1400" dirty="0" smtClean="0">
                <a:latin typeface="+mj-lt"/>
              </a:rPr>
              <a:t> деревьев</a:t>
            </a:r>
            <a:endParaRPr lang="ru-RU" sz="1400" dirty="0">
              <a:latin typeface="+mj-lt"/>
            </a:endParaRP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 flipH="1">
            <a:off x="1792288" y="5232648"/>
            <a:ext cx="1584176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9361512" y="5177408"/>
            <a:ext cx="855712" cy="991344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flipH="1">
            <a:off x="10217224" y="6168752"/>
            <a:ext cx="1800200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10217224" y="5880720"/>
            <a:ext cx="194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355600" algn="l"/>
              </a:tabLst>
            </a:pPr>
            <a:r>
              <a:rPr lang="ru-RU" sz="1400" dirty="0" smtClean="0">
                <a:latin typeface="+mj-lt"/>
              </a:rPr>
              <a:t>Скамья с деревянным покрытием</a:t>
            </a:r>
            <a:endParaRPr lang="ru-RU" sz="1400" dirty="0">
              <a:latin typeface="+mj-l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360240" y="3432448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355600" algn="l"/>
              </a:tabLst>
            </a:pPr>
            <a:r>
              <a:rPr lang="ru-RU" sz="1400" dirty="0" smtClean="0">
                <a:latin typeface="+mj-lt"/>
              </a:rPr>
              <a:t>Скамья с деревянным покрытием</a:t>
            </a:r>
            <a:endParaRPr lang="ru-RU" sz="1400" dirty="0">
              <a:latin typeface="+mj-lt"/>
            </a:endParaRPr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 flipH="1">
            <a:off x="3376464" y="2712368"/>
            <a:ext cx="864096" cy="1008112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 flipH="1">
            <a:off x="1432248" y="3720480"/>
            <a:ext cx="1944216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864296" y="1920280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355600" algn="l"/>
              </a:tabLst>
            </a:pPr>
            <a:r>
              <a:rPr lang="ru-RU" sz="1400" dirty="0" smtClean="0">
                <a:latin typeface="+mj-lt"/>
              </a:rPr>
              <a:t>Консоль- смотровая площадка</a:t>
            </a:r>
            <a:endParaRPr lang="ru-RU" sz="1400" dirty="0">
              <a:latin typeface="+mj-lt"/>
            </a:endParaRPr>
          </a:p>
        </p:txBody>
      </p:sp>
      <p:cxnSp>
        <p:nvCxnSpPr>
          <p:cNvPr id="47" name="Прямая соединительная линия 46"/>
          <p:cNvCxnSpPr/>
          <p:nvPr/>
        </p:nvCxnSpPr>
        <p:spPr>
          <a:xfrm flipH="1">
            <a:off x="1936304" y="2208312"/>
            <a:ext cx="1584176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 flipH="1">
            <a:off x="3520480" y="1528882"/>
            <a:ext cx="648072" cy="67943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>
            <a:off x="9497144" y="6744816"/>
            <a:ext cx="639688" cy="72008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 flipH="1">
            <a:off x="10145216" y="7464896"/>
            <a:ext cx="1584176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0145216" y="7176864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355600" algn="l"/>
              </a:tabLst>
            </a:pPr>
            <a:r>
              <a:rPr lang="ru-RU" sz="1400" dirty="0" smtClean="0">
                <a:latin typeface="+mj-lt"/>
              </a:rPr>
              <a:t>Консоль- смотровая площадка</a:t>
            </a:r>
            <a:endParaRPr lang="ru-RU" sz="1400" dirty="0">
              <a:latin typeface="+mj-lt"/>
            </a:endParaRPr>
          </a:p>
        </p:txBody>
      </p:sp>
      <p:pic>
        <p:nvPicPr>
          <p:cNvPr id="39" name="Picture 7" descr="\\SERVER-01\Projects Metropolis\MP-1300 'GES2'\General\Shared Documents\Концепция КР, ВИС\Для презентации\metropoli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93288" y="9072130"/>
            <a:ext cx="1728192" cy="510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49" name="Прямая соединительная линия 48"/>
          <p:cNvCxnSpPr/>
          <p:nvPr/>
        </p:nvCxnSpPr>
        <p:spPr>
          <a:xfrm>
            <a:off x="0" y="9049072"/>
            <a:ext cx="12801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>
            <a:off x="2944416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>
            <a:off x="7192888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10577264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1072208" y="8761039"/>
            <a:ext cx="100893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Заказчик</a:t>
            </a:r>
            <a:endParaRPr lang="ru-RU" sz="1300" dirty="0"/>
          </a:p>
        </p:txBody>
      </p:sp>
      <p:sp>
        <p:nvSpPr>
          <p:cNvPr id="54" name="TextBox 53"/>
          <p:cNvSpPr txBox="1"/>
          <p:nvPr/>
        </p:nvSpPr>
        <p:spPr>
          <a:xfrm>
            <a:off x="4096544" y="8761039"/>
            <a:ext cx="186461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Наименование объекта</a:t>
            </a:r>
            <a:endParaRPr lang="ru-RU" sz="1300" dirty="0"/>
          </a:p>
        </p:txBody>
      </p:sp>
      <p:sp>
        <p:nvSpPr>
          <p:cNvPr id="55" name="TextBox 54"/>
          <p:cNvSpPr txBox="1"/>
          <p:nvPr/>
        </p:nvSpPr>
        <p:spPr>
          <a:xfrm>
            <a:off x="8206406" y="8761039"/>
            <a:ext cx="129073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Название листа</a:t>
            </a:r>
            <a:endParaRPr lang="ru-RU" sz="1300" dirty="0"/>
          </a:p>
        </p:txBody>
      </p:sp>
      <p:sp>
        <p:nvSpPr>
          <p:cNvPr id="56" name="TextBox 55"/>
          <p:cNvSpPr txBox="1"/>
          <p:nvPr/>
        </p:nvSpPr>
        <p:spPr>
          <a:xfrm>
            <a:off x="10715025" y="8756683"/>
            <a:ext cx="187846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Проектная организация</a:t>
            </a:r>
            <a:endParaRPr lang="ru-RU" sz="1300" dirty="0"/>
          </a:p>
        </p:txBody>
      </p:sp>
      <p:sp>
        <p:nvSpPr>
          <p:cNvPr id="57" name="TextBox 56"/>
          <p:cNvSpPr txBox="1"/>
          <p:nvPr/>
        </p:nvSpPr>
        <p:spPr>
          <a:xfrm>
            <a:off x="352128" y="9174504"/>
            <a:ext cx="23762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Департамент строительства города Москвы</a:t>
            </a:r>
            <a:endParaRPr lang="ru-RU" sz="900" dirty="0"/>
          </a:p>
        </p:txBody>
      </p:sp>
      <p:sp>
        <p:nvSpPr>
          <p:cNvPr id="58" name="TextBox 57"/>
          <p:cNvSpPr txBox="1"/>
          <p:nvPr/>
        </p:nvSpPr>
        <p:spPr>
          <a:xfrm>
            <a:off x="3088432" y="9045297"/>
            <a:ext cx="410445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«2-Я ОЧЕРЕДЬ ПЕШЕХОДНОЙ ЗОНЫ ПАТРИАРШЕГО ПЕШЕХОДНОГО МОСТА ОТ ХРАМА ХРИСТА СПАСИТЕЛЯ ДО ЯКИМАНСКОЙ НАБЕРЕЖНОЙ КВ. №360-361, С УЧЁТОМ ПОДМОСТОВОГО ПРОСТРАНСТВА СПУСКА К ВОДЕ И ПРИЧАЛА»</a:t>
            </a:r>
            <a:endParaRPr lang="ru-RU" sz="900" dirty="0"/>
          </a:p>
        </p:txBody>
      </p:sp>
      <p:sp>
        <p:nvSpPr>
          <p:cNvPr id="36" name="TextBox 35"/>
          <p:cNvSpPr txBox="1"/>
          <p:nvPr/>
        </p:nvSpPr>
        <p:spPr>
          <a:xfrm>
            <a:off x="12377464" y="192088"/>
            <a:ext cx="3545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 smtClean="0"/>
              <a:t>27</a:t>
            </a:r>
            <a:endParaRPr lang="ru-RU" sz="1300" dirty="0"/>
          </a:p>
        </p:txBody>
      </p:sp>
      <p:cxnSp>
        <p:nvCxnSpPr>
          <p:cNvPr id="37" name="Прямая соединительная линия 36"/>
          <p:cNvCxnSpPr/>
          <p:nvPr/>
        </p:nvCxnSpPr>
        <p:spPr>
          <a:xfrm>
            <a:off x="12377464" y="19208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 flipH="1">
            <a:off x="12377464" y="480120"/>
            <a:ext cx="2880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650947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y.v.korshunova\Desktop\Презентация1.jpg"/>
          <p:cNvPicPr>
            <a:picLocks noChangeAspect="1" noChangeArrowheads="1"/>
          </p:cNvPicPr>
          <p:nvPr/>
        </p:nvPicPr>
        <p:blipFill>
          <a:blip r:embed="rId3" cstate="print"/>
          <a:srcRect l="19685" t="15748" r="19685" b="20997"/>
          <a:stretch>
            <a:fillRect/>
          </a:stretch>
        </p:blipFill>
        <p:spPr bwMode="auto">
          <a:xfrm>
            <a:off x="2152328" y="984176"/>
            <a:ext cx="8974010" cy="7021894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304456" y="264096"/>
            <a:ext cx="64874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Концептуальная схема пешеходной зоны моста на отм.+10.200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3" name="Picture 7" descr="\\SERVER-01\Projects Metropolis\MP-1300 'GES2'\General\Shared Documents\Концепция КР, ВИС\Для презентации\metropoli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93288" y="9072130"/>
            <a:ext cx="1728192" cy="510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4" name="Таблица 23"/>
          <p:cNvGraphicFramePr>
            <a:graphicFrameLocks noGrp="1"/>
          </p:cNvGraphicFramePr>
          <p:nvPr/>
        </p:nvGraphicFramePr>
        <p:xfrm>
          <a:off x="0" y="8761040"/>
          <a:ext cx="12793688" cy="840160"/>
        </p:xfrm>
        <a:graphic>
          <a:graphicData uri="http://schemas.openxmlformats.org/drawingml/2006/table">
            <a:tbl>
              <a:tblPr/>
              <a:tblGrid>
                <a:gridCol w="12793688"/>
              </a:tblGrid>
              <a:tr h="84016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cxnSp>
        <p:nvCxnSpPr>
          <p:cNvPr id="25" name="Прямая соединительная линия 24"/>
          <p:cNvCxnSpPr/>
          <p:nvPr/>
        </p:nvCxnSpPr>
        <p:spPr>
          <a:xfrm>
            <a:off x="0" y="9049072"/>
            <a:ext cx="12801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>
            <a:off x="2944416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7192888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10577264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072208" y="8761039"/>
            <a:ext cx="100893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Заказчик</a:t>
            </a:r>
            <a:endParaRPr lang="ru-RU" sz="1300" dirty="0"/>
          </a:p>
        </p:txBody>
      </p:sp>
      <p:sp>
        <p:nvSpPr>
          <p:cNvPr id="30" name="TextBox 29"/>
          <p:cNvSpPr txBox="1"/>
          <p:nvPr/>
        </p:nvSpPr>
        <p:spPr>
          <a:xfrm>
            <a:off x="4096544" y="8761039"/>
            <a:ext cx="186461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Наименование объекта</a:t>
            </a:r>
            <a:endParaRPr lang="ru-RU" sz="1300" dirty="0"/>
          </a:p>
        </p:txBody>
      </p:sp>
      <p:sp>
        <p:nvSpPr>
          <p:cNvPr id="31" name="TextBox 30"/>
          <p:cNvSpPr txBox="1"/>
          <p:nvPr/>
        </p:nvSpPr>
        <p:spPr>
          <a:xfrm>
            <a:off x="8206406" y="8761039"/>
            <a:ext cx="129073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Название листа</a:t>
            </a:r>
            <a:endParaRPr lang="ru-RU" sz="1300" dirty="0"/>
          </a:p>
        </p:txBody>
      </p:sp>
      <p:sp>
        <p:nvSpPr>
          <p:cNvPr id="32" name="TextBox 31"/>
          <p:cNvSpPr txBox="1"/>
          <p:nvPr/>
        </p:nvSpPr>
        <p:spPr>
          <a:xfrm>
            <a:off x="10715025" y="8756683"/>
            <a:ext cx="187846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Проектная организация</a:t>
            </a:r>
            <a:endParaRPr lang="ru-RU" sz="1300" dirty="0"/>
          </a:p>
        </p:txBody>
      </p:sp>
      <p:sp>
        <p:nvSpPr>
          <p:cNvPr id="33" name="TextBox 32"/>
          <p:cNvSpPr txBox="1"/>
          <p:nvPr/>
        </p:nvSpPr>
        <p:spPr>
          <a:xfrm>
            <a:off x="352128" y="9174504"/>
            <a:ext cx="23762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Департамент строительства города Москвы</a:t>
            </a:r>
            <a:endParaRPr lang="ru-RU" sz="900" dirty="0"/>
          </a:p>
        </p:txBody>
      </p:sp>
      <p:sp>
        <p:nvSpPr>
          <p:cNvPr id="34" name="TextBox 33"/>
          <p:cNvSpPr txBox="1"/>
          <p:nvPr/>
        </p:nvSpPr>
        <p:spPr>
          <a:xfrm>
            <a:off x="3088432" y="9045297"/>
            <a:ext cx="410445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«2-Я ОЧЕРЕДЬ ПЕШЕХОДНОЙ ЗОНЫ ПАТРИАРШЕГО ПЕШЕХОДНОГО МОСТА ОТ ХРАМА ХРИСТА СПАСИТЕЛЯ ДО ЯКИМАНСКОЙ НАБЕРЕЖНОЙ КВ. №360-361, С УЧЁТОМ ПОДМОСТОВОГО ПРОСТРАНСТВА СПУСКА К ВОДЕ И ПРИЧАЛА»</a:t>
            </a:r>
            <a:endParaRPr lang="ru-RU" sz="900" dirty="0"/>
          </a:p>
        </p:txBody>
      </p:sp>
      <p:sp>
        <p:nvSpPr>
          <p:cNvPr id="21" name="TextBox 20"/>
          <p:cNvSpPr txBox="1"/>
          <p:nvPr/>
        </p:nvSpPr>
        <p:spPr>
          <a:xfrm>
            <a:off x="7408912" y="912108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КОНЦЕПТУАЛЬНАЯ СХЕМА ПЕШЕХОДНОЙ ЗОНЫ МОСТА</a:t>
            </a:r>
          </a:p>
          <a:p>
            <a:r>
              <a:rPr lang="ru-RU" sz="900" dirty="0" smtClean="0"/>
              <a:t>НА ОТМ.+10.200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flipV="1">
            <a:off x="5536704" y="4440560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4960640" y="4440560"/>
            <a:ext cx="5760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5464696" y="4656584"/>
            <a:ext cx="72008" cy="720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flipV="1">
            <a:off x="5536704" y="4656584"/>
            <a:ext cx="72008" cy="720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816624" y="3914438"/>
            <a:ext cx="7920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endParaRPr lang="ru-RU" sz="1800" dirty="0" smtClean="0">
              <a:latin typeface="+mj-lt"/>
            </a:endParaRPr>
          </a:p>
          <a:p>
            <a:pPr algn="ctr">
              <a:tabLst>
                <a:tab pos="355600" algn="l"/>
              </a:tabLst>
            </a:pPr>
            <a:r>
              <a:rPr lang="ru-RU" sz="1200" dirty="0" smtClean="0">
                <a:latin typeface="+mj-lt"/>
              </a:rPr>
              <a:t>+10.200</a:t>
            </a:r>
            <a:endParaRPr lang="ru-RU" sz="1200" dirty="0">
              <a:latin typeface="+mj-lt"/>
            </a:endParaRPr>
          </a:p>
        </p:txBody>
      </p:sp>
      <p:cxnSp>
        <p:nvCxnSpPr>
          <p:cNvPr id="40" name="Прямая соединительная линия 39"/>
          <p:cNvCxnSpPr/>
          <p:nvPr/>
        </p:nvCxnSpPr>
        <p:spPr>
          <a:xfrm flipV="1">
            <a:off x="5536704" y="2568352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4960640" y="2568352"/>
            <a:ext cx="5760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5464696" y="2784376"/>
            <a:ext cx="72008" cy="720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 flipV="1">
            <a:off x="5536704" y="2784376"/>
            <a:ext cx="72008" cy="720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4816624" y="1992288"/>
            <a:ext cx="7920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endParaRPr lang="ru-RU" sz="1800" dirty="0" smtClean="0">
              <a:latin typeface="+mj-lt"/>
            </a:endParaRPr>
          </a:p>
          <a:p>
            <a:pPr algn="ctr">
              <a:tabLst>
                <a:tab pos="355600" algn="l"/>
              </a:tabLst>
            </a:pPr>
            <a:r>
              <a:rPr lang="ru-RU" sz="1200" dirty="0" smtClean="0">
                <a:latin typeface="+mj-lt"/>
              </a:rPr>
              <a:t>+10.200</a:t>
            </a:r>
            <a:endParaRPr lang="ru-RU" sz="1200" dirty="0">
              <a:latin typeface="+mj-lt"/>
            </a:endParaRPr>
          </a:p>
        </p:txBody>
      </p:sp>
      <p:cxnSp>
        <p:nvCxnSpPr>
          <p:cNvPr id="45" name="Прямая соединительная линия 44"/>
          <p:cNvCxnSpPr/>
          <p:nvPr/>
        </p:nvCxnSpPr>
        <p:spPr>
          <a:xfrm flipV="1">
            <a:off x="5536704" y="6312768"/>
            <a:ext cx="0" cy="2659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4960640" y="6312768"/>
            <a:ext cx="5760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>
            <a:off x="5464696" y="6528792"/>
            <a:ext cx="72008" cy="720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 flipV="1">
            <a:off x="5536704" y="6528792"/>
            <a:ext cx="72008" cy="720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4816624" y="5736704"/>
            <a:ext cx="7920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endParaRPr lang="ru-RU" sz="1800" dirty="0" smtClean="0">
              <a:latin typeface="+mj-lt"/>
            </a:endParaRPr>
          </a:p>
          <a:p>
            <a:pPr algn="ctr">
              <a:tabLst>
                <a:tab pos="355600" algn="l"/>
              </a:tabLst>
            </a:pPr>
            <a:r>
              <a:rPr lang="ru-RU" sz="1200" dirty="0" smtClean="0">
                <a:latin typeface="+mj-lt"/>
              </a:rPr>
              <a:t>+10.200</a:t>
            </a:r>
            <a:endParaRPr lang="ru-RU" sz="1200" dirty="0">
              <a:latin typeface="+mj-lt"/>
            </a:endParaRPr>
          </a:p>
        </p:txBody>
      </p:sp>
      <p:pic>
        <p:nvPicPr>
          <p:cNvPr id="51" name="Рисунок 50" descr="36 (1).jpg"/>
          <p:cNvPicPr>
            <a:picLocks noChangeAspect="1"/>
          </p:cNvPicPr>
          <p:nvPr/>
        </p:nvPicPr>
        <p:blipFill>
          <a:blip r:embed="rId5" cstate="print"/>
          <a:srcRect l="42333" t="29620" r="50800" b="51342"/>
          <a:stretch>
            <a:fillRect/>
          </a:stretch>
        </p:blipFill>
        <p:spPr>
          <a:xfrm>
            <a:off x="3736504" y="3072408"/>
            <a:ext cx="917477" cy="443854"/>
          </a:xfrm>
          <a:prstGeom prst="rect">
            <a:avLst/>
          </a:prstGeom>
          <a:solidFill>
            <a:srgbClr val="1D2F7D"/>
          </a:solidFill>
          <a:ln>
            <a:noFill/>
          </a:ln>
        </p:spPr>
      </p:pic>
      <p:sp>
        <p:nvSpPr>
          <p:cNvPr id="54" name="TextBox 53"/>
          <p:cNvSpPr txBox="1"/>
          <p:nvPr/>
        </p:nvSpPr>
        <p:spPr>
          <a:xfrm>
            <a:off x="3736504" y="3144416"/>
            <a:ext cx="11795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Ситуация </a:t>
            </a:r>
            <a:r>
              <a:rPr lang="en-US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3808512" y="4944616"/>
            <a:ext cx="11795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Ситуация 2</a:t>
            </a:r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880520" y="6816824"/>
            <a:ext cx="11795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Ситуация 3</a:t>
            </a:r>
            <a:endParaRPr lang="ru-RU" sz="16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2377464" y="192088"/>
            <a:ext cx="3545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 smtClean="0"/>
              <a:t>28</a:t>
            </a:r>
            <a:endParaRPr lang="ru-RU" sz="1300" dirty="0"/>
          </a:p>
        </p:txBody>
      </p:sp>
      <p:cxnSp>
        <p:nvCxnSpPr>
          <p:cNvPr id="55" name="Прямая соединительная линия 54"/>
          <p:cNvCxnSpPr/>
          <p:nvPr/>
        </p:nvCxnSpPr>
        <p:spPr>
          <a:xfrm>
            <a:off x="12377464" y="19208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 flipH="1">
            <a:off x="12377464" y="480120"/>
            <a:ext cx="2880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85717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Таблица 24"/>
          <p:cNvGraphicFramePr>
            <a:graphicFrameLocks noGrp="1"/>
          </p:cNvGraphicFramePr>
          <p:nvPr/>
        </p:nvGraphicFramePr>
        <p:xfrm>
          <a:off x="0" y="8761040"/>
          <a:ext cx="12793688" cy="840160"/>
        </p:xfrm>
        <a:graphic>
          <a:graphicData uri="http://schemas.openxmlformats.org/drawingml/2006/table">
            <a:tbl>
              <a:tblPr/>
              <a:tblGrid>
                <a:gridCol w="12793688"/>
              </a:tblGrid>
              <a:tr h="84016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160440" y="264096"/>
            <a:ext cx="74888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Фрагмент концептуальной схемы пешеходной зоны моста на отм.+10.200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Рисунок 21" descr="35 Копия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32248" y="1056184"/>
            <a:ext cx="10543257" cy="6912768"/>
          </a:xfrm>
          <a:prstGeom prst="rect">
            <a:avLst/>
          </a:prstGeom>
        </p:spPr>
      </p:pic>
      <p:pic>
        <p:nvPicPr>
          <p:cNvPr id="24" name="Picture 7" descr="\\SERVER-01\Projects Metropolis\MP-1300 'GES2'\General\Shared Documents\Концепция КР, ВИС\Для презентации\metropolis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93288" y="9072130"/>
            <a:ext cx="1728192" cy="510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26" name="Прямая соединительная линия 25"/>
          <p:cNvCxnSpPr/>
          <p:nvPr/>
        </p:nvCxnSpPr>
        <p:spPr>
          <a:xfrm>
            <a:off x="0" y="9049072"/>
            <a:ext cx="12801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2944416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7192888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10577264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072208" y="8761039"/>
            <a:ext cx="100893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Заказчик</a:t>
            </a:r>
            <a:endParaRPr lang="ru-RU" sz="1300" dirty="0"/>
          </a:p>
        </p:txBody>
      </p:sp>
      <p:sp>
        <p:nvSpPr>
          <p:cNvPr id="31" name="TextBox 30"/>
          <p:cNvSpPr txBox="1"/>
          <p:nvPr/>
        </p:nvSpPr>
        <p:spPr>
          <a:xfrm>
            <a:off x="4096544" y="8761039"/>
            <a:ext cx="186461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Наименование объекта</a:t>
            </a:r>
            <a:endParaRPr lang="ru-RU" sz="1300" dirty="0"/>
          </a:p>
        </p:txBody>
      </p:sp>
      <p:sp>
        <p:nvSpPr>
          <p:cNvPr id="32" name="TextBox 31"/>
          <p:cNvSpPr txBox="1"/>
          <p:nvPr/>
        </p:nvSpPr>
        <p:spPr>
          <a:xfrm>
            <a:off x="8206406" y="8761039"/>
            <a:ext cx="129073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Название листа</a:t>
            </a:r>
            <a:endParaRPr lang="ru-RU" sz="1300" dirty="0"/>
          </a:p>
        </p:txBody>
      </p:sp>
      <p:sp>
        <p:nvSpPr>
          <p:cNvPr id="33" name="TextBox 32"/>
          <p:cNvSpPr txBox="1"/>
          <p:nvPr/>
        </p:nvSpPr>
        <p:spPr>
          <a:xfrm>
            <a:off x="10715025" y="8756683"/>
            <a:ext cx="187846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Проектная организация</a:t>
            </a:r>
            <a:endParaRPr lang="ru-RU" sz="1300" dirty="0"/>
          </a:p>
        </p:txBody>
      </p:sp>
      <p:sp>
        <p:nvSpPr>
          <p:cNvPr id="34" name="TextBox 33"/>
          <p:cNvSpPr txBox="1"/>
          <p:nvPr/>
        </p:nvSpPr>
        <p:spPr>
          <a:xfrm>
            <a:off x="352128" y="9174504"/>
            <a:ext cx="23762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Департамент строительства города Москвы</a:t>
            </a:r>
            <a:endParaRPr lang="ru-RU" sz="900" dirty="0"/>
          </a:p>
        </p:txBody>
      </p:sp>
      <p:sp>
        <p:nvSpPr>
          <p:cNvPr id="35" name="TextBox 34"/>
          <p:cNvSpPr txBox="1"/>
          <p:nvPr/>
        </p:nvSpPr>
        <p:spPr>
          <a:xfrm>
            <a:off x="3088432" y="9045297"/>
            <a:ext cx="410445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«2-Я ОЧЕРЕДЬ ПЕШЕХОДНОЙ ЗОНЫ ПАТРИАРШЕГО ПЕШЕХОДНОГО МОСТА ОТ ХРАМА ХРИСТА СПАСИТЕЛЯ ДО ЯКИМАНСКОЙ НАБЕРЕЖНОЙ КВ. №360-361, С УЧЁТОМ ПОДМОСТОВОГО ПРОСТРАНСТВА СПУСКА К ВОДЕ И ПРИЧАЛА»</a:t>
            </a:r>
            <a:endParaRPr lang="ru-RU" sz="900" dirty="0"/>
          </a:p>
        </p:txBody>
      </p:sp>
      <p:sp>
        <p:nvSpPr>
          <p:cNvPr id="21" name="TextBox 20"/>
          <p:cNvSpPr txBox="1"/>
          <p:nvPr/>
        </p:nvSpPr>
        <p:spPr>
          <a:xfrm>
            <a:off x="7624936" y="9121080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 smtClean="0"/>
              <a:t>ФРАГМЕНТ КОНЦЕПТУАЛЬНОЙ СХЕМЫ ПЕШЕХОДНОЙ ЗОНЫ МОСТА НА ОТМ.+10.200</a:t>
            </a:r>
          </a:p>
        </p:txBody>
      </p:sp>
      <p:cxnSp>
        <p:nvCxnSpPr>
          <p:cNvPr id="23" name="Прямая соединительная линия 22"/>
          <p:cNvCxnSpPr/>
          <p:nvPr/>
        </p:nvCxnSpPr>
        <p:spPr>
          <a:xfrm flipV="1">
            <a:off x="6400800" y="379248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единительная линия 35"/>
          <p:cNvCxnSpPr/>
          <p:nvPr/>
        </p:nvCxnSpPr>
        <p:spPr>
          <a:xfrm>
            <a:off x="5824736" y="3792488"/>
            <a:ext cx="5760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6328792" y="4008512"/>
            <a:ext cx="72008" cy="720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flipV="1">
            <a:off x="6400800" y="4008512"/>
            <a:ext cx="72008" cy="720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5680720" y="3238490"/>
            <a:ext cx="7920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endParaRPr lang="ru-RU" sz="1800" dirty="0" smtClean="0">
              <a:latin typeface="+mj-lt"/>
            </a:endParaRPr>
          </a:p>
          <a:p>
            <a:pPr algn="ctr">
              <a:tabLst>
                <a:tab pos="355600" algn="l"/>
              </a:tabLst>
            </a:pPr>
            <a:r>
              <a:rPr lang="ru-RU" sz="1200" dirty="0" smtClean="0">
                <a:latin typeface="+mj-lt"/>
              </a:rPr>
              <a:t>+10.200</a:t>
            </a:r>
            <a:endParaRPr lang="ru-RU" sz="1200" dirty="0">
              <a:latin typeface="+mj-lt"/>
            </a:endParaRPr>
          </a:p>
        </p:txBody>
      </p:sp>
      <p:cxnSp>
        <p:nvCxnSpPr>
          <p:cNvPr id="40" name="Прямая соединительная линия 39"/>
          <p:cNvCxnSpPr/>
          <p:nvPr/>
        </p:nvCxnSpPr>
        <p:spPr>
          <a:xfrm flipV="1">
            <a:off x="10721280" y="451256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10721280" y="4512568"/>
            <a:ext cx="5760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10649272" y="4728592"/>
            <a:ext cx="72008" cy="720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 flipV="1">
            <a:off x="10721280" y="4728592"/>
            <a:ext cx="72008" cy="7200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10577264" y="3958570"/>
            <a:ext cx="79208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endParaRPr lang="ru-RU" sz="1800" dirty="0" smtClean="0">
              <a:latin typeface="+mj-lt"/>
            </a:endParaRPr>
          </a:p>
          <a:p>
            <a:pPr algn="ctr">
              <a:tabLst>
                <a:tab pos="355600" algn="l"/>
              </a:tabLst>
            </a:pPr>
            <a:r>
              <a:rPr lang="ru-RU" sz="1200" dirty="0" smtClean="0">
                <a:latin typeface="+mj-lt"/>
              </a:rPr>
              <a:t>+9.000</a:t>
            </a:r>
            <a:endParaRPr lang="ru-RU" sz="1200" dirty="0">
              <a:latin typeface="+mj-lt"/>
            </a:endParaRPr>
          </a:p>
        </p:txBody>
      </p:sp>
      <p:cxnSp>
        <p:nvCxnSpPr>
          <p:cNvPr id="46" name="Прямая соединительная линия 45"/>
          <p:cNvCxnSpPr/>
          <p:nvPr/>
        </p:nvCxnSpPr>
        <p:spPr>
          <a:xfrm>
            <a:off x="10505256" y="4800600"/>
            <a:ext cx="57606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12377464" y="192088"/>
            <a:ext cx="3545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 smtClean="0"/>
              <a:t>29</a:t>
            </a:r>
            <a:endParaRPr lang="ru-RU" sz="1300" dirty="0"/>
          </a:p>
        </p:txBody>
      </p:sp>
      <p:cxnSp>
        <p:nvCxnSpPr>
          <p:cNvPr id="47" name="Прямая соединительная линия 46"/>
          <p:cNvCxnSpPr/>
          <p:nvPr/>
        </p:nvCxnSpPr>
        <p:spPr>
          <a:xfrm>
            <a:off x="12377464" y="19208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 flipH="1">
            <a:off x="12377464" y="480120"/>
            <a:ext cx="2880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85717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Таблица 25"/>
          <p:cNvGraphicFramePr>
            <a:graphicFrameLocks noGrp="1"/>
          </p:cNvGraphicFramePr>
          <p:nvPr/>
        </p:nvGraphicFramePr>
        <p:xfrm>
          <a:off x="0" y="8761040"/>
          <a:ext cx="12793688" cy="840160"/>
        </p:xfrm>
        <a:graphic>
          <a:graphicData uri="http://schemas.openxmlformats.org/drawingml/2006/table">
            <a:tbl>
              <a:tblPr/>
              <a:tblGrid>
                <a:gridCol w="12793688"/>
              </a:tblGrid>
              <a:tr h="84016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5248672" y="480120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355600" algn="l"/>
              </a:tabLst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Спуск к воде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8561040" y="9193088"/>
            <a:ext cx="64807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ПРИЧАЛ</a:t>
            </a:r>
            <a:endParaRPr lang="ru-RU" sz="900" dirty="0"/>
          </a:p>
        </p:txBody>
      </p:sp>
      <p:pic>
        <p:nvPicPr>
          <p:cNvPr id="25" name="Picture 7" descr="\\SERVER-01\Projects Metropolis\MP-1300 'GES2'\General\Shared Documents\Концепция КР, ВИС\Для презентации\metropoli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93288" y="9072130"/>
            <a:ext cx="1728192" cy="510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27" name="Прямая соединительная линия 26"/>
          <p:cNvCxnSpPr/>
          <p:nvPr/>
        </p:nvCxnSpPr>
        <p:spPr>
          <a:xfrm>
            <a:off x="0" y="9049072"/>
            <a:ext cx="12801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>
            <a:off x="2944416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>
            <a:off x="7192888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>
            <a:off x="10577264" y="8761040"/>
            <a:ext cx="0" cy="8361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1072208" y="8761039"/>
            <a:ext cx="100893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Заказчик</a:t>
            </a:r>
            <a:endParaRPr lang="ru-RU" sz="1300" dirty="0"/>
          </a:p>
        </p:txBody>
      </p:sp>
      <p:sp>
        <p:nvSpPr>
          <p:cNvPr id="32" name="TextBox 31"/>
          <p:cNvSpPr txBox="1"/>
          <p:nvPr/>
        </p:nvSpPr>
        <p:spPr>
          <a:xfrm>
            <a:off x="4096544" y="8761039"/>
            <a:ext cx="186461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Наименование объекта</a:t>
            </a:r>
            <a:endParaRPr lang="ru-RU" sz="1300" dirty="0"/>
          </a:p>
        </p:txBody>
      </p:sp>
      <p:sp>
        <p:nvSpPr>
          <p:cNvPr id="33" name="TextBox 32"/>
          <p:cNvSpPr txBox="1"/>
          <p:nvPr/>
        </p:nvSpPr>
        <p:spPr>
          <a:xfrm>
            <a:off x="8206406" y="8761039"/>
            <a:ext cx="1290738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Название листа</a:t>
            </a:r>
            <a:endParaRPr lang="ru-RU" sz="1300" dirty="0"/>
          </a:p>
        </p:txBody>
      </p:sp>
      <p:sp>
        <p:nvSpPr>
          <p:cNvPr id="34" name="TextBox 33"/>
          <p:cNvSpPr txBox="1"/>
          <p:nvPr/>
        </p:nvSpPr>
        <p:spPr>
          <a:xfrm>
            <a:off x="10715025" y="8756683"/>
            <a:ext cx="187846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Проектная организация</a:t>
            </a:r>
            <a:endParaRPr lang="ru-RU" sz="1300" dirty="0"/>
          </a:p>
        </p:txBody>
      </p:sp>
      <p:sp>
        <p:nvSpPr>
          <p:cNvPr id="35" name="TextBox 34"/>
          <p:cNvSpPr txBox="1"/>
          <p:nvPr/>
        </p:nvSpPr>
        <p:spPr>
          <a:xfrm>
            <a:off x="352128" y="9174504"/>
            <a:ext cx="237626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Департамент строительства города Москвы</a:t>
            </a:r>
            <a:endParaRPr lang="ru-RU" sz="900" dirty="0"/>
          </a:p>
        </p:txBody>
      </p:sp>
      <p:sp>
        <p:nvSpPr>
          <p:cNvPr id="36" name="TextBox 35"/>
          <p:cNvSpPr txBox="1"/>
          <p:nvPr/>
        </p:nvSpPr>
        <p:spPr>
          <a:xfrm>
            <a:off x="3088432" y="9045297"/>
            <a:ext cx="410445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/>
              <a:t>«2-Я ОЧЕРЕДЬ ПЕШЕХОДНОЙ ЗОНЫ ПАТРИАРШЕГО ПЕШЕХОДНОГО МОСТА ОТ ХРАМА ХРИСТА СПАСИТЕЛЯ ДО ЯКИМАНСКОЙ НАБЕРЕЖНОЙ КВ. №360-361, С УЧЁТОМ ПОДМОСТОВОГО ПРОСТРАНСТВА СПУСКА К ВОДЕ И ПРИЧАЛА»</a:t>
            </a:r>
            <a:endParaRPr lang="ru-RU" sz="900" dirty="0"/>
          </a:p>
        </p:txBody>
      </p:sp>
      <p:pic>
        <p:nvPicPr>
          <p:cNvPr id="38" name="Рисунок 37" descr="Moscow_Esterno_01_White_Final_UPDATE.tif"/>
          <p:cNvPicPr>
            <a:picLocks noChangeAspect="1"/>
          </p:cNvPicPr>
          <p:nvPr/>
        </p:nvPicPr>
        <p:blipFill>
          <a:blip r:embed="rId4" cstate="print"/>
          <a:srcRect l="14061" t="40545" r="36558" b="25341"/>
          <a:stretch>
            <a:fillRect/>
          </a:stretch>
        </p:blipFill>
        <p:spPr>
          <a:xfrm>
            <a:off x="1504256" y="2280320"/>
            <a:ext cx="10206126" cy="391182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2377464" y="192088"/>
            <a:ext cx="35458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" dirty="0" smtClean="0"/>
              <a:t>3</a:t>
            </a:r>
            <a:r>
              <a:rPr lang="en-US" sz="1300" dirty="0" smtClean="0"/>
              <a:t>0</a:t>
            </a:r>
            <a:endParaRPr lang="ru-RU" sz="1300" dirty="0"/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>
            <a:off x="12377464" y="192088"/>
            <a:ext cx="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flipH="1">
            <a:off x="12377464" y="480120"/>
            <a:ext cx="28803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92474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8432</TotalTime>
  <Words>2048</Words>
  <Application>Microsoft Office PowerPoint</Application>
  <PresentationFormat>A3 (297x420 мм)</PresentationFormat>
  <Paragraphs>465</Paragraphs>
  <Slides>30</Slides>
  <Notes>30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Тема Office</vt:lpstr>
      <vt:lpstr>ООО «Метроплис»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Daniil Sharapov</dc:creator>
  <cp:lastModifiedBy>y.v.korshunova</cp:lastModifiedBy>
  <cp:revision>760</cp:revision>
  <cp:lastPrinted>2016-04-28T17:19:26Z</cp:lastPrinted>
  <dcterms:created xsi:type="dcterms:W3CDTF">2016-04-25T08:02:17Z</dcterms:created>
  <dcterms:modified xsi:type="dcterms:W3CDTF">2017-11-14T15:03:47Z</dcterms:modified>
</cp:coreProperties>
</file>